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1.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2.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3.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4.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5.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6.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7.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8.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9.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0.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1.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2.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3.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4.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25.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26.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27.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28.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29.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0.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1.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32.xml" ContentType="application/vnd.openxmlformats-officedocument.theme+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33.xml" ContentType="application/vnd.openxmlformats-officedocument.theme+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34.xml" ContentType="application/vnd.openxmlformats-officedocument.theme+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theme/theme35.xml" ContentType="application/vnd.openxmlformats-officedocument.theme+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theme/theme36.xml" ContentType="application/vnd.openxmlformats-officedocument.theme+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theme/theme37.xml" ContentType="application/vnd.openxmlformats-officedocument.theme+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38.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39.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theme/theme40.xml" ContentType="application/vnd.openxmlformats-officedocument.theme+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theme/theme41.xml" ContentType="application/vnd.openxmlformats-officedocument.theme+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42.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43.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theme/theme44.xml" ContentType="application/vnd.openxmlformats-officedocument.theme+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theme/theme45.xml" ContentType="application/vnd.openxmlformats-officedocument.theme+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theme/theme46.xml" ContentType="application/vnd.openxmlformats-officedocument.theme+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theme/theme47.xml" ContentType="application/vnd.openxmlformats-officedocument.theme+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4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theme/theme49.xml" ContentType="application/vnd.openxmlformats-officedocument.theme+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theme/theme50.xml" ContentType="application/vnd.openxmlformats-officedocument.theme+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theme/theme51.xml" ContentType="application/vnd.openxmlformats-officedocument.theme+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theme/theme52.xml" ContentType="application/vnd.openxmlformats-officedocument.theme+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948" r:id="rId3"/>
    <p:sldMasterId id="2147483964" r:id="rId4"/>
    <p:sldMasterId id="2147483980" r:id="rId5"/>
    <p:sldMasterId id="2147483996" r:id="rId6"/>
    <p:sldMasterId id="2147484012" r:id="rId7"/>
    <p:sldMasterId id="2147484027" r:id="rId8"/>
    <p:sldMasterId id="2147484042" r:id="rId9"/>
    <p:sldMasterId id="2147484095" r:id="rId10"/>
    <p:sldMasterId id="2147484110" r:id="rId11"/>
    <p:sldMasterId id="2147484122" r:id="rId12"/>
    <p:sldMasterId id="2147484170" r:id="rId13"/>
    <p:sldMasterId id="2147484185" r:id="rId14"/>
    <p:sldMasterId id="2147484240" r:id="rId15"/>
    <p:sldMasterId id="2147484264" r:id="rId16"/>
    <p:sldMasterId id="2147484279" r:id="rId17"/>
    <p:sldMasterId id="2147484305" r:id="rId18"/>
    <p:sldMasterId id="2147484317" r:id="rId19"/>
    <p:sldMasterId id="2147484332" r:id="rId20"/>
    <p:sldMasterId id="2147484358" r:id="rId21"/>
    <p:sldMasterId id="2147484373" r:id="rId22"/>
    <p:sldMasterId id="2147484386" r:id="rId23"/>
    <p:sldMasterId id="2147484401" r:id="rId24"/>
    <p:sldMasterId id="2147484416" r:id="rId25"/>
    <p:sldMasterId id="2147484444" r:id="rId26"/>
    <p:sldMasterId id="2147484457" r:id="rId27"/>
    <p:sldMasterId id="2147484472" r:id="rId28"/>
    <p:sldMasterId id="2147484490" r:id="rId29"/>
    <p:sldMasterId id="2147484504" r:id="rId30"/>
    <p:sldMasterId id="2147484517" r:id="rId31"/>
    <p:sldMasterId id="2147484535" r:id="rId32"/>
    <p:sldMasterId id="2147484549" r:id="rId33"/>
    <p:sldMasterId id="2147484562" r:id="rId34"/>
    <p:sldMasterId id="2147484577" r:id="rId35"/>
    <p:sldMasterId id="2147484592" r:id="rId36"/>
    <p:sldMasterId id="2147484632" r:id="rId37"/>
    <p:sldMasterId id="2147484645" r:id="rId38"/>
    <p:sldMasterId id="2147484673" r:id="rId39"/>
    <p:sldMasterId id="2147484686" r:id="rId40"/>
    <p:sldMasterId id="2147484701" r:id="rId41"/>
    <p:sldMasterId id="2147484714" r:id="rId42"/>
    <p:sldMasterId id="2147484729" r:id="rId43"/>
    <p:sldMasterId id="2147484744" r:id="rId44"/>
    <p:sldMasterId id="2147484770" r:id="rId45"/>
    <p:sldMasterId id="2147484819" r:id="rId46"/>
    <p:sldMasterId id="2147484835" r:id="rId47"/>
    <p:sldMasterId id="2147484848" r:id="rId48"/>
    <p:sldMasterId id="2147484864" r:id="rId49"/>
    <p:sldMasterId id="2147484881" r:id="rId50"/>
    <p:sldMasterId id="2147484905" r:id="rId51"/>
    <p:sldMasterId id="2147484943" r:id="rId52"/>
    <p:sldMasterId id="2147484956" r:id="rId53"/>
  </p:sldMasterIdLst>
  <p:notesMasterIdLst>
    <p:notesMasterId r:id="rId99"/>
  </p:notesMasterIdLst>
  <p:handoutMasterIdLst>
    <p:handoutMasterId r:id="rId100"/>
  </p:handoutMasterIdLst>
  <p:sldIdLst>
    <p:sldId id="735" r:id="rId54"/>
    <p:sldId id="869" r:id="rId55"/>
    <p:sldId id="863" r:id="rId56"/>
    <p:sldId id="807" r:id="rId57"/>
    <p:sldId id="737" r:id="rId58"/>
    <p:sldId id="590" r:id="rId59"/>
    <p:sldId id="738" r:id="rId60"/>
    <p:sldId id="740" r:id="rId61"/>
    <p:sldId id="741" r:id="rId62"/>
    <p:sldId id="742" r:id="rId63"/>
    <p:sldId id="884" r:id="rId64"/>
    <p:sldId id="885" r:id="rId65"/>
    <p:sldId id="825" r:id="rId66"/>
    <p:sldId id="826" r:id="rId67"/>
    <p:sldId id="919" r:id="rId68"/>
    <p:sldId id="504" r:id="rId69"/>
    <p:sldId id="916" r:id="rId70"/>
    <p:sldId id="917" r:id="rId71"/>
    <p:sldId id="715" r:id="rId72"/>
    <p:sldId id="925" r:id="rId73"/>
    <p:sldId id="905" r:id="rId74"/>
    <p:sldId id="923" r:id="rId75"/>
    <p:sldId id="924" r:id="rId76"/>
    <p:sldId id="904" r:id="rId77"/>
    <p:sldId id="926" r:id="rId78"/>
    <p:sldId id="914" r:id="rId79"/>
    <p:sldId id="927" r:id="rId80"/>
    <p:sldId id="889" r:id="rId81"/>
    <p:sldId id="918" r:id="rId82"/>
    <p:sldId id="639" r:id="rId83"/>
    <p:sldId id="913" r:id="rId84"/>
    <p:sldId id="911" r:id="rId85"/>
    <p:sldId id="912" r:id="rId86"/>
    <p:sldId id="922" r:id="rId87"/>
    <p:sldId id="920" r:id="rId88"/>
    <p:sldId id="921" r:id="rId89"/>
    <p:sldId id="915" r:id="rId90"/>
    <p:sldId id="929" r:id="rId91"/>
    <p:sldId id="930" r:id="rId92"/>
    <p:sldId id="931" r:id="rId93"/>
    <p:sldId id="887" r:id="rId94"/>
    <p:sldId id="910" r:id="rId95"/>
    <p:sldId id="909" r:id="rId96"/>
    <p:sldId id="928" r:id="rId97"/>
    <p:sldId id="932" r:id="rId9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D26"/>
    <a:srgbClr val="003399"/>
    <a:srgbClr val="16804E"/>
    <a:srgbClr val="2D2D8A"/>
    <a:srgbClr val="0000CC"/>
    <a:srgbClr val="006666"/>
    <a:srgbClr val="6600FF"/>
    <a:srgbClr val="087303"/>
    <a:srgbClr val="21974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14" autoAdjust="0"/>
    <p:restoredTop sz="93478" autoAdjust="0"/>
  </p:normalViewPr>
  <p:slideViewPr>
    <p:cSldViewPr>
      <p:cViewPr varScale="1">
        <p:scale>
          <a:sx n="67" d="100"/>
          <a:sy n="67" d="100"/>
        </p:scale>
        <p:origin x="-92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597" y="-106"/>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0.xml"/><Relationship Id="rId68" Type="http://schemas.openxmlformats.org/officeDocument/2006/relationships/slide" Target="slides/slide15.xml"/><Relationship Id="rId84" Type="http://schemas.openxmlformats.org/officeDocument/2006/relationships/slide" Target="slides/slide31.xml"/><Relationship Id="rId89" Type="http://schemas.openxmlformats.org/officeDocument/2006/relationships/slide" Target="slides/slide36.xml"/><Relationship Id="rId7" Type="http://schemas.openxmlformats.org/officeDocument/2006/relationships/slideMaster" Target="slideMasters/slideMaster7.xml"/><Relationship Id="rId71" Type="http://schemas.openxmlformats.org/officeDocument/2006/relationships/slide" Target="slides/slide18.xml"/><Relationship Id="rId92"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5.xml"/><Relationship Id="rId66" Type="http://schemas.openxmlformats.org/officeDocument/2006/relationships/slide" Target="slides/slide13.xml"/><Relationship Id="rId74" Type="http://schemas.openxmlformats.org/officeDocument/2006/relationships/slide" Target="slides/slide21.xml"/><Relationship Id="rId79" Type="http://schemas.openxmlformats.org/officeDocument/2006/relationships/slide" Target="slides/slide26.xml"/><Relationship Id="rId87" Type="http://schemas.openxmlformats.org/officeDocument/2006/relationships/slide" Target="slides/slide34.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8.xml"/><Relationship Id="rId82" Type="http://schemas.openxmlformats.org/officeDocument/2006/relationships/slide" Target="slides/slide29.xml"/><Relationship Id="rId90" Type="http://schemas.openxmlformats.org/officeDocument/2006/relationships/slide" Target="slides/slide37.xml"/><Relationship Id="rId95"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3.xml"/><Relationship Id="rId64" Type="http://schemas.openxmlformats.org/officeDocument/2006/relationships/slide" Target="slides/slide11.xml"/><Relationship Id="rId69" Type="http://schemas.openxmlformats.org/officeDocument/2006/relationships/slide" Target="slides/slide16.xml"/><Relationship Id="rId77" Type="http://schemas.openxmlformats.org/officeDocument/2006/relationships/slide" Target="slides/slide24.xml"/><Relationship Id="rId100"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9.xml"/><Relationship Id="rId80" Type="http://schemas.openxmlformats.org/officeDocument/2006/relationships/slide" Target="slides/slide27.xml"/><Relationship Id="rId85" Type="http://schemas.openxmlformats.org/officeDocument/2006/relationships/slide" Target="slides/slide32.xml"/><Relationship Id="rId93" Type="http://schemas.openxmlformats.org/officeDocument/2006/relationships/slide" Target="slides/slide40.xml"/><Relationship Id="rId98"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6.xml"/><Relationship Id="rId67" Type="http://schemas.openxmlformats.org/officeDocument/2006/relationships/slide" Target="slides/slide14.xml"/><Relationship Id="rId103"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xml"/><Relationship Id="rId62" Type="http://schemas.openxmlformats.org/officeDocument/2006/relationships/slide" Target="slides/slide9.xml"/><Relationship Id="rId70" Type="http://schemas.openxmlformats.org/officeDocument/2006/relationships/slide" Target="slides/slide17.xml"/><Relationship Id="rId75" Type="http://schemas.openxmlformats.org/officeDocument/2006/relationships/slide" Target="slides/slide22.xml"/><Relationship Id="rId83" Type="http://schemas.openxmlformats.org/officeDocument/2006/relationships/slide" Target="slides/slide30.xml"/><Relationship Id="rId88" Type="http://schemas.openxmlformats.org/officeDocument/2006/relationships/slide" Target="slides/slide35.xml"/><Relationship Id="rId91" Type="http://schemas.openxmlformats.org/officeDocument/2006/relationships/slide" Target="slides/slide38.xml"/><Relationship Id="rId96"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7.xml"/><Relationship Id="rId65" Type="http://schemas.openxmlformats.org/officeDocument/2006/relationships/slide" Target="slides/slide12.xml"/><Relationship Id="rId73" Type="http://schemas.openxmlformats.org/officeDocument/2006/relationships/slide" Target="slides/slide20.xml"/><Relationship Id="rId78" Type="http://schemas.openxmlformats.org/officeDocument/2006/relationships/slide" Target="slides/slide25.xml"/><Relationship Id="rId81" Type="http://schemas.openxmlformats.org/officeDocument/2006/relationships/slide" Target="slides/slide28.xml"/><Relationship Id="rId86" Type="http://schemas.openxmlformats.org/officeDocument/2006/relationships/slide" Target="slides/slide33.xml"/><Relationship Id="rId94" Type="http://schemas.openxmlformats.org/officeDocument/2006/relationships/slide" Target="slides/slide41.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2.xml"/><Relationship Id="rId76" Type="http://schemas.openxmlformats.org/officeDocument/2006/relationships/slide" Target="slides/slide23.xml"/><Relationship Id="rId97" Type="http://schemas.openxmlformats.org/officeDocument/2006/relationships/slide" Target="slides/slide44.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6898E-28E1-4F1F-A1EF-D610800F5535}" type="doc">
      <dgm:prSet loTypeId="urn:microsoft.com/office/officeart/2005/8/layout/arrow2" loCatId="process" qsTypeId="urn:microsoft.com/office/officeart/2005/8/quickstyle/simple5" qsCatId="simple" csTypeId="urn:microsoft.com/office/officeart/2005/8/colors/accent6_4" csCatId="accent6" phldr="1"/>
      <dgm:spPr/>
      <dgm:t>
        <a:bodyPr/>
        <a:lstStyle/>
        <a:p>
          <a:endParaRPr lang="en-US"/>
        </a:p>
      </dgm:t>
    </dgm:pt>
    <dgm:pt modelId="{F9C7A517-D2C7-4E0D-A32D-60D5FDC3BC5B}">
      <dgm:prSet phldrT="[Text]" custT="1"/>
      <dgm:spPr/>
      <dgm:t>
        <a:bodyPr/>
        <a:lstStyle/>
        <a:p>
          <a:r>
            <a:rPr lang="en-US" sz="1600" b="1" dirty="0" smtClean="0"/>
            <a:t>Transition from Hospital to Home</a:t>
          </a:r>
          <a:endParaRPr lang="en-US" sz="1600" b="1" dirty="0"/>
        </a:p>
      </dgm:t>
    </dgm:pt>
    <dgm:pt modelId="{8E2CB322-5EB3-4622-8D6C-098A03AFE1C4}" type="parTrans" cxnId="{13EB7769-B532-48D2-A906-7B11E55D2DD3}">
      <dgm:prSet/>
      <dgm:spPr/>
      <dgm:t>
        <a:bodyPr/>
        <a:lstStyle/>
        <a:p>
          <a:endParaRPr lang="en-US"/>
        </a:p>
      </dgm:t>
    </dgm:pt>
    <dgm:pt modelId="{24C61580-7CFA-48A2-A533-63BB1532E097}" type="sibTrans" cxnId="{13EB7769-B532-48D2-A906-7B11E55D2DD3}">
      <dgm:prSet/>
      <dgm:spPr/>
      <dgm:t>
        <a:bodyPr/>
        <a:lstStyle/>
        <a:p>
          <a:endParaRPr lang="en-US"/>
        </a:p>
      </dgm:t>
    </dgm:pt>
    <dgm:pt modelId="{F3A46574-C798-4583-84BA-F82E7E883E2F}">
      <dgm:prSet phldrT="[Text]" custT="1"/>
      <dgm:spPr/>
      <dgm:t>
        <a:bodyPr/>
        <a:lstStyle/>
        <a:p>
          <a:r>
            <a:rPr lang="en-US" sz="1600" b="1" dirty="0" smtClean="0"/>
            <a:t>Post-Acute Care Activated</a:t>
          </a:r>
          <a:endParaRPr lang="en-US" sz="1600" b="1" dirty="0"/>
        </a:p>
      </dgm:t>
    </dgm:pt>
    <dgm:pt modelId="{0A932B9D-70F1-4F70-8DC3-0842DF1C760C}" type="parTrans" cxnId="{0AA438F4-9236-4D6A-AEF0-27F498232D7B}">
      <dgm:prSet/>
      <dgm:spPr/>
      <dgm:t>
        <a:bodyPr/>
        <a:lstStyle/>
        <a:p>
          <a:endParaRPr lang="en-US"/>
        </a:p>
      </dgm:t>
    </dgm:pt>
    <dgm:pt modelId="{550D31E4-0E4D-4994-A773-CD2F787EF8F2}" type="sibTrans" cxnId="{0AA438F4-9236-4D6A-AEF0-27F498232D7B}">
      <dgm:prSet/>
      <dgm:spPr/>
      <dgm:t>
        <a:bodyPr/>
        <a:lstStyle/>
        <a:p>
          <a:endParaRPr lang="en-US"/>
        </a:p>
      </dgm:t>
    </dgm:pt>
    <dgm:pt modelId="{020C3D01-179F-48AD-A84B-9FBA45698A43}">
      <dgm:prSet phldrT="[Text]" custT="1"/>
      <dgm:spPr/>
      <dgm:t>
        <a:bodyPr/>
        <a:lstStyle/>
        <a:p>
          <a:r>
            <a:rPr lang="en-US" sz="1600" b="1" dirty="0" smtClean="0"/>
            <a:t>Alternative or Supplemental Care for High-Risk Patients </a:t>
          </a:r>
          <a:r>
            <a:rPr lang="en-US" sz="1600" b="1" dirty="0" smtClean="0">
              <a:solidFill>
                <a:srgbClr val="006600"/>
              </a:solidFill>
            </a:rPr>
            <a:t>*</a:t>
          </a:r>
          <a:endParaRPr lang="en-US" sz="1600" b="1" dirty="0">
            <a:solidFill>
              <a:srgbClr val="006600"/>
            </a:solidFill>
          </a:endParaRPr>
        </a:p>
      </dgm:t>
    </dgm:pt>
    <dgm:pt modelId="{24A303FB-D6E8-4E9E-9FBF-273910A945F2}" type="parTrans" cxnId="{1BD3CF49-E1D2-4065-81DA-A064C694823D}">
      <dgm:prSet/>
      <dgm:spPr/>
      <dgm:t>
        <a:bodyPr/>
        <a:lstStyle/>
        <a:p>
          <a:endParaRPr lang="en-US"/>
        </a:p>
      </dgm:t>
    </dgm:pt>
    <dgm:pt modelId="{BB3930F4-0201-4528-B35A-BC777D7783AE}" type="sibTrans" cxnId="{1BD3CF49-E1D2-4065-81DA-A064C694823D}">
      <dgm:prSet/>
      <dgm:spPr/>
      <dgm:t>
        <a:bodyPr/>
        <a:lstStyle/>
        <a:p>
          <a:endParaRPr lang="en-US"/>
        </a:p>
      </dgm:t>
    </dgm:pt>
    <dgm:pt modelId="{CA49A4EC-606C-4E6E-906B-1699A98F5A87}">
      <dgm:prSet phldrT="[Text]" custT="1"/>
      <dgm:spPr/>
      <dgm:t>
        <a:bodyPr/>
        <a:lstStyle/>
        <a:p>
          <a:endParaRPr lang="en-US" sz="1400" dirty="0"/>
        </a:p>
      </dgm:t>
    </dgm:pt>
    <dgm:pt modelId="{45419A8B-12FD-48B2-98B5-4B739B81FCC6}" type="sibTrans" cxnId="{B93D7E16-6D24-4D2A-8E79-9190397509C4}">
      <dgm:prSet/>
      <dgm:spPr/>
      <dgm:t>
        <a:bodyPr/>
        <a:lstStyle/>
        <a:p>
          <a:endParaRPr lang="en-US"/>
        </a:p>
      </dgm:t>
    </dgm:pt>
    <dgm:pt modelId="{01CEEEA1-4BBF-48BB-B9F8-4089DBBA39B1}" type="parTrans" cxnId="{B93D7E16-6D24-4D2A-8E79-9190397509C4}">
      <dgm:prSet/>
      <dgm:spPr/>
      <dgm:t>
        <a:bodyPr/>
        <a:lstStyle/>
        <a:p>
          <a:endParaRPr lang="en-US"/>
        </a:p>
      </dgm:t>
    </dgm:pt>
    <dgm:pt modelId="{8A7380E8-DFD7-44A7-B845-488421A30E46}" type="pres">
      <dgm:prSet presAssocID="{9796898E-28E1-4F1F-A1EF-D610800F5535}" presName="arrowDiagram" presStyleCnt="0">
        <dgm:presLayoutVars>
          <dgm:chMax val="5"/>
          <dgm:dir/>
          <dgm:resizeHandles val="exact"/>
        </dgm:presLayoutVars>
      </dgm:prSet>
      <dgm:spPr/>
      <dgm:t>
        <a:bodyPr/>
        <a:lstStyle/>
        <a:p>
          <a:endParaRPr lang="en-US"/>
        </a:p>
      </dgm:t>
    </dgm:pt>
    <dgm:pt modelId="{0498ABBC-844A-43C2-8143-ADDB2507E4BD}" type="pres">
      <dgm:prSet presAssocID="{9796898E-28E1-4F1F-A1EF-D610800F5535}" presName="arrow" presStyleLbl="bgShp" presStyleIdx="0" presStyleCnt="1"/>
      <dgm:spPr>
        <a:solidFill>
          <a:srgbClr val="9696B4"/>
        </a:solidFill>
      </dgm:spPr>
      <dgm:t>
        <a:bodyPr/>
        <a:lstStyle/>
        <a:p>
          <a:endParaRPr lang="en-US"/>
        </a:p>
      </dgm:t>
    </dgm:pt>
    <dgm:pt modelId="{CF80CACE-CB83-4D9F-A8A5-1A3125D322B1}" type="pres">
      <dgm:prSet presAssocID="{9796898E-28E1-4F1F-A1EF-D610800F5535}" presName="arrowDiagram4" presStyleCnt="0"/>
      <dgm:spPr/>
    </dgm:pt>
    <dgm:pt modelId="{C3BA81EA-E9AC-4A5D-9139-5454568AF1D2}" type="pres">
      <dgm:prSet presAssocID="{F9C7A517-D2C7-4E0D-A32D-60D5FDC3BC5B}" presName="bullet4a" presStyleLbl="node1" presStyleIdx="0" presStyleCnt="4"/>
      <dgm:spPr>
        <a:solidFill>
          <a:srgbClr val="0000FF"/>
        </a:solidFill>
      </dgm:spPr>
      <dgm:t>
        <a:bodyPr/>
        <a:lstStyle/>
        <a:p>
          <a:endParaRPr lang="en-US"/>
        </a:p>
      </dgm:t>
    </dgm:pt>
    <dgm:pt modelId="{982110BD-E5D6-4DC4-9E2A-689EC8F806F7}" type="pres">
      <dgm:prSet presAssocID="{F9C7A517-D2C7-4E0D-A32D-60D5FDC3BC5B}" presName="textBox4a" presStyleLbl="revTx" presStyleIdx="0" presStyleCnt="4" custScaleX="130197" custScaleY="91938" custLinFactNeighborX="-39872" custLinFactNeighborY="33732">
        <dgm:presLayoutVars>
          <dgm:bulletEnabled val="1"/>
        </dgm:presLayoutVars>
      </dgm:prSet>
      <dgm:spPr/>
      <dgm:t>
        <a:bodyPr/>
        <a:lstStyle/>
        <a:p>
          <a:endParaRPr lang="en-US"/>
        </a:p>
      </dgm:t>
    </dgm:pt>
    <dgm:pt modelId="{AC695072-FD73-4854-A9E2-1B7DE3601506}" type="pres">
      <dgm:prSet presAssocID="{F3A46574-C798-4583-84BA-F82E7E883E2F}" presName="bullet4b" presStyleLbl="node1" presStyleIdx="1" presStyleCnt="4"/>
      <dgm:spPr>
        <a:solidFill>
          <a:srgbClr val="0000FF"/>
        </a:solidFill>
      </dgm:spPr>
      <dgm:t>
        <a:bodyPr/>
        <a:lstStyle/>
        <a:p>
          <a:endParaRPr lang="en-US"/>
        </a:p>
      </dgm:t>
    </dgm:pt>
    <dgm:pt modelId="{8AC1D837-37AD-42C9-82FD-E1DC618CE345}" type="pres">
      <dgm:prSet presAssocID="{F3A46574-C798-4583-84BA-F82E7E883E2F}" presName="textBox4b" presStyleLbl="revTx" presStyleIdx="1" presStyleCnt="4" custScaleY="119773" custLinFactNeighborX="-36407" custLinFactNeighborY="28409">
        <dgm:presLayoutVars>
          <dgm:bulletEnabled val="1"/>
        </dgm:presLayoutVars>
      </dgm:prSet>
      <dgm:spPr/>
      <dgm:t>
        <a:bodyPr/>
        <a:lstStyle/>
        <a:p>
          <a:endParaRPr lang="en-US"/>
        </a:p>
      </dgm:t>
    </dgm:pt>
    <dgm:pt modelId="{94ADAA7D-A208-43F5-816F-6ACC44672F08}" type="pres">
      <dgm:prSet presAssocID="{020C3D01-179F-48AD-A84B-9FBA45698A43}" presName="bullet4c" presStyleLbl="node1" presStyleIdx="2" presStyleCnt="4"/>
      <dgm:spPr>
        <a:solidFill>
          <a:srgbClr val="0000FF"/>
        </a:solidFill>
      </dgm:spPr>
      <dgm:t>
        <a:bodyPr/>
        <a:lstStyle/>
        <a:p>
          <a:endParaRPr lang="en-US"/>
        </a:p>
      </dgm:t>
    </dgm:pt>
    <dgm:pt modelId="{C28DBF0C-8EFD-47B7-A608-FD37819D7018}" type="pres">
      <dgm:prSet presAssocID="{020C3D01-179F-48AD-A84B-9FBA45698A43}" presName="textBox4c" presStyleLbl="revTx" presStyleIdx="2" presStyleCnt="4" custScaleX="132468" custLinFactNeighborX="94373" custLinFactNeighborY="2985">
        <dgm:presLayoutVars>
          <dgm:bulletEnabled val="1"/>
        </dgm:presLayoutVars>
      </dgm:prSet>
      <dgm:spPr/>
      <dgm:t>
        <a:bodyPr/>
        <a:lstStyle/>
        <a:p>
          <a:endParaRPr lang="en-US"/>
        </a:p>
      </dgm:t>
    </dgm:pt>
    <dgm:pt modelId="{11F078C2-D751-49F1-812F-80E5E70425A9}" type="pres">
      <dgm:prSet presAssocID="{CA49A4EC-606C-4E6E-906B-1699A98F5A87}" presName="bullet4d" presStyleLbl="node1" presStyleIdx="3" presStyleCnt="4"/>
      <dgm:spPr>
        <a:gradFill rotWithShape="0">
          <a:gsLst>
            <a:gs pos="49000">
              <a:srgbClr val="0000FF"/>
            </a:gs>
            <a:gs pos="80000">
              <a:schemeClr val="accent6">
                <a:shade val="50000"/>
                <a:hueOff val="0"/>
                <a:satOff val="-18712"/>
                <a:lumOff val="24826"/>
                <a:alphaOff val="0"/>
                <a:shade val="93000"/>
                <a:satMod val="130000"/>
              </a:schemeClr>
            </a:gs>
            <a:gs pos="100000">
              <a:schemeClr val="accent6">
                <a:shade val="50000"/>
                <a:hueOff val="0"/>
                <a:satOff val="-18712"/>
                <a:lumOff val="24826"/>
                <a:alphaOff val="0"/>
                <a:shade val="94000"/>
                <a:satMod val="135000"/>
              </a:schemeClr>
            </a:gs>
          </a:gsLst>
        </a:gradFill>
      </dgm:spPr>
      <dgm:t>
        <a:bodyPr/>
        <a:lstStyle/>
        <a:p>
          <a:endParaRPr lang="en-US"/>
        </a:p>
      </dgm:t>
    </dgm:pt>
    <dgm:pt modelId="{D76260C8-0F2C-4807-B31C-DEBB452F2550}" type="pres">
      <dgm:prSet presAssocID="{CA49A4EC-606C-4E6E-906B-1699A98F5A87}" presName="textBox4d" presStyleLbl="revTx" presStyleIdx="3" presStyleCnt="4">
        <dgm:presLayoutVars>
          <dgm:bulletEnabled val="1"/>
        </dgm:presLayoutVars>
      </dgm:prSet>
      <dgm:spPr/>
      <dgm:t>
        <a:bodyPr/>
        <a:lstStyle/>
        <a:p>
          <a:endParaRPr lang="en-US"/>
        </a:p>
      </dgm:t>
    </dgm:pt>
  </dgm:ptLst>
  <dgm:cxnLst>
    <dgm:cxn modelId="{0AA438F4-9236-4D6A-AEF0-27F498232D7B}" srcId="{9796898E-28E1-4F1F-A1EF-D610800F5535}" destId="{F3A46574-C798-4583-84BA-F82E7E883E2F}" srcOrd="1" destOrd="0" parTransId="{0A932B9D-70F1-4F70-8DC3-0842DF1C760C}" sibTransId="{550D31E4-0E4D-4994-A773-CD2F787EF8F2}"/>
    <dgm:cxn modelId="{95BC1968-4311-468A-886E-3A8B3549F0E1}" type="presOf" srcId="{F9C7A517-D2C7-4E0D-A32D-60D5FDC3BC5B}" destId="{982110BD-E5D6-4DC4-9E2A-689EC8F806F7}" srcOrd="0" destOrd="0" presId="urn:microsoft.com/office/officeart/2005/8/layout/arrow2"/>
    <dgm:cxn modelId="{B93D7E16-6D24-4D2A-8E79-9190397509C4}" srcId="{9796898E-28E1-4F1F-A1EF-D610800F5535}" destId="{CA49A4EC-606C-4E6E-906B-1699A98F5A87}" srcOrd="3" destOrd="0" parTransId="{01CEEEA1-4BBF-48BB-B9F8-4089DBBA39B1}" sibTransId="{45419A8B-12FD-48B2-98B5-4B739B81FCC6}"/>
    <dgm:cxn modelId="{96818F7A-A7D3-46C4-9603-2BF53845523B}" type="presOf" srcId="{CA49A4EC-606C-4E6E-906B-1699A98F5A87}" destId="{D76260C8-0F2C-4807-B31C-DEBB452F2550}" srcOrd="0" destOrd="0" presId="urn:microsoft.com/office/officeart/2005/8/layout/arrow2"/>
    <dgm:cxn modelId="{1BD3CF49-E1D2-4065-81DA-A064C694823D}" srcId="{9796898E-28E1-4F1F-A1EF-D610800F5535}" destId="{020C3D01-179F-48AD-A84B-9FBA45698A43}" srcOrd="2" destOrd="0" parTransId="{24A303FB-D6E8-4E9E-9FBF-273910A945F2}" sibTransId="{BB3930F4-0201-4528-B35A-BC777D7783AE}"/>
    <dgm:cxn modelId="{0DB62FFF-0F79-4E32-9A35-EE47180B17BB}" type="presOf" srcId="{020C3D01-179F-48AD-A84B-9FBA45698A43}" destId="{C28DBF0C-8EFD-47B7-A608-FD37819D7018}" srcOrd="0" destOrd="0" presId="urn:microsoft.com/office/officeart/2005/8/layout/arrow2"/>
    <dgm:cxn modelId="{789930D3-7314-43BF-AC90-3DA3006FC25B}" type="presOf" srcId="{F3A46574-C798-4583-84BA-F82E7E883E2F}" destId="{8AC1D837-37AD-42C9-82FD-E1DC618CE345}" srcOrd="0" destOrd="0" presId="urn:microsoft.com/office/officeart/2005/8/layout/arrow2"/>
    <dgm:cxn modelId="{DF538E8F-9104-4CCA-955B-5CF8665DC65E}" type="presOf" srcId="{9796898E-28E1-4F1F-A1EF-D610800F5535}" destId="{8A7380E8-DFD7-44A7-B845-488421A30E46}" srcOrd="0" destOrd="0" presId="urn:microsoft.com/office/officeart/2005/8/layout/arrow2"/>
    <dgm:cxn modelId="{13EB7769-B532-48D2-A906-7B11E55D2DD3}" srcId="{9796898E-28E1-4F1F-A1EF-D610800F5535}" destId="{F9C7A517-D2C7-4E0D-A32D-60D5FDC3BC5B}" srcOrd="0" destOrd="0" parTransId="{8E2CB322-5EB3-4622-8D6C-098A03AFE1C4}" sibTransId="{24C61580-7CFA-48A2-A533-63BB1532E097}"/>
    <dgm:cxn modelId="{9E16192C-6AE8-404D-83A8-091B05B1730D}" type="presParOf" srcId="{8A7380E8-DFD7-44A7-B845-488421A30E46}" destId="{0498ABBC-844A-43C2-8143-ADDB2507E4BD}" srcOrd="0" destOrd="0" presId="urn:microsoft.com/office/officeart/2005/8/layout/arrow2"/>
    <dgm:cxn modelId="{344C9A75-1D1C-40A4-ABCF-A8542FB9CEBB}" type="presParOf" srcId="{8A7380E8-DFD7-44A7-B845-488421A30E46}" destId="{CF80CACE-CB83-4D9F-A8A5-1A3125D322B1}" srcOrd="1" destOrd="0" presId="urn:microsoft.com/office/officeart/2005/8/layout/arrow2"/>
    <dgm:cxn modelId="{44693178-83DF-48F5-8A31-3504AA909F80}" type="presParOf" srcId="{CF80CACE-CB83-4D9F-A8A5-1A3125D322B1}" destId="{C3BA81EA-E9AC-4A5D-9139-5454568AF1D2}" srcOrd="0" destOrd="0" presId="urn:microsoft.com/office/officeart/2005/8/layout/arrow2"/>
    <dgm:cxn modelId="{412084D5-FA5F-41EA-8E3F-BBDCBDAE2639}" type="presParOf" srcId="{CF80CACE-CB83-4D9F-A8A5-1A3125D322B1}" destId="{982110BD-E5D6-4DC4-9E2A-689EC8F806F7}" srcOrd="1" destOrd="0" presId="urn:microsoft.com/office/officeart/2005/8/layout/arrow2"/>
    <dgm:cxn modelId="{6725E2C9-3F07-45FD-B228-EDA62971E864}" type="presParOf" srcId="{CF80CACE-CB83-4D9F-A8A5-1A3125D322B1}" destId="{AC695072-FD73-4854-A9E2-1B7DE3601506}" srcOrd="2" destOrd="0" presId="urn:microsoft.com/office/officeart/2005/8/layout/arrow2"/>
    <dgm:cxn modelId="{9C5355FE-84D5-4930-A20E-5A7F4A032ECD}" type="presParOf" srcId="{CF80CACE-CB83-4D9F-A8A5-1A3125D322B1}" destId="{8AC1D837-37AD-42C9-82FD-E1DC618CE345}" srcOrd="3" destOrd="0" presId="urn:microsoft.com/office/officeart/2005/8/layout/arrow2"/>
    <dgm:cxn modelId="{310EECB7-1590-4321-AA6C-1554DD4AB751}" type="presParOf" srcId="{CF80CACE-CB83-4D9F-A8A5-1A3125D322B1}" destId="{94ADAA7D-A208-43F5-816F-6ACC44672F08}" srcOrd="4" destOrd="0" presId="urn:microsoft.com/office/officeart/2005/8/layout/arrow2"/>
    <dgm:cxn modelId="{4958BA60-4B06-4796-90C6-C892CC22161E}" type="presParOf" srcId="{CF80CACE-CB83-4D9F-A8A5-1A3125D322B1}" destId="{C28DBF0C-8EFD-47B7-A608-FD37819D7018}" srcOrd="5" destOrd="0" presId="urn:microsoft.com/office/officeart/2005/8/layout/arrow2"/>
    <dgm:cxn modelId="{16C29815-103D-4F2C-B868-B361C500B321}" type="presParOf" srcId="{CF80CACE-CB83-4D9F-A8A5-1A3125D322B1}" destId="{11F078C2-D751-49F1-812F-80E5E70425A9}" srcOrd="6" destOrd="0" presId="urn:microsoft.com/office/officeart/2005/8/layout/arrow2"/>
    <dgm:cxn modelId="{04F7E83B-94E3-48AA-82D5-62D408E8F126}" type="presParOf" srcId="{CF80CACE-CB83-4D9F-A8A5-1A3125D322B1}" destId="{D76260C8-0F2C-4807-B31C-DEBB452F2550}" srcOrd="7" destOrd="0" presId="urn:microsoft.com/office/officeart/2005/8/layout/arrow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96898E-28E1-4F1F-A1EF-D610800F5535}" type="doc">
      <dgm:prSet loTypeId="urn:microsoft.com/office/officeart/2005/8/layout/arrow2" loCatId="process" qsTypeId="urn:microsoft.com/office/officeart/2005/8/quickstyle/simple5" qsCatId="simple" csTypeId="urn:microsoft.com/office/officeart/2005/8/colors/accent6_4" csCatId="accent6" phldr="1"/>
      <dgm:spPr/>
      <dgm:t>
        <a:bodyPr/>
        <a:lstStyle/>
        <a:p>
          <a:endParaRPr lang="en-US"/>
        </a:p>
      </dgm:t>
    </dgm:pt>
    <dgm:pt modelId="{F9C7A517-D2C7-4E0D-A32D-60D5FDC3BC5B}">
      <dgm:prSet phldrT="[Text]" custT="1"/>
      <dgm:spPr/>
      <dgm:t>
        <a:bodyPr/>
        <a:lstStyle/>
        <a:p>
          <a:r>
            <a:rPr lang="en-US" sz="1600" b="1" dirty="0" smtClean="0"/>
            <a:t>Transition from Hospital to Home</a:t>
          </a:r>
          <a:endParaRPr lang="en-US" sz="1600" b="1" dirty="0"/>
        </a:p>
      </dgm:t>
    </dgm:pt>
    <dgm:pt modelId="{8E2CB322-5EB3-4622-8D6C-098A03AFE1C4}" type="parTrans" cxnId="{13EB7769-B532-48D2-A906-7B11E55D2DD3}">
      <dgm:prSet/>
      <dgm:spPr/>
      <dgm:t>
        <a:bodyPr/>
        <a:lstStyle/>
        <a:p>
          <a:endParaRPr lang="en-US"/>
        </a:p>
      </dgm:t>
    </dgm:pt>
    <dgm:pt modelId="{24C61580-7CFA-48A2-A533-63BB1532E097}" type="sibTrans" cxnId="{13EB7769-B532-48D2-A906-7B11E55D2DD3}">
      <dgm:prSet/>
      <dgm:spPr/>
      <dgm:t>
        <a:bodyPr/>
        <a:lstStyle/>
        <a:p>
          <a:endParaRPr lang="en-US"/>
        </a:p>
      </dgm:t>
    </dgm:pt>
    <dgm:pt modelId="{F3A46574-C798-4583-84BA-F82E7E883E2F}">
      <dgm:prSet phldrT="[Text]" custT="1"/>
      <dgm:spPr/>
      <dgm:t>
        <a:bodyPr/>
        <a:lstStyle/>
        <a:p>
          <a:r>
            <a:rPr lang="en-US" sz="1600" b="1" dirty="0" smtClean="0"/>
            <a:t>Post-Acute Care Activated</a:t>
          </a:r>
          <a:endParaRPr lang="en-US" sz="1600" b="1" dirty="0"/>
        </a:p>
      </dgm:t>
    </dgm:pt>
    <dgm:pt modelId="{0A932B9D-70F1-4F70-8DC3-0842DF1C760C}" type="parTrans" cxnId="{0AA438F4-9236-4D6A-AEF0-27F498232D7B}">
      <dgm:prSet/>
      <dgm:spPr/>
      <dgm:t>
        <a:bodyPr/>
        <a:lstStyle/>
        <a:p>
          <a:endParaRPr lang="en-US"/>
        </a:p>
      </dgm:t>
    </dgm:pt>
    <dgm:pt modelId="{550D31E4-0E4D-4994-A773-CD2F787EF8F2}" type="sibTrans" cxnId="{0AA438F4-9236-4D6A-AEF0-27F498232D7B}">
      <dgm:prSet/>
      <dgm:spPr/>
      <dgm:t>
        <a:bodyPr/>
        <a:lstStyle/>
        <a:p>
          <a:endParaRPr lang="en-US"/>
        </a:p>
      </dgm:t>
    </dgm:pt>
    <dgm:pt modelId="{020C3D01-179F-48AD-A84B-9FBA45698A43}">
      <dgm:prSet phldrT="[Text]" custT="1"/>
      <dgm:spPr/>
      <dgm:t>
        <a:bodyPr/>
        <a:lstStyle/>
        <a:p>
          <a:r>
            <a:rPr lang="en-US" sz="1600" b="1" dirty="0" smtClean="0"/>
            <a:t>Alternative or Supplemental Care for High-Risk Patients </a:t>
          </a:r>
          <a:r>
            <a:rPr lang="en-US" sz="1600" b="1" dirty="0" smtClean="0">
              <a:solidFill>
                <a:srgbClr val="006600"/>
              </a:solidFill>
            </a:rPr>
            <a:t>*</a:t>
          </a:r>
          <a:endParaRPr lang="en-US" sz="1600" b="1" dirty="0">
            <a:solidFill>
              <a:srgbClr val="006600"/>
            </a:solidFill>
          </a:endParaRPr>
        </a:p>
      </dgm:t>
    </dgm:pt>
    <dgm:pt modelId="{24A303FB-D6E8-4E9E-9FBF-273910A945F2}" type="parTrans" cxnId="{1BD3CF49-E1D2-4065-81DA-A064C694823D}">
      <dgm:prSet/>
      <dgm:spPr/>
      <dgm:t>
        <a:bodyPr/>
        <a:lstStyle/>
        <a:p>
          <a:endParaRPr lang="en-US"/>
        </a:p>
      </dgm:t>
    </dgm:pt>
    <dgm:pt modelId="{BB3930F4-0201-4528-B35A-BC777D7783AE}" type="sibTrans" cxnId="{1BD3CF49-E1D2-4065-81DA-A064C694823D}">
      <dgm:prSet/>
      <dgm:spPr/>
      <dgm:t>
        <a:bodyPr/>
        <a:lstStyle/>
        <a:p>
          <a:endParaRPr lang="en-US"/>
        </a:p>
      </dgm:t>
    </dgm:pt>
    <dgm:pt modelId="{CA49A4EC-606C-4E6E-906B-1699A98F5A87}">
      <dgm:prSet phldrT="[Text]" custT="1"/>
      <dgm:spPr/>
      <dgm:t>
        <a:bodyPr/>
        <a:lstStyle/>
        <a:p>
          <a:endParaRPr lang="en-US" sz="1400" dirty="0"/>
        </a:p>
      </dgm:t>
    </dgm:pt>
    <dgm:pt modelId="{45419A8B-12FD-48B2-98B5-4B739B81FCC6}" type="sibTrans" cxnId="{B93D7E16-6D24-4D2A-8E79-9190397509C4}">
      <dgm:prSet/>
      <dgm:spPr/>
      <dgm:t>
        <a:bodyPr/>
        <a:lstStyle/>
        <a:p>
          <a:endParaRPr lang="en-US"/>
        </a:p>
      </dgm:t>
    </dgm:pt>
    <dgm:pt modelId="{01CEEEA1-4BBF-48BB-B9F8-4089DBBA39B1}" type="parTrans" cxnId="{B93D7E16-6D24-4D2A-8E79-9190397509C4}">
      <dgm:prSet/>
      <dgm:spPr/>
      <dgm:t>
        <a:bodyPr/>
        <a:lstStyle/>
        <a:p>
          <a:endParaRPr lang="en-US"/>
        </a:p>
      </dgm:t>
    </dgm:pt>
    <dgm:pt modelId="{8A7380E8-DFD7-44A7-B845-488421A30E46}" type="pres">
      <dgm:prSet presAssocID="{9796898E-28E1-4F1F-A1EF-D610800F5535}" presName="arrowDiagram" presStyleCnt="0">
        <dgm:presLayoutVars>
          <dgm:chMax val="5"/>
          <dgm:dir/>
          <dgm:resizeHandles val="exact"/>
        </dgm:presLayoutVars>
      </dgm:prSet>
      <dgm:spPr/>
      <dgm:t>
        <a:bodyPr/>
        <a:lstStyle/>
        <a:p>
          <a:endParaRPr lang="en-US"/>
        </a:p>
      </dgm:t>
    </dgm:pt>
    <dgm:pt modelId="{0498ABBC-844A-43C2-8143-ADDB2507E4BD}" type="pres">
      <dgm:prSet presAssocID="{9796898E-28E1-4F1F-A1EF-D610800F5535}" presName="arrow" presStyleLbl="bgShp" presStyleIdx="0" presStyleCnt="1"/>
      <dgm:spPr>
        <a:solidFill>
          <a:srgbClr val="9696B4"/>
        </a:solidFill>
      </dgm:spPr>
      <dgm:t>
        <a:bodyPr/>
        <a:lstStyle/>
        <a:p>
          <a:endParaRPr lang="en-US"/>
        </a:p>
      </dgm:t>
    </dgm:pt>
    <dgm:pt modelId="{CF80CACE-CB83-4D9F-A8A5-1A3125D322B1}" type="pres">
      <dgm:prSet presAssocID="{9796898E-28E1-4F1F-A1EF-D610800F5535}" presName="arrowDiagram4" presStyleCnt="0"/>
      <dgm:spPr/>
    </dgm:pt>
    <dgm:pt modelId="{C3BA81EA-E9AC-4A5D-9139-5454568AF1D2}" type="pres">
      <dgm:prSet presAssocID="{F9C7A517-D2C7-4E0D-A32D-60D5FDC3BC5B}" presName="bullet4a" presStyleLbl="node1" presStyleIdx="0" presStyleCnt="4"/>
      <dgm:spPr>
        <a:solidFill>
          <a:srgbClr val="0000FF"/>
        </a:solidFill>
      </dgm:spPr>
      <dgm:t>
        <a:bodyPr/>
        <a:lstStyle/>
        <a:p>
          <a:endParaRPr lang="en-US"/>
        </a:p>
      </dgm:t>
    </dgm:pt>
    <dgm:pt modelId="{982110BD-E5D6-4DC4-9E2A-689EC8F806F7}" type="pres">
      <dgm:prSet presAssocID="{F9C7A517-D2C7-4E0D-A32D-60D5FDC3BC5B}" presName="textBox4a" presStyleLbl="revTx" presStyleIdx="0" presStyleCnt="4" custScaleX="130197" custScaleY="91938" custLinFactNeighborX="-39872" custLinFactNeighborY="33732">
        <dgm:presLayoutVars>
          <dgm:bulletEnabled val="1"/>
        </dgm:presLayoutVars>
      </dgm:prSet>
      <dgm:spPr/>
      <dgm:t>
        <a:bodyPr/>
        <a:lstStyle/>
        <a:p>
          <a:endParaRPr lang="en-US"/>
        </a:p>
      </dgm:t>
    </dgm:pt>
    <dgm:pt modelId="{AC695072-FD73-4854-A9E2-1B7DE3601506}" type="pres">
      <dgm:prSet presAssocID="{F3A46574-C798-4583-84BA-F82E7E883E2F}" presName="bullet4b" presStyleLbl="node1" presStyleIdx="1" presStyleCnt="4"/>
      <dgm:spPr>
        <a:solidFill>
          <a:srgbClr val="0000FF"/>
        </a:solidFill>
      </dgm:spPr>
      <dgm:t>
        <a:bodyPr/>
        <a:lstStyle/>
        <a:p>
          <a:endParaRPr lang="en-US"/>
        </a:p>
      </dgm:t>
    </dgm:pt>
    <dgm:pt modelId="{8AC1D837-37AD-42C9-82FD-E1DC618CE345}" type="pres">
      <dgm:prSet presAssocID="{F3A46574-C798-4583-84BA-F82E7E883E2F}" presName="textBox4b" presStyleLbl="revTx" presStyleIdx="1" presStyleCnt="4" custScaleY="119773" custLinFactNeighborX="-36407" custLinFactNeighborY="28409">
        <dgm:presLayoutVars>
          <dgm:bulletEnabled val="1"/>
        </dgm:presLayoutVars>
      </dgm:prSet>
      <dgm:spPr/>
      <dgm:t>
        <a:bodyPr/>
        <a:lstStyle/>
        <a:p>
          <a:endParaRPr lang="en-US"/>
        </a:p>
      </dgm:t>
    </dgm:pt>
    <dgm:pt modelId="{94ADAA7D-A208-43F5-816F-6ACC44672F08}" type="pres">
      <dgm:prSet presAssocID="{020C3D01-179F-48AD-A84B-9FBA45698A43}" presName="bullet4c" presStyleLbl="node1" presStyleIdx="2" presStyleCnt="4"/>
      <dgm:spPr>
        <a:solidFill>
          <a:srgbClr val="0000FF"/>
        </a:solidFill>
      </dgm:spPr>
      <dgm:t>
        <a:bodyPr/>
        <a:lstStyle/>
        <a:p>
          <a:endParaRPr lang="en-US"/>
        </a:p>
      </dgm:t>
    </dgm:pt>
    <dgm:pt modelId="{C28DBF0C-8EFD-47B7-A608-FD37819D7018}" type="pres">
      <dgm:prSet presAssocID="{020C3D01-179F-48AD-A84B-9FBA45698A43}" presName="textBox4c" presStyleLbl="revTx" presStyleIdx="2" presStyleCnt="4" custScaleX="132468" custLinFactNeighborX="94373" custLinFactNeighborY="2985">
        <dgm:presLayoutVars>
          <dgm:bulletEnabled val="1"/>
        </dgm:presLayoutVars>
      </dgm:prSet>
      <dgm:spPr/>
      <dgm:t>
        <a:bodyPr/>
        <a:lstStyle/>
        <a:p>
          <a:endParaRPr lang="en-US"/>
        </a:p>
      </dgm:t>
    </dgm:pt>
    <dgm:pt modelId="{11F078C2-D751-49F1-812F-80E5E70425A9}" type="pres">
      <dgm:prSet presAssocID="{CA49A4EC-606C-4E6E-906B-1699A98F5A87}" presName="bullet4d" presStyleLbl="node1" presStyleIdx="3" presStyleCnt="4"/>
      <dgm:spPr>
        <a:gradFill rotWithShape="0">
          <a:gsLst>
            <a:gs pos="49000">
              <a:srgbClr val="0000FF"/>
            </a:gs>
            <a:gs pos="80000">
              <a:schemeClr val="accent6">
                <a:shade val="50000"/>
                <a:hueOff val="0"/>
                <a:satOff val="-18712"/>
                <a:lumOff val="24826"/>
                <a:alphaOff val="0"/>
                <a:shade val="93000"/>
                <a:satMod val="130000"/>
              </a:schemeClr>
            </a:gs>
            <a:gs pos="100000">
              <a:schemeClr val="accent6">
                <a:shade val="50000"/>
                <a:hueOff val="0"/>
                <a:satOff val="-18712"/>
                <a:lumOff val="24826"/>
                <a:alphaOff val="0"/>
                <a:shade val="94000"/>
                <a:satMod val="135000"/>
              </a:schemeClr>
            </a:gs>
          </a:gsLst>
        </a:gradFill>
      </dgm:spPr>
      <dgm:t>
        <a:bodyPr/>
        <a:lstStyle/>
        <a:p>
          <a:endParaRPr lang="en-US"/>
        </a:p>
      </dgm:t>
    </dgm:pt>
    <dgm:pt modelId="{D76260C8-0F2C-4807-B31C-DEBB452F2550}" type="pres">
      <dgm:prSet presAssocID="{CA49A4EC-606C-4E6E-906B-1699A98F5A87}" presName="textBox4d" presStyleLbl="revTx" presStyleIdx="3" presStyleCnt="4">
        <dgm:presLayoutVars>
          <dgm:bulletEnabled val="1"/>
        </dgm:presLayoutVars>
      </dgm:prSet>
      <dgm:spPr/>
      <dgm:t>
        <a:bodyPr/>
        <a:lstStyle/>
        <a:p>
          <a:endParaRPr lang="en-US"/>
        </a:p>
      </dgm:t>
    </dgm:pt>
  </dgm:ptLst>
  <dgm:cxnLst>
    <dgm:cxn modelId="{3AF582B3-0106-48EF-A875-5741004E2539}" type="presOf" srcId="{F9C7A517-D2C7-4E0D-A32D-60D5FDC3BC5B}" destId="{982110BD-E5D6-4DC4-9E2A-689EC8F806F7}" srcOrd="0" destOrd="0" presId="urn:microsoft.com/office/officeart/2005/8/layout/arrow2"/>
    <dgm:cxn modelId="{13EB7769-B532-48D2-A906-7B11E55D2DD3}" srcId="{9796898E-28E1-4F1F-A1EF-D610800F5535}" destId="{F9C7A517-D2C7-4E0D-A32D-60D5FDC3BC5B}" srcOrd="0" destOrd="0" parTransId="{8E2CB322-5EB3-4622-8D6C-098A03AFE1C4}" sibTransId="{24C61580-7CFA-48A2-A533-63BB1532E097}"/>
    <dgm:cxn modelId="{0AA438F4-9236-4D6A-AEF0-27F498232D7B}" srcId="{9796898E-28E1-4F1F-A1EF-D610800F5535}" destId="{F3A46574-C798-4583-84BA-F82E7E883E2F}" srcOrd="1" destOrd="0" parTransId="{0A932B9D-70F1-4F70-8DC3-0842DF1C760C}" sibTransId="{550D31E4-0E4D-4994-A773-CD2F787EF8F2}"/>
    <dgm:cxn modelId="{0E825020-4230-4736-B249-A5D6B2C9DD99}" type="presOf" srcId="{F3A46574-C798-4583-84BA-F82E7E883E2F}" destId="{8AC1D837-37AD-42C9-82FD-E1DC618CE345}" srcOrd="0" destOrd="0" presId="urn:microsoft.com/office/officeart/2005/8/layout/arrow2"/>
    <dgm:cxn modelId="{B2F4BDA1-F4AD-41B1-9FD5-59A6C8070F2C}" type="presOf" srcId="{9796898E-28E1-4F1F-A1EF-D610800F5535}" destId="{8A7380E8-DFD7-44A7-B845-488421A30E46}" srcOrd="0" destOrd="0" presId="urn:microsoft.com/office/officeart/2005/8/layout/arrow2"/>
    <dgm:cxn modelId="{00804BB1-5FCD-4AB7-AD08-020D5E69BF9F}" type="presOf" srcId="{CA49A4EC-606C-4E6E-906B-1699A98F5A87}" destId="{D76260C8-0F2C-4807-B31C-DEBB452F2550}" srcOrd="0" destOrd="0" presId="urn:microsoft.com/office/officeart/2005/8/layout/arrow2"/>
    <dgm:cxn modelId="{1BD3CF49-E1D2-4065-81DA-A064C694823D}" srcId="{9796898E-28E1-4F1F-A1EF-D610800F5535}" destId="{020C3D01-179F-48AD-A84B-9FBA45698A43}" srcOrd="2" destOrd="0" parTransId="{24A303FB-D6E8-4E9E-9FBF-273910A945F2}" sibTransId="{BB3930F4-0201-4528-B35A-BC777D7783AE}"/>
    <dgm:cxn modelId="{B93D7E16-6D24-4D2A-8E79-9190397509C4}" srcId="{9796898E-28E1-4F1F-A1EF-D610800F5535}" destId="{CA49A4EC-606C-4E6E-906B-1699A98F5A87}" srcOrd="3" destOrd="0" parTransId="{01CEEEA1-4BBF-48BB-B9F8-4089DBBA39B1}" sibTransId="{45419A8B-12FD-48B2-98B5-4B739B81FCC6}"/>
    <dgm:cxn modelId="{68CC4848-ACC2-416D-937D-BD99E50025D8}" type="presOf" srcId="{020C3D01-179F-48AD-A84B-9FBA45698A43}" destId="{C28DBF0C-8EFD-47B7-A608-FD37819D7018}" srcOrd="0" destOrd="0" presId="urn:microsoft.com/office/officeart/2005/8/layout/arrow2"/>
    <dgm:cxn modelId="{E1300915-CBB1-431F-B2EF-865069C169F2}" type="presParOf" srcId="{8A7380E8-DFD7-44A7-B845-488421A30E46}" destId="{0498ABBC-844A-43C2-8143-ADDB2507E4BD}" srcOrd="0" destOrd="0" presId="urn:microsoft.com/office/officeart/2005/8/layout/arrow2"/>
    <dgm:cxn modelId="{67747F29-9BD5-4EA4-9E59-B7EE40E3E3A7}" type="presParOf" srcId="{8A7380E8-DFD7-44A7-B845-488421A30E46}" destId="{CF80CACE-CB83-4D9F-A8A5-1A3125D322B1}" srcOrd="1" destOrd="0" presId="urn:microsoft.com/office/officeart/2005/8/layout/arrow2"/>
    <dgm:cxn modelId="{BF8BEC5F-0C42-4545-8323-FF4781C7B10E}" type="presParOf" srcId="{CF80CACE-CB83-4D9F-A8A5-1A3125D322B1}" destId="{C3BA81EA-E9AC-4A5D-9139-5454568AF1D2}" srcOrd="0" destOrd="0" presId="urn:microsoft.com/office/officeart/2005/8/layout/arrow2"/>
    <dgm:cxn modelId="{7936A4AC-82F7-46B7-B6ED-767C4862AD0E}" type="presParOf" srcId="{CF80CACE-CB83-4D9F-A8A5-1A3125D322B1}" destId="{982110BD-E5D6-4DC4-9E2A-689EC8F806F7}" srcOrd="1" destOrd="0" presId="urn:microsoft.com/office/officeart/2005/8/layout/arrow2"/>
    <dgm:cxn modelId="{C75FABE2-1B21-4AE1-8CD0-EAD4A04C211C}" type="presParOf" srcId="{CF80CACE-CB83-4D9F-A8A5-1A3125D322B1}" destId="{AC695072-FD73-4854-A9E2-1B7DE3601506}" srcOrd="2" destOrd="0" presId="urn:microsoft.com/office/officeart/2005/8/layout/arrow2"/>
    <dgm:cxn modelId="{061254DD-74F8-48DE-B434-EFBF4E7B013A}" type="presParOf" srcId="{CF80CACE-CB83-4D9F-A8A5-1A3125D322B1}" destId="{8AC1D837-37AD-42C9-82FD-E1DC618CE345}" srcOrd="3" destOrd="0" presId="urn:microsoft.com/office/officeart/2005/8/layout/arrow2"/>
    <dgm:cxn modelId="{6269D7C6-6189-41ED-B1A1-0BAA9CF1771E}" type="presParOf" srcId="{CF80CACE-CB83-4D9F-A8A5-1A3125D322B1}" destId="{94ADAA7D-A208-43F5-816F-6ACC44672F08}" srcOrd="4" destOrd="0" presId="urn:microsoft.com/office/officeart/2005/8/layout/arrow2"/>
    <dgm:cxn modelId="{BC227A77-256C-46CD-A583-CD3DF3C7FF31}" type="presParOf" srcId="{CF80CACE-CB83-4D9F-A8A5-1A3125D322B1}" destId="{C28DBF0C-8EFD-47B7-A608-FD37819D7018}" srcOrd="5" destOrd="0" presId="urn:microsoft.com/office/officeart/2005/8/layout/arrow2"/>
    <dgm:cxn modelId="{2F938929-96AC-4E1F-AA1F-47FB7BEAE36A}" type="presParOf" srcId="{CF80CACE-CB83-4D9F-A8A5-1A3125D322B1}" destId="{11F078C2-D751-49F1-812F-80E5E70425A9}" srcOrd="6" destOrd="0" presId="urn:microsoft.com/office/officeart/2005/8/layout/arrow2"/>
    <dgm:cxn modelId="{E13F41BA-B067-435B-9AD4-D26CEF4700E1}" type="presParOf" srcId="{CF80CACE-CB83-4D9F-A8A5-1A3125D322B1}" destId="{D76260C8-0F2C-4807-B31C-DEBB452F2550}" srcOrd="7" destOrd="0" presId="urn:microsoft.com/office/officeart/2005/8/layout/arrow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8ABBC-844A-43C2-8143-ADDB2507E4BD}">
      <dsp:nvSpPr>
        <dsp:cNvPr id="0" name=""/>
        <dsp:cNvSpPr/>
      </dsp:nvSpPr>
      <dsp:spPr>
        <a:xfrm>
          <a:off x="0" y="866261"/>
          <a:ext cx="6705600" cy="4191000"/>
        </a:xfrm>
        <a:prstGeom prst="swooshArrow">
          <a:avLst>
            <a:gd name="adj1" fmla="val 25000"/>
            <a:gd name="adj2" fmla="val 25000"/>
          </a:avLst>
        </a:prstGeom>
        <a:solidFill>
          <a:srgbClr val="9696B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3BA81EA-E9AC-4A5D-9139-5454568AF1D2}">
      <dsp:nvSpPr>
        <dsp:cNvPr id="0" name=""/>
        <dsp:cNvSpPr/>
      </dsp:nvSpPr>
      <dsp:spPr>
        <a:xfrm>
          <a:off x="660501" y="3982688"/>
          <a:ext cx="154228" cy="154228"/>
        </a:xfrm>
        <a:prstGeom prst="ellipse">
          <a:avLst/>
        </a:prstGeom>
        <a:solidFill>
          <a:srgbClr val="00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2110BD-E5D6-4DC4-9E2A-689EC8F806F7}">
      <dsp:nvSpPr>
        <dsp:cNvPr id="0" name=""/>
        <dsp:cNvSpPr/>
      </dsp:nvSpPr>
      <dsp:spPr>
        <a:xfrm>
          <a:off x="107292" y="4436473"/>
          <a:ext cx="1492913" cy="917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23" tIns="0" rIns="0" bIns="0" numCol="1" spcCol="1270" anchor="t" anchorCtr="0">
          <a:noAutofit/>
        </a:bodyPr>
        <a:lstStyle/>
        <a:p>
          <a:pPr lvl="0" algn="l" defTabSz="711200">
            <a:lnSpc>
              <a:spcPct val="90000"/>
            </a:lnSpc>
            <a:spcBef>
              <a:spcPct val="0"/>
            </a:spcBef>
            <a:spcAft>
              <a:spcPct val="35000"/>
            </a:spcAft>
          </a:pPr>
          <a:r>
            <a:rPr lang="en-US" sz="1600" b="1" kern="1200" dirty="0" smtClean="0"/>
            <a:t>Transition from Hospital to Home</a:t>
          </a:r>
          <a:endParaRPr lang="en-US" sz="1600" b="1" kern="1200" dirty="0"/>
        </a:p>
      </dsp:txBody>
      <dsp:txXfrm>
        <a:off x="107292" y="4436473"/>
        <a:ext cx="1492913" cy="917042"/>
      </dsp:txXfrm>
    </dsp:sp>
    <dsp:sp modelId="{AC695072-FD73-4854-A9E2-1B7DE3601506}">
      <dsp:nvSpPr>
        <dsp:cNvPr id="0" name=""/>
        <dsp:cNvSpPr/>
      </dsp:nvSpPr>
      <dsp:spPr>
        <a:xfrm>
          <a:off x="1750161" y="3007862"/>
          <a:ext cx="268224" cy="268224"/>
        </a:xfrm>
        <a:prstGeom prst="ellipse">
          <a:avLst/>
        </a:prstGeom>
        <a:solidFill>
          <a:srgbClr val="00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AC1D837-37AD-42C9-82FD-E1DC618CE345}">
      <dsp:nvSpPr>
        <dsp:cNvPr id="0" name=""/>
        <dsp:cNvSpPr/>
      </dsp:nvSpPr>
      <dsp:spPr>
        <a:xfrm>
          <a:off x="1371598" y="3496733"/>
          <a:ext cx="1408176" cy="2293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26" tIns="0" rIns="0" bIns="0" numCol="1" spcCol="1270" anchor="t" anchorCtr="0">
          <a:noAutofit/>
        </a:bodyPr>
        <a:lstStyle/>
        <a:p>
          <a:pPr lvl="0" algn="l" defTabSz="711200">
            <a:lnSpc>
              <a:spcPct val="90000"/>
            </a:lnSpc>
            <a:spcBef>
              <a:spcPct val="0"/>
            </a:spcBef>
            <a:spcAft>
              <a:spcPct val="35000"/>
            </a:spcAft>
          </a:pPr>
          <a:r>
            <a:rPr lang="en-US" sz="1600" b="1" kern="1200" dirty="0" smtClean="0"/>
            <a:t>Post-Acute Care Activated</a:t>
          </a:r>
          <a:endParaRPr lang="en-US" sz="1600" b="1" kern="1200" dirty="0"/>
        </a:p>
      </dsp:txBody>
      <dsp:txXfrm>
        <a:off x="1371598" y="3496733"/>
        <a:ext cx="1408176" cy="2293996"/>
      </dsp:txXfrm>
    </dsp:sp>
    <dsp:sp modelId="{94ADAA7D-A208-43F5-816F-6ACC44672F08}">
      <dsp:nvSpPr>
        <dsp:cNvPr id="0" name=""/>
        <dsp:cNvSpPr/>
      </dsp:nvSpPr>
      <dsp:spPr>
        <a:xfrm>
          <a:off x="3141573" y="2289524"/>
          <a:ext cx="355396" cy="355396"/>
        </a:xfrm>
        <a:prstGeom prst="ellipse">
          <a:avLst/>
        </a:prstGeom>
        <a:solidFill>
          <a:srgbClr val="00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28DBF0C-8EFD-47B7-A608-FD37819D7018}">
      <dsp:nvSpPr>
        <dsp:cNvPr id="0" name=""/>
        <dsp:cNvSpPr/>
      </dsp:nvSpPr>
      <dsp:spPr>
        <a:xfrm>
          <a:off x="4419606" y="2544535"/>
          <a:ext cx="1865382" cy="2590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317" tIns="0" rIns="0" bIns="0" numCol="1" spcCol="1270" anchor="t" anchorCtr="0">
          <a:noAutofit/>
        </a:bodyPr>
        <a:lstStyle/>
        <a:p>
          <a:pPr lvl="0" algn="l" defTabSz="711200">
            <a:lnSpc>
              <a:spcPct val="90000"/>
            </a:lnSpc>
            <a:spcBef>
              <a:spcPct val="0"/>
            </a:spcBef>
            <a:spcAft>
              <a:spcPct val="35000"/>
            </a:spcAft>
          </a:pPr>
          <a:r>
            <a:rPr lang="en-US" sz="1600" b="1" kern="1200" dirty="0" smtClean="0"/>
            <a:t>Alternative or Supplemental Care for High-Risk Patients </a:t>
          </a:r>
          <a:r>
            <a:rPr lang="en-US" sz="1600" b="1" kern="1200" dirty="0" smtClean="0">
              <a:solidFill>
                <a:srgbClr val="006600"/>
              </a:solidFill>
            </a:rPr>
            <a:t>*</a:t>
          </a:r>
          <a:endParaRPr lang="en-US" sz="1600" b="1" kern="1200" dirty="0">
            <a:solidFill>
              <a:srgbClr val="006600"/>
            </a:solidFill>
          </a:endParaRPr>
        </a:p>
      </dsp:txBody>
      <dsp:txXfrm>
        <a:off x="4419606" y="2544535"/>
        <a:ext cx="1865382" cy="2590038"/>
      </dsp:txXfrm>
    </dsp:sp>
    <dsp:sp modelId="{11F078C2-D751-49F1-812F-80E5E70425A9}">
      <dsp:nvSpPr>
        <dsp:cNvPr id="0" name=""/>
        <dsp:cNvSpPr/>
      </dsp:nvSpPr>
      <dsp:spPr>
        <a:xfrm>
          <a:off x="4657039" y="1814265"/>
          <a:ext cx="476097" cy="476097"/>
        </a:xfrm>
        <a:prstGeom prst="ellipse">
          <a:avLst/>
        </a:prstGeom>
        <a:gradFill rotWithShape="0">
          <a:gsLst>
            <a:gs pos="49000">
              <a:srgbClr val="0000FF"/>
            </a:gs>
            <a:gs pos="80000">
              <a:schemeClr val="accent6">
                <a:shade val="50000"/>
                <a:hueOff val="0"/>
                <a:satOff val="-18712"/>
                <a:lumOff val="24826"/>
                <a:alphaOff val="0"/>
                <a:shade val="93000"/>
                <a:satMod val="130000"/>
              </a:schemeClr>
            </a:gs>
            <a:gs pos="100000">
              <a:schemeClr val="accent6">
                <a:shade val="50000"/>
                <a:hueOff val="0"/>
                <a:satOff val="-18712"/>
                <a:lumOff val="24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76260C8-0F2C-4807-B31C-DEBB452F2550}">
      <dsp:nvSpPr>
        <dsp:cNvPr id="0" name=""/>
        <dsp:cNvSpPr/>
      </dsp:nvSpPr>
      <dsp:spPr>
        <a:xfrm>
          <a:off x="4895088" y="2052314"/>
          <a:ext cx="1408176" cy="300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274" tIns="0" rIns="0" bIns="0" numCol="1" spcCol="1270" anchor="t" anchorCtr="0">
          <a:noAutofit/>
        </a:bodyPr>
        <a:lstStyle/>
        <a:p>
          <a:pPr lvl="0" algn="l" defTabSz="622300">
            <a:lnSpc>
              <a:spcPct val="90000"/>
            </a:lnSpc>
            <a:spcBef>
              <a:spcPct val="0"/>
            </a:spcBef>
            <a:spcAft>
              <a:spcPct val="35000"/>
            </a:spcAft>
          </a:pPr>
          <a:endParaRPr lang="en-US" sz="1400" kern="1200" dirty="0"/>
        </a:p>
      </dsp:txBody>
      <dsp:txXfrm>
        <a:off x="4895088" y="2052314"/>
        <a:ext cx="1408176" cy="3004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8ABBC-844A-43C2-8143-ADDB2507E4BD}">
      <dsp:nvSpPr>
        <dsp:cNvPr id="0" name=""/>
        <dsp:cNvSpPr/>
      </dsp:nvSpPr>
      <dsp:spPr>
        <a:xfrm>
          <a:off x="0" y="866261"/>
          <a:ext cx="6705600" cy="4191000"/>
        </a:xfrm>
        <a:prstGeom prst="swooshArrow">
          <a:avLst>
            <a:gd name="adj1" fmla="val 25000"/>
            <a:gd name="adj2" fmla="val 25000"/>
          </a:avLst>
        </a:prstGeom>
        <a:solidFill>
          <a:srgbClr val="9696B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3BA81EA-E9AC-4A5D-9139-5454568AF1D2}">
      <dsp:nvSpPr>
        <dsp:cNvPr id="0" name=""/>
        <dsp:cNvSpPr/>
      </dsp:nvSpPr>
      <dsp:spPr>
        <a:xfrm>
          <a:off x="660501" y="3982688"/>
          <a:ext cx="154228" cy="154228"/>
        </a:xfrm>
        <a:prstGeom prst="ellipse">
          <a:avLst/>
        </a:prstGeom>
        <a:solidFill>
          <a:srgbClr val="00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2110BD-E5D6-4DC4-9E2A-689EC8F806F7}">
      <dsp:nvSpPr>
        <dsp:cNvPr id="0" name=""/>
        <dsp:cNvSpPr/>
      </dsp:nvSpPr>
      <dsp:spPr>
        <a:xfrm>
          <a:off x="107292" y="4436473"/>
          <a:ext cx="1492913" cy="917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23" tIns="0" rIns="0" bIns="0" numCol="1" spcCol="1270" anchor="t" anchorCtr="0">
          <a:noAutofit/>
        </a:bodyPr>
        <a:lstStyle/>
        <a:p>
          <a:pPr lvl="0" algn="l" defTabSz="711200">
            <a:lnSpc>
              <a:spcPct val="90000"/>
            </a:lnSpc>
            <a:spcBef>
              <a:spcPct val="0"/>
            </a:spcBef>
            <a:spcAft>
              <a:spcPct val="35000"/>
            </a:spcAft>
          </a:pPr>
          <a:r>
            <a:rPr lang="en-US" sz="1600" b="1" kern="1200" dirty="0" smtClean="0"/>
            <a:t>Transition from Hospital to Home</a:t>
          </a:r>
          <a:endParaRPr lang="en-US" sz="1600" b="1" kern="1200" dirty="0"/>
        </a:p>
      </dsp:txBody>
      <dsp:txXfrm>
        <a:off x="107292" y="4436473"/>
        <a:ext cx="1492913" cy="917042"/>
      </dsp:txXfrm>
    </dsp:sp>
    <dsp:sp modelId="{AC695072-FD73-4854-A9E2-1B7DE3601506}">
      <dsp:nvSpPr>
        <dsp:cNvPr id="0" name=""/>
        <dsp:cNvSpPr/>
      </dsp:nvSpPr>
      <dsp:spPr>
        <a:xfrm>
          <a:off x="1750161" y="3007862"/>
          <a:ext cx="268224" cy="268224"/>
        </a:xfrm>
        <a:prstGeom prst="ellipse">
          <a:avLst/>
        </a:prstGeom>
        <a:solidFill>
          <a:srgbClr val="00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AC1D837-37AD-42C9-82FD-E1DC618CE345}">
      <dsp:nvSpPr>
        <dsp:cNvPr id="0" name=""/>
        <dsp:cNvSpPr/>
      </dsp:nvSpPr>
      <dsp:spPr>
        <a:xfrm>
          <a:off x="1371598" y="3496733"/>
          <a:ext cx="1408176" cy="2293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26" tIns="0" rIns="0" bIns="0" numCol="1" spcCol="1270" anchor="t" anchorCtr="0">
          <a:noAutofit/>
        </a:bodyPr>
        <a:lstStyle/>
        <a:p>
          <a:pPr lvl="0" algn="l" defTabSz="711200">
            <a:lnSpc>
              <a:spcPct val="90000"/>
            </a:lnSpc>
            <a:spcBef>
              <a:spcPct val="0"/>
            </a:spcBef>
            <a:spcAft>
              <a:spcPct val="35000"/>
            </a:spcAft>
          </a:pPr>
          <a:r>
            <a:rPr lang="en-US" sz="1600" b="1" kern="1200" dirty="0" smtClean="0"/>
            <a:t>Post-Acute Care Activated</a:t>
          </a:r>
          <a:endParaRPr lang="en-US" sz="1600" b="1" kern="1200" dirty="0"/>
        </a:p>
      </dsp:txBody>
      <dsp:txXfrm>
        <a:off x="1371598" y="3496733"/>
        <a:ext cx="1408176" cy="2293996"/>
      </dsp:txXfrm>
    </dsp:sp>
    <dsp:sp modelId="{94ADAA7D-A208-43F5-816F-6ACC44672F08}">
      <dsp:nvSpPr>
        <dsp:cNvPr id="0" name=""/>
        <dsp:cNvSpPr/>
      </dsp:nvSpPr>
      <dsp:spPr>
        <a:xfrm>
          <a:off x="3141573" y="2289524"/>
          <a:ext cx="355396" cy="355396"/>
        </a:xfrm>
        <a:prstGeom prst="ellipse">
          <a:avLst/>
        </a:prstGeom>
        <a:solidFill>
          <a:srgbClr val="00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28DBF0C-8EFD-47B7-A608-FD37819D7018}">
      <dsp:nvSpPr>
        <dsp:cNvPr id="0" name=""/>
        <dsp:cNvSpPr/>
      </dsp:nvSpPr>
      <dsp:spPr>
        <a:xfrm>
          <a:off x="4419606" y="2544535"/>
          <a:ext cx="1865382" cy="2590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317" tIns="0" rIns="0" bIns="0" numCol="1" spcCol="1270" anchor="t" anchorCtr="0">
          <a:noAutofit/>
        </a:bodyPr>
        <a:lstStyle/>
        <a:p>
          <a:pPr lvl="0" algn="l" defTabSz="711200">
            <a:lnSpc>
              <a:spcPct val="90000"/>
            </a:lnSpc>
            <a:spcBef>
              <a:spcPct val="0"/>
            </a:spcBef>
            <a:spcAft>
              <a:spcPct val="35000"/>
            </a:spcAft>
          </a:pPr>
          <a:r>
            <a:rPr lang="en-US" sz="1600" b="1" kern="1200" dirty="0" smtClean="0"/>
            <a:t>Alternative or Supplemental Care for High-Risk Patients </a:t>
          </a:r>
          <a:r>
            <a:rPr lang="en-US" sz="1600" b="1" kern="1200" dirty="0" smtClean="0">
              <a:solidFill>
                <a:srgbClr val="006600"/>
              </a:solidFill>
            </a:rPr>
            <a:t>*</a:t>
          </a:r>
          <a:endParaRPr lang="en-US" sz="1600" b="1" kern="1200" dirty="0">
            <a:solidFill>
              <a:srgbClr val="006600"/>
            </a:solidFill>
          </a:endParaRPr>
        </a:p>
      </dsp:txBody>
      <dsp:txXfrm>
        <a:off x="4419606" y="2544535"/>
        <a:ext cx="1865382" cy="2590038"/>
      </dsp:txXfrm>
    </dsp:sp>
    <dsp:sp modelId="{11F078C2-D751-49F1-812F-80E5E70425A9}">
      <dsp:nvSpPr>
        <dsp:cNvPr id="0" name=""/>
        <dsp:cNvSpPr/>
      </dsp:nvSpPr>
      <dsp:spPr>
        <a:xfrm>
          <a:off x="4657039" y="1814265"/>
          <a:ext cx="476097" cy="476097"/>
        </a:xfrm>
        <a:prstGeom prst="ellipse">
          <a:avLst/>
        </a:prstGeom>
        <a:gradFill rotWithShape="0">
          <a:gsLst>
            <a:gs pos="49000">
              <a:srgbClr val="0000FF"/>
            </a:gs>
            <a:gs pos="80000">
              <a:schemeClr val="accent6">
                <a:shade val="50000"/>
                <a:hueOff val="0"/>
                <a:satOff val="-18712"/>
                <a:lumOff val="24826"/>
                <a:alphaOff val="0"/>
                <a:shade val="93000"/>
                <a:satMod val="130000"/>
              </a:schemeClr>
            </a:gs>
            <a:gs pos="100000">
              <a:schemeClr val="accent6">
                <a:shade val="50000"/>
                <a:hueOff val="0"/>
                <a:satOff val="-18712"/>
                <a:lumOff val="24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76260C8-0F2C-4807-B31C-DEBB452F2550}">
      <dsp:nvSpPr>
        <dsp:cNvPr id="0" name=""/>
        <dsp:cNvSpPr/>
      </dsp:nvSpPr>
      <dsp:spPr>
        <a:xfrm>
          <a:off x="4895088" y="2052314"/>
          <a:ext cx="1408176" cy="300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274" tIns="0" rIns="0" bIns="0" numCol="1" spcCol="1270" anchor="t" anchorCtr="0">
          <a:noAutofit/>
        </a:bodyPr>
        <a:lstStyle/>
        <a:p>
          <a:pPr lvl="0" algn="l" defTabSz="622300">
            <a:lnSpc>
              <a:spcPct val="90000"/>
            </a:lnSpc>
            <a:spcBef>
              <a:spcPct val="0"/>
            </a:spcBef>
            <a:spcAft>
              <a:spcPct val="35000"/>
            </a:spcAft>
          </a:pPr>
          <a:endParaRPr lang="en-US" sz="1400" kern="1200" dirty="0"/>
        </a:p>
      </dsp:txBody>
      <dsp:txXfrm>
        <a:off x="4895088" y="2052314"/>
        <a:ext cx="1408176" cy="300494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57397"/>
            <a:ext cx="7315200" cy="1023079"/>
          </a:xfrm>
          <a:prstGeom prst="rect">
            <a:avLst/>
          </a:prstGeom>
        </p:spPr>
        <p:txBody>
          <a:bodyPr vert="horz" lIns="95558" tIns="47779" rIns="95558" bIns="47779" rtlCol="0"/>
          <a:lstStyle>
            <a:lvl1pPr algn="l">
              <a:defRPr sz="1300"/>
            </a:lvl1pPr>
          </a:lstStyle>
          <a:p>
            <a:endParaRPr lang="en-US" sz="1000" b="1" dirty="0"/>
          </a:p>
          <a:p>
            <a:r>
              <a:rPr lang="en-US" b="1" dirty="0" smtClean="0"/>
              <a:t>             </a:t>
            </a:r>
            <a:endParaRPr lang="en-US" dirty="0"/>
          </a:p>
        </p:txBody>
      </p:sp>
      <p:sp>
        <p:nvSpPr>
          <p:cNvPr id="5" name="Slide Number Placeholder 4"/>
          <p:cNvSpPr>
            <a:spLocks noGrp="1"/>
          </p:cNvSpPr>
          <p:nvPr>
            <p:ph type="sldNum" sz="quarter" idx="3"/>
          </p:nvPr>
        </p:nvSpPr>
        <p:spPr>
          <a:xfrm>
            <a:off x="2685619" y="8814218"/>
            <a:ext cx="1144951" cy="480388"/>
          </a:xfrm>
          <a:prstGeom prst="rect">
            <a:avLst/>
          </a:prstGeom>
        </p:spPr>
        <p:txBody>
          <a:bodyPr vert="horz" lIns="95558" tIns="47779" rIns="95558" bIns="47779" rtlCol="0" anchor="b"/>
          <a:lstStyle>
            <a:lvl1pPr algn="r">
              <a:defRPr sz="1300"/>
            </a:lvl1pPr>
          </a:lstStyle>
          <a:p>
            <a:fld id="{A890533C-9927-4247-BC03-B69BC5F76745}" type="slidenum">
              <a:rPr lang="en-US" smtClean="0"/>
              <a:pPr/>
              <a:t>‹#›</a:t>
            </a:fld>
            <a:endParaRPr lang="en-US" dirty="0"/>
          </a:p>
        </p:txBody>
      </p:sp>
    </p:spTree>
    <p:extLst>
      <p:ext uri="{BB962C8B-B14F-4D97-AF65-F5344CB8AC3E}">
        <p14:creationId xmlns:p14="http://schemas.microsoft.com/office/powerpoint/2010/main" val="1265014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4" y="0"/>
            <a:ext cx="3169920" cy="480060"/>
          </a:xfrm>
          <a:prstGeom prst="rect">
            <a:avLst/>
          </a:prstGeom>
          <a:noFill/>
          <a:ln w="9525">
            <a:noFill/>
            <a:miter lim="800000"/>
            <a:headEnd/>
            <a:tailEnd/>
          </a:ln>
          <a:effectLst/>
        </p:spPr>
        <p:txBody>
          <a:bodyPr vert="horz" wrap="square" lIns="96610" tIns="48305" rIns="96610" bIns="48305" numCol="1" anchor="t" anchorCtr="0" compatLnSpc="1">
            <a:prstTxWarp prst="textNoShape">
              <a:avLst/>
            </a:prstTxWarp>
          </a:bodyPr>
          <a:lstStyle>
            <a:lvl1pPr>
              <a:defRPr sz="1300"/>
            </a:lvl1pPr>
          </a:lstStyle>
          <a:p>
            <a:pPr>
              <a:defRPr/>
            </a:pPr>
            <a:endParaRPr lang="en-US" dirty="0"/>
          </a:p>
        </p:txBody>
      </p:sp>
      <p:sp>
        <p:nvSpPr>
          <p:cNvPr id="156675" name="Rectangle 3"/>
          <p:cNvSpPr>
            <a:spLocks noGrp="1" noChangeArrowheads="1"/>
          </p:cNvSpPr>
          <p:nvPr>
            <p:ph type="dt" idx="1"/>
          </p:nvPr>
        </p:nvSpPr>
        <p:spPr bwMode="auto">
          <a:xfrm>
            <a:off x="4143589" y="0"/>
            <a:ext cx="3169920" cy="480060"/>
          </a:xfrm>
          <a:prstGeom prst="rect">
            <a:avLst/>
          </a:prstGeom>
          <a:noFill/>
          <a:ln w="9525">
            <a:noFill/>
            <a:miter lim="800000"/>
            <a:headEnd/>
            <a:tailEnd/>
          </a:ln>
          <a:effectLst/>
        </p:spPr>
        <p:txBody>
          <a:bodyPr vert="horz" wrap="square" lIns="96610" tIns="48305" rIns="96610" bIns="48305" numCol="1" anchor="t" anchorCtr="0" compatLnSpc="1">
            <a:prstTxWarp prst="textNoShape">
              <a:avLst/>
            </a:prstTxWarp>
          </a:bodyPr>
          <a:lstStyle>
            <a:lvl1pPr algn="r">
              <a:defRPr sz="13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p:spPr>
      </p:sp>
      <p:sp>
        <p:nvSpPr>
          <p:cNvPr id="156677" name="Rectangle 5"/>
          <p:cNvSpPr>
            <a:spLocks noGrp="1" noChangeArrowheads="1"/>
          </p:cNvSpPr>
          <p:nvPr>
            <p:ph type="body" sz="quarter" idx="3"/>
          </p:nvPr>
        </p:nvSpPr>
        <p:spPr bwMode="auto">
          <a:xfrm>
            <a:off x="731521" y="4560570"/>
            <a:ext cx="5852160" cy="4320540"/>
          </a:xfrm>
          <a:prstGeom prst="rect">
            <a:avLst/>
          </a:prstGeom>
          <a:noFill/>
          <a:ln w="9525">
            <a:noFill/>
            <a:miter lim="800000"/>
            <a:headEnd/>
            <a:tailEnd/>
          </a:ln>
          <a:effectLst/>
        </p:spPr>
        <p:txBody>
          <a:bodyPr vert="horz" wrap="square" lIns="96610" tIns="48305" rIns="96610" bIns="483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6678" name="Rectangle 6"/>
          <p:cNvSpPr>
            <a:spLocks noGrp="1" noChangeArrowheads="1"/>
          </p:cNvSpPr>
          <p:nvPr>
            <p:ph type="ftr" sz="quarter" idx="4"/>
          </p:nvPr>
        </p:nvSpPr>
        <p:spPr bwMode="auto">
          <a:xfrm>
            <a:off x="4" y="9119474"/>
            <a:ext cx="3169920" cy="480060"/>
          </a:xfrm>
          <a:prstGeom prst="rect">
            <a:avLst/>
          </a:prstGeom>
          <a:noFill/>
          <a:ln w="9525">
            <a:noFill/>
            <a:miter lim="800000"/>
            <a:headEnd/>
            <a:tailEnd/>
          </a:ln>
          <a:effectLst/>
        </p:spPr>
        <p:txBody>
          <a:bodyPr vert="horz" wrap="square" lIns="96610" tIns="48305" rIns="96610" bIns="48305" numCol="1" anchor="b" anchorCtr="0" compatLnSpc="1">
            <a:prstTxWarp prst="textNoShape">
              <a:avLst/>
            </a:prstTxWarp>
          </a:bodyPr>
          <a:lstStyle>
            <a:lvl1pPr>
              <a:defRPr sz="1300"/>
            </a:lvl1pPr>
          </a:lstStyle>
          <a:p>
            <a:pPr>
              <a:defRPr/>
            </a:pPr>
            <a:endParaRPr lang="en-US" dirty="0"/>
          </a:p>
        </p:txBody>
      </p:sp>
      <p:sp>
        <p:nvSpPr>
          <p:cNvPr id="156679" name="Rectangle 7"/>
          <p:cNvSpPr>
            <a:spLocks noGrp="1" noChangeArrowheads="1"/>
          </p:cNvSpPr>
          <p:nvPr>
            <p:ph type="sldNum" sz="quarter" idx="5"/>
          </p:nvPr>
        </p:nvSpPr>
        <p:spPr bwMode="auto">
          <a:xfrm>
            <a:off x="4143589" y="9119474"/>
            <a:ext cx="3169920" cy="480060"/>
          </a:xfrm>
          <a:prstGeom prst="rect">
            <a:avLst/>
          </a:prstGeom>
          <a:noFill/>
          <a:ln w="9525">
            <a:noFill/>
            <a:miter lim="800000"/>
            <a:headEnd/>
            <a:tailEnd/>
          </a:ln>
          <a:effectLst/>
        </p:spPr>
        <p:txBody>
          <a:bodyPr vert="horz" wrap="square" lIns="96610" tIns="48305" rIns="96610" bIns="48305" numCol="1" anchor="b" anchorCtr="0" compatLnSpc="1">
            <a:prstTxWarp prst="textNoShape">
              <a:avLst/>
            </a:prstTxWarp>
          </a:bodyPr>
          <a:lstStyle>
            <a:lvl1pPr algn="r">
              <a:defRPr sz="1300"/>
            </a:lvl1pPr>
          </a:lstStyle>
          <a:p>
            <a:pPr>
              <a:defRPr/>
            </a:pPr>
            <a:fld id="{288917DA-2F73-4392-8C10-175091277D86}" type="slidenum">
              <a:rPr lang="en-US"/>
              <a:pPr>
                <a:defRPr/>
              </a:pPr>
              <a:t>‹#›</a:t>
            </a:fld>
            <a:endParaRPr lang="en-US" dirty="0"/>
          </a:p>
        </p:txBody>
      </p:sp>
    </p:spTree>
    <p:extLst>
      <p:ext uri="{BB962C8B-B14F-4D97-AF65-F5344CB8AC3E}">
        <p14:creationId xmlns:p14="http://schemas.microsoft.com/office/powerpoint/2010/main" val="457108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US" baseline="0"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B6D607-EC98-45B2-979B-2D47E7904457}" type="slidenum">
              <a:rPr lang="en-US" smtClean="0">
                <a:solidFill>
                  <a:prstClr val="black"/>
                </a:solidFill>
              </a:rPr>
              <a:pPr/>
              <a:t>1</a:t>
            </a:fld>
            <a:endParaRPr lang="en-US" dirty="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C40074-2804-4340-9595-8C64156A036C}"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834">
              <a:defRPr/>
            </a:pPr>
            <a:r>
              <a:rPr lang="en-US" dirty="0"/>
              <a:t>Myriad payer-based discharge planning and care coordination services create chaos at provider level. How can interests be aligned and coordinated?</a:t>
            </a:r>
          </a:p>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82748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13</a:t>
            </a:fld>
            <a:endParaRPr lang="en-US" dirty="0"/>
          </a:p>
        </p:txBody>
      </p:sp>
    </p:spTree>
    <p:extLst>
      <p:ext uri="{BB962C8B-B14F-4D97-AF65-F5344CB8AC3E}">
        <p14:creationId xmlns:p14="http://schemas.microsoft.com/office/powerpoint/2010/main" val="4095070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14</a:t>
            </a:fld>
            <a:endParaRPr lang="en-US" dirty="0"/>
          </a:p>
        </p:txBody>
      </p:sp>
    </p:spTree>
    <p:extLst>
      <p:ext uri="{BB962C8B-B14F-4D97-AF65-F5344CB8AC3E}">
        <p14:creationId xmlns:p14="http://schemas.microsoft.com/office/powerpoint/2010/main" val="98480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D2FD525-EE85-4271-8B19-561C938D335F}" type="slidenum">
              <a:rPr lang="en-US" smtClean="0">
                <a:solidFill>
                  <a:srgbClr val="000000"/>
                </a:solidFill>
                <a:latin typeface="Arial" charset="0"/>
              </a:rPr>
              <a:pPr/>
              <a:t>16</a:t>
            </a:fld>
            <a:endParaRPr lang="en-US" dirty="0" smtClean="0">
              <a:solidFill>
                <a:srgbClr val="000000"/>
              </a:solidFill>
              <a:latin typeface="Arial" charset="0"/>
            </a:endParaRPr>
          </a:p>
        </p:txBody>
      </p:sp>
      <p:sp>
        <p:nvSpPr>
          <p:cNvPr id="292867" name="Rectangle 2"/>
          <p:cNvSpPr>
            <a:spLocks noGrp="1" noRot="1" noChangeAspect="1" noChangeArrowheads="1" noTextEdit="1"/>
          </p:cNvSpPr>
          <p:nvPr>
            <p:ph type="sldImg"/>
          </p:nvPr>
        </p:nvSpPr>
        <p:spPr bwMode="auto">
          <a:xfrm>
            <a:off x="1258888" y="719138"/>
            <a:ext cx="4802187" cy="3600450"/>
          </a:xfrm>
          <a:noFill/>
          <a:ln>
            <a:solidFill>
              <a:srgbClr val="000000"/>
            </a:solidFill>
            <a:miter lim="800000"/>
            <a:headEnd/>
            <a:tailEnd/>
          </a:ln>
        </p:spPr>
      </p:sp>
      <p:sp>
        <p:nvSpPr>
          <p:cNvPr id="292868" name="Rectangle 3"/>
          <p:cNvSpPr>
            <a:spLocks noGrp="1" noChangeArrowheads="1"/>
          </p:cNvSpPr>
          <p:nvPr>
            <p:ph type="body" idx="1"/>
          </p:nvPr>
        </p:nvSpPr>
        <p:spPr bwMode="auto">
          <a:xfrm>
            <a:off x="975363" y="4561230"/>
            <a:ext cx="5364480" cy="4320213"/>
          </a:xfrm>
          <a:noFill/>
        </p:spPr>
        <p:txBody>
          <a:bodyPr wrap="square" numCol="1" anchor="t" anchorCtr="0" compatLnSpc="1">
            <a:prstTxWarp prst="textNoShape">
              <a:avLst/>
            </a:prstTxWarp>
          </a:bodyPr>
          <a:lstStyle/>
          <a:p>
            <a:r>
              <a:rPr lang="en-US" b="1" dirty="0" smtClean="0">
                <a:latin typeface="+mn-lt"/>
              </a:rPr>
              <a:t/>
            </a:r>
            <a:br>
              <a:rPr lang="en-US" b="1" dirty="0" smtClean="0">
                <a:latin typeface="+mn-lt"/>
              </a:rPr>
            </a:br>
            <a:endParaRPr lang="en-US" dirty="0" smtClean="0">
              <a:latin typeface="+mn-lt"/>
            </a:endParaRPr>
          </a:p>
          <a:p>
            <a:r>
              <a:rPr lang="en-US" dirty="0" smtClean="0">
                <a:latin typeface="+mn-lt"/>
              </a:rPr>
              <a:t>Hospitals are increasingly launching into new improvement projects with goals to improve outcomes, efficiency, quality, costs, and safety. Organizations devote time, resources, and human capital to increase the safety and efficiency of patient care. However, according to a recent study by Aiken and colleagues, up to 70 percent of all change fails. [</a:t>
            </a:r>
            <a:r>
              <a:rPr lang="en-US" i="1" dirty="0" smtClean="0">
                <a:latin typeface="+mn-lt"/>
              </a:rPr>
              <a:t>Aiken C, Keller S, Rennie M. The Performance Culture Imperative. McKinsey &amp; Co</a:t>
            </a:r>
            <a:r>
              <a:rPr lang="en-US" dirty="0" smtClean="0">
                <a:latin typeface="+mn-lt"/>
              </a:rPr>
              <a:t>.] Why does this happen when well-intentioned people set out to improve what they do? It is largely because many institutions have expertise in the important clinical elements that need improving, but lack skills in the operational processes that act as the engine needed to drive improvement. For a portfolio of improvement projects to truly achieve success at the system level, a proficient operational skill set is required.</a:t>
            </a:r>
          </a:p>
          <a:p>
            <a:r>
              <a:rPr lang="en-US" dirty="0" smtClean="0">
                <a:latin typeface="+mn-lt"/>
              </a:rPr>
              <a:t> </a:t>
            </a:r>
          </a:p>
          <a:p>
            <a:r>
              <a:rPr lang="en-US" b="1" dirty="0" smtClean="0">
                <a:latin typeface="+mn-lt"/>
              </a:rPr>
              <a:t>The Goal</a:t>
            </a:r>
            <a:endParaRPr lang="en-US" dirty="0" smtClean="0">
              <a:latin typeface="+mn-lt"/>
            </a:endParaRPr>
          </a:p>
          <a:p>
            <a:r>
              <a:rPr lang="en-US" dirty="0" smtClean="0">
                <a:latin typeface="+mn-lt"/>
              </a:rPr>
              <a:t>To help organizations operationalize improvement across their systems, the Institute for Healthcare Improvement (IHI) is offering its latest Expedition titled, </a:t>
            </a:r>
            <a:r>
              <a:rPr lang="en-US" b="1" dirty="0" smtClean="0">
                <a:latin typeface="+mn-lt"/>
              </a:rPr>
              <a:t>Successful Execution: Securing the Link from Aims to Results</a:t>
            </a:r>
            <a:r>
              <a:rPr lang="en-US" dirty="0" smtClean="0">
                <a:latin typeface="+mn-lt"/>
              </a:rPr>
              <a:t>. This five-part, web-based program will help you to achieve breakthrough levels of performance by demonstrating how to implement a framework of execution rooted in the elements of Will, Ideas, and Execution, an IHI model for improvement.</a:t>
            </a:r>
          </a:p>
          <a:p>
            <a:r>
              <a:rPr lang="en-US" dirty="0" smtClean="0">
                <a:latin typeface="+mn-lt"/>
              </a:rPr>
              <a:t> </a:t>
            </a:r>
          </a:p>
          <a:p>
            <a:r>
              <a:rPr lang="en-US" dirty="0" smtClean="0">
                <a:latin typeface="+mn-lt"/>
              </a:rPr>
              <a:t>This framework involves:</a:t>
            </a:r>
          </a:p>
          <a:p>
            <a:r>
              <a:rPr lang="en-US" dirty="0" smtClean="0">
                <a:latin typeface="+mn-lt"/>
              </a:rPr>
              <a:t>Setting appropriate goals</a:t>
            </a:r>
          </a:p>
          <a:p>
            <a:r>
              <a:rPr lang="en-US" dirty="0" smtClean="0">
                <a:latin typeface="+mn-lt"/>
              </a:rPr>
              <a:t>Developing a portfolio of projects</a:t>
            </a:r>
          </a:p>
          <a:p>
            <a:r>
              <a:rPr lang="en-US" dirty="0" smtClean="0">
                <a:latin typeface="+mn-lt"/>
              </a:rPr>
              <a:t>Deploying resources appropriately</a:t>
            </a:r>
          </a:p>
          <a:p>
            <a:r>
              <a:rPr lang="en-US" dirty="0" smtClean="0">
                <a:latin typeface="+mn-lt"/>
              </a:rPr>
              <a:t>Establishing an oversight and learning system to increase the likelihood of producing intended results from improvement initiatives  </a:t>
            </a:r>
          </a:p>
          <a:p>
            <a:r>
              <a:rPr lang="en-US" dirty="0" smtClean="0">
                <a:latin typeface="+mn-lt"/>
              </a:rPr>
              <a:t> </a:t>
            </a:r>
          </a:p>
          <a:p>
            <a:r>
              <a:rPr lang="en-US" dirty="0" smtClean="0">
                <a:latin typeface="+mn-lt"/>
              </a:rPr>
              <a:t>Expert faculty will explain all the components of the framework using real-world examples. They will then work with participants on how to apply the framework to take their organization’s improvement efforts to the next level — a level where change is identified, and spread and sustainability are designed into the system to create a cycle of continuous learning.</a:t>
            </a:r>
          </a:p>
          <a:p>
            <a:r>
              <a:rPr lang="en-US" dirty="0" smtClean="0">
                <a:latin typeface="+mn-lt"/>
              </a:rPr>
              <a:t> </a:t>
            </a:r>
          </a:p>
          <a:p>
            <a:r>
              <a:rPr lang="en-US" b="1" dirty="0" smtClean="0">
                <a:latin typeface="+mn-lt"/>
              </a:rPr>
              <a:t>Objectives</a:t>
            </a:r>
            <a:endParaRPr lang="en-US" dirty="0" smtClean="0">
              <a:latin typeface="+mn-lt"/>
            </a:endParaRPr>
          </a:p>
          <a:p>
            <a:r>
              <a:rPr lang="en-US" dirty="0" smtClean="0">
                <a:latin typeface="+mn-lt"/>
              </a:rPr>
              <a:t>At the conclusion of this Expedition, participants will be able to:</a:t>
            </a:r>
          </a:p>
          <a:p>
            <a:r>
              <a:rPr lang="en-US" dirty="0" smtClean="0">
                <a:latin typeface="+mn-lt"/>
              </a:rPr>
              <a:t>Set a breakthrough aim for their organization</a:t>
            </a:r>
          </a:p>
          <a:p>
            <a:r>
              <a:rPr lang="en-US" dirty="0" smtClean="0">
                <a:latin typeface="+mn-lt"/>
              </a:rPr>
              <a:t>Design a portfolio of projects with appropriate staffing and resources</a:t>
            </a:r>
          </a:p>
          <a:p>
            <a:r>
              <a:rPr lang="en-US" dirty="0" smtClean="0">
                <a:latin typeface="+mn-lt"/>
              </a:rPr>
              <a:t>Formulate a plan to build or ensure improvement capability</a:t>
            </a:r>
          </a:p>
          <a:p>
            <a:r>
              <a:rPr lang="en-US" dirty="0" smtClean="0">
                <a:latin typeface="+mn-lt"/>
              </a:rPr>
              <a:t>Convene a cross-functional team for an oversight meeting</a:t>
            </a:r>
          </a:p>
          <a:p>
            <a:r>
              <a:rPr lang="en-US" dirty="0" smtClean="0">
                <a:latin typeface="+mn-lt"/>
              </a:rPr>
              <a:t>Execute a plan that can be applied over time, in other years, with other departments or programs in the organization</a:t>
            </a:r>
          </a:p>
          <a:p>
            <a:r>
              <a:rPr lang="en-US" dirty="0" smtClean="0">
                <a:latin typeface="+mn-lt"/>
              </a:rPr>
              <a:t> </a:t>
            </a:r>
          </a:p>
          <a:p>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006F75-8F61-4046-B079-B5A90C1D8745}" type="slidenum">
              <a:rPr lang="en-US" smtClean="0"/>
              <a:pPr>
                <a:defRPr/>
              </a:pPr>
              <a:t>2</a:t>
            </a:fld>
            <a:endParaRPr lang="en-US" dirty="0"/>
          </a:p>
        </p:txBody>
      </p:sp>
    </p:spTree>
    <p:extLst>
      <p:ext uri="{BB962C8B-B14F-4D97-AF65-F5344CB8AC3E}">
        <p14:creationId xmlns:p14="http://schemas.microsoft.com/office/powerpoint/2010/main" val="30429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500" dirty="0" smtClean="0"/>
          </a:p>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endParaRPr lang="en-US" dirty="0" smtClean="0"/>
          </a:p>
        </p:txBody>
      </p:sp>
      <p:sp>
        <p:nvSpPr>
          <p:cNvPr id="97284" name="Slide Number Placeholder 3"/>
          <p:cNvSpPr>
            <a:spLocks noGrp="1"/>
          </p:cNvSpPr>
          <p:nvPr>
            <p:ph type="sldNum" sz="quarter" idx="5"/>
          </p:nvPr>
        </p:nvSpPr>
        <p:spPr bwMode="auto">
          <a:noFill/>
          <a:ln>
            <a:miter lim="800000"/>
            <a:headEnd/>
            <a:tailEnd/>
          </a:ln>
        </p:spPr>
        <p:txBody>
          <a:bodyPr/>
          <a:lstStyle/>
          <a:p>
            <a:fld id="{353688BA-2CFF-4C49-8372-0FBB400CD418}" type="slidenum">
              <a:rPr lang="en-US" smtClean="0">
                <a:solidFill>
                  <a:prstClr val="black"/>
                </a:solidFill>
                <a:ea typeface="MS PGothic" pitchFamily="34" charset="-128"/>
              </a:rPr>
              <a:pPr/>
              <a:t>21</a:t>
            </a:fld>
            <a:endParaRPr lang="en-US" dirty="0" smtClean="0">
              <a:solidFill>
                <a:prstClr val="black"/>
              </a:solidFill>
              <a:ea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22</a:t>
            </a:fld>
            <a:endParaRPr lang="en-US" dirty="0"/>
          </a:p>
        </p:txBody>
      </p:sp>
    </p:spTree>
    <p:extLst>
      <p:ext uri="{BB962C8B-B14F-4D97-AF65-F5344CB8AC3E}">
        <p14:creationId xmlns:p14="http://schemas.microsoft.com/office/powerpoint/2010/main" val="2094856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23</a:t>
            </a:fld>
            <a:endParaRPr lang="en-US" dirty="0"/>
          </a:p>
        </p:txBody>
      </p:sp>
    </p:spTree>
    <p:extLst>
      <p:ext uri="{BB962C8B-B14F-4D97-AF65-F5344CB8AC3E}">
        <p14:creationId xmlns:p14="http://schemas.microsoft.com/office/powerpoint/2010/main" val="2094856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24</a:t>
            </a:fld>
            <a:endParaRPr lang="en-US" dirty="0"/>
          </a:p>
        </p:txBody>
      </p:sp>
    </p:spTree>
    <p:extLst>
      <p:ext uri="{BB962C8B-B14F-4D97-AF65-F5344CB8AC3E}">
        <p14:creationId xmlns:p14="http://schemas.microsoft.com/office/powerpoint/2010/main" val="1276928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25</a:t>
            </a:fld>
            <a:endParaRPr lang="en-US" dirty="0"/>
          </a:p>
        </p:txBody>
      </p:sp>
    </p:spTree>
    <p:extLst>
      <p:ext uri="{BB962C8B-B14F-4D97-AF65-F5344CB8AC3E}">
        <p14:creationId xmlns:p14="http://schemas.microsoft.com/office/powerpoint/2010/main" val="3093818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D2FD525-EE85-4271-8B19-561C938D335F}" type="slidenum">
              <a:rPr lang="en-US" smtClean="0">
                <a:solidFill>
                  <a:srgbClr val="000000"/>
                </a:solidFill>
                <a:latin typeface="Arial" charset="0"/>
              </a:rPr>
              <a:pPr/>
              <a:t>26</a:t>
            </a:fld>
            <a:endParaRPr lang="en-US" dirty="0" smtClean="0">
              <a:solidFill>
                <a:srgbClr val="000000"/>
              </a:solidFill>
              <a:latin typeface="Arial" charset="0"/>
            </a:endParaRPr>
          </a:p>
        </p:txBody>
      </p:sp>
      <p:sp>
        <p:nvSpPr>
          <p:cNvPr id="292867" name="Rectangle 2"/>
          <p:cNvSpPr>
            <a:spLocks noGrp="1" noRot="1" noChangeAspect="1" noChangeArrowheads="1" noTextEdit="1"/>
          </p:cNvSpPr>
          <p:nvPr>
            <p:ph type="sldImg"/>
          </p:nvPr>
        </p:nvSpPr>
        <p:spPr bwMode="auto">
          <a:xfrm>
            <a:off x="1258888" y="719138"/>
            <a:ext cx="4802187" cy="3600450"/>
          </a:xfrm>
          <a:noFill/>
          <a:ln>
            <a:solidFill>
              <a:srgbClr val="000000"/>
            </a:solidFill>
            <a:miter lim="800000"/>
            <a:headEnd/>
            <a:tailEnd/>
          </a:ln>
        </p:spPr>
      </p:sp>
      <p:sp>
        <p:nvSpPr>
          <p:cNvPr id="292868" name="Rectangle 3"/>
          <p:cNvSpPr>
            <a:spLocks noGrp="1" noChangeArrowheads="1"/>
          </p:cNvSpPr>
          <p:nvPr>
            <p:ph type="body" idx="1"/>
          </p:nvPr>
        </p:nvSpPr>
        <p:spPr bwMode="auto">
          <a:xfrm>
            <a:off x="975363" y="4561230"/>
            <a:ext cx="5364480" cy="4320213"/>
          </a:xfrm>
          <a:noFill/>
        </p:spPr>
        <p:txBody>
          <a:bodyPr wrap="square" numCol="1" anchor="t" anchorCtr="0" compatLnSpc="1">
            <a:prstTxWarp prst="textNoShape">
              <a:avLst/>
            </a:prstTxWarp>
          </a:bodyPr>
          <a:lstStyle/>
          <a:p>
            <a:r>
              <a:rPr lang="en-US" b="1" dirty="0" smtClean="0">
                <a:latin typeface="+mn-lt"/>
              </a:rPr>
              <a:t/>
            </a:r>
            <a:br>
              <a:rPr lang="en-US" b="1" dirty="0" smtClean="0">
                <a:latin typeface="+mn-lt"/>
              </a:rPr>
            </a:br>
            <a:endParaRPr lang="en-US" dirty="0" smtClean="0">
              <a:latin typeface="+mn-lt"/>
            </a:endParaRPr>
          </a:p>
          <a:p>
            <a:r>
              <a:rPr lang="en-US" dirty="0" smtClean="0">
                <a:latin typeface="+mn-lt"/>
              </a:rPr>
              <a:t>Hospitals are increasingly launching into new improvement projects with goals to improve outcomes, efficiency, quality, costs, and safety. Organizations devote time, resources, and human capital to increase the safety and efficiency of patient care. However, according to a recent study by Aiken and colleagues, up to 70 percent of all change fails. [</a:t>
            </a:r>
            <a:r>
              <a:rPr lang="en-US" i="1" dirty="0" smtClean="0">
                <a:latin typeface="+mn-lt"/>
              </a:rPr>
              <a:t>Aiken C, Keller S, Rennie M. The Performance Culture Imperative. McKinsey &amp; Co</a:t>
            </a:r>
            <a:r>
              <a:rPr lang="en-US" dirty="0" smtClean="0">
                <a:latin typeface="+mn-lt"/>
              </a:rPr>
              <a:t>.] Why does this happen when well-intentioned people set out to improve what they do? It is largely because many institutions have expertise in the important clinical elements that need improving, but lack skills in the operational processes that act as the engine needed to drive improvement. For a portfolio of improvement projects to truly achieve success at the system level, a proficient operational skill set is required.</a:t>
            </a:r>
          </a:p>
          <a:p>
            <a:r>
              <a:rPr lang="en-US" dirty="0" smtClean="0">
                <a:latin typeface="+mn-lt"/>
              </a:rPr>
              <a:t> </a:t>
            </a:r>
          </a:p>
          <a:p>
            <a:r>
              <a:rPr lang="en-US" b="1" dirty="0" smtClean="0">
                <a:latin typeface="+mn-lt"/>
              </a:rPr>
              <a:t>The Goal</a:t>
            </a:r>
            <a:endParaRPr lang="en-US" dirty="0" smtClean="0">
              <a:latin typeface="+mn-lt"/>
            </a:endParaRPr>
          </a:p>
          <a:p>
            <a:r>
              <a:rPr lang="en-US" dirty="0" smtClean="0">
                <a:latin typeface="+mn-lt"/>
              </a:rPr>
              <a:t>To help organizations operationalize improvement across their systems, the Institute for Healthcare Improvement (IHI) is offering its latest Expedition titled, </a:t>
            </a:r>
            <a:r>
              <a:rPr lang="en-US" b="1" dirty="0" smtClean="0">
                <a:latin typeface="+mn-lt"/>
              </a:rPr>
              <a:t>Successful Execution: Securing the Link from Aims to Results</a:t>
            </a:r>
            <a:r>
              <a:rPr lang="en-US" dirty="0" smtClean="0">
                <a:latin typeface="+mn-lt"/>
              </a:rPr>
              <a:t>. This five-part, web-based program will help you to achieve breakthrough levels of performance by demonstrating how to implement a framework of execution rooted in the elements of Will, Ideas, and Execution, an IHI model for improvement.</a:t>
            </a:r>
          </a:p>
          <a:p>
            <a:r>
              <a:rPr lang="en-US" dirty="0" smtClean="0">
                <a:latin typeface="+mn-lt"/>
              </a:rPr>
              <a:t> </a:t>
            </a:r>
          </a:p>
          <a:p>
            <a:r>
              <a:rPr lang="en-US" dirty="0" smtClean="0">
                <a:latin typeface="+mn-lt"/>
              </a:rPr>
              <a:t>This framework involves:</a:t>
            </a:r>
          </a:p>
          <a:p>
            <a:r>
              <a:rPr lang="en-US" dirty="0" smtClean="0">
                <a:latin typeface="+mn-lt"/>
              </a:rPr>
              <a:t>Setting appropriate goals</a:t>
            </a:r>
          </a:p>
          <a:p>
            <a:r>
              <a:rPr lang="en-US" dirty="0" smtClean="0">
                <a:latin typeface="+mn-lt"/>
              </a:rPr>
              <a:t>Developing a portfolio of projects</a:t>
            </a:r>
          </a:p>
          <a:p>
            <a:r>
              <a:rPr lang="en-US" dirty="0" smtClean="0">
                <a:latin typeface="+mn-lt"/>
              </a:rPr>
              <a:t>Deploying resources appropriately</a:t>
            </a:r>
          </a:p>
          <a:p>
            <a:r>
              <a:rPr lang="en-US" dirty="0" smtClean="0">
                <a:latin typeface="+mn-lt"/>
              </a:rPr>
              <a:t>Establishing an oversight and learning system to increase the likelihood of producing intended results from improvement initiatives  </a:t>
            </a:r>
          </a:p>
          <a:p>
            <a:r>
              <a:rPr lang="en-US" dirty="0" smtClean="0">
                <a:latin typeface="+mn-lt"/>
              </a:rPr>
              <a:t> </a:t>
            </a:r>
          </a:p>
          <a:p>
            <a:r>
              <a:rPr lang="en-US" dirty="0" smtClean="0">
                <a:latin typeface="+mn-lt"/>
              </a:rPr>
              <a:t>Expert faculty will explain all the components of the framework using real-world examples. They will then work with participants on how to apply the framework to take their organization’s improvement efforts to the next level — a level where change is identified, and spread and sustainability are designed into the system to create a cycle of continuous learning.</a:t>
            </a:r>
          </a:p>
          <a:p>
            <a:r>
              <a:rPr lang="en-US" dirty="0" smtClean="0">
                <a:latin typeface="+mn-lt"/>
              </a:rPr>
              <a:t> </a:t>
            </a:r>
          </a:p>
          <a:p>
            <a:r>
              <a:rPr lang="en-US" b="1" dirty="0" smtClean="0">
                <a:latin typeface="+mn-lt"/>
              </a:rPr>
              <a:t>Objectives</a:t>
            </a:r>
            <a:endParaRPr lang="en-US" dirty="0" smtClean="0">
              <a:latin typeface="+mn-lt"/>
            </a:endParaRPr>
          </a:p>
          <a:p>
            <a:r>
              <a:rPr lang="en-US" dirty="0" smtClean="0">
                <a:latin typeface="+mn-lt"/>
              </a:rPr>
              <a:t>At the conclusion of this Expedition, participants will be able to:</a:t>
            </a:r>
          </a:p>
          <a:p>
            <a:r>
              <a:rPr lang="en-US" dirty="0" smtClean="0">
                <a:latin typeface="+mn-lt"/>
              </a:rPr>
              <a:t>Set a breakthrough aim for their organization</a:t>
            </a:r>
          </a:p>
          <a:p>
            <a:r>
              <a:rPr lang="en-US" dirty="0" smtClean="0">
                <a:latin typeface="+mn-lt"/>
              </a:rPr>
              <a:t>Design a portfolio of projects with appropriate staffing and resources</a:t>
            </a:r>
          </a:p>
          <a:p>
            <a:r>
              <a:rPr lang="en-US" dirty="0" smtClean="0">
                <a:latin typeface="+mn-lt"/>
              </a:rPr>
              <a:t>Formulate a plan to build or ensure improvement capability</a:t>
            </a:r>
          </a:p>
          <a:p>
            <a:r>
              <a:rPr lang="en-US" dirty="0" smtClean="0">
                <a:latin typeface="+mn-lt"/>
              </a:rPr>
              <a:t>Convene a cross-functional team for an oversight meeting</a:t>
            </a:r>
          </a:p>
          <a:p>
            <a:r>
              <a:rPr lang="en-US" dirty="0" smtClean="0">
                <a:latin typeface="+mn-lt"/>
              </a:rPr>
              <a:t>Execute a plan that can be applied over time, in other years, with other departments or programs in the organization</a:t>
            </a:r>
          </a:p>
          <a:p>
            <a:r>
              <a:rPr lang="en-US" dirty="0" smtClean="0">
                <a:latin typeface="+mn-lt"/>
              </a:rPr>
              <a:t> </a:t>
            </a:r>
          </a:p>
          <a:p>
            <a:endParaRPr lang="en-US"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834">
              <a:defRPr/>
            </a:pPr>
            <a:r>
              <a:rPr lang="en-US" dirty="0"/>
              <a:t>Myriad payer-based discharge planning and care coordination services create chaos at provider level. How can interests be aligned and coordinated?</a:t>
            </a:r>
          </a:p>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827487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29</a:t>
            </a:fld>
            <a:endParaRPr lang="en-US" dirty="0"/>
          </a:p>
        </p:txBody>
      </p:sp>
    </p:spTree>
    <p:extLst>
      <p:ext uri="{BB962C8B-B14F-4D97-AF65-F5344CB8AC3E}">
        <p14:creationId xmlns:p14="http://schemas.microsoft.com/office/powerpoint/2010/main" val="382748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CFD26C-7579-493D-BBFF-2C9B83C7C6D8}"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p:spPr>
      </p:sp>
      <p:sp>
        <p:nvSpPr>
          <p:cNvPr id="287747" name="Notes Placeholder 2"/>
          <p:cNvSpPr>
            <a:spLocks noGrp="1"/>
          </p:cNvSpPr>
          <p:nvPr>
            <p:ph type="body" idx="1"/>
          </p:nvPr>
        </p:nvSpPr>
        <p:spPr bwMode="auto">
          <a:noFill/>
        </p:spPr>
        <p:txBody>
          <a:bodyPr wrap="square" numCol="1" anchor="t" anchorCtr="0" compatLnSpc="1">
            <a:prstTxWarp prst="textNoShape">
              <a:avLst/>
            </a:prstTxWarp>
          </a:bodyPr>
          <a:lstStyle/>
          <a:p>
            <a:pPr marL="636819" indent="-636819"/>
            <a:endParaRPr lang="en-US" dirty="0" smtClean="0">
              <a:solidFill>
                <a:srgbClr val="226A55"/>
              </a:solidFill>
            </a:endParaRPr>
          </a:p>
        </p:txBody>
      </p:sp>
      <p:sp>
        <p:nvSpPr>
          <p:cNvPr id="287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70EE72-058F-4C1A-8BC4-0FED6B24C238}" type="slidenum">
              <a:rPr lang="en-US" smtClean="0">
                <a:solidFill>
                  <a:prstClr val="black"/>
                </a:solidFill>
              </a:rPr>
              <a:pPr/>
              <a:t>30</a:t>
            </a:fld>
            <a:endParaRPr lang="en-US" dirty="0" smtClean="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31</a:t>
            </a:fld>
            <a:endParaRPr lang="en-US" dirty="0"/>
          </a:p>
        </p:txBody>
      </p:sp>
    </p:spTree>
    <p:extLst>
      <p:ext uri="{BB962C8B-B14F-4D97-AF65-F5344CB8AC3E}">
        <p14:creationId xmlns:p14="http://schemas.microsoft.com/office/powerpoint/2010/main" val="2557594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32</a:t>
            </a:fld>
            <a:endParaRPr lang="en-US" dirty="0"/>
          </a:p>
        </p:txBody>
      </p:sp>
    </p:spTree>
    <p:extLst>
      <p:ext uri="{BB962C8B-B14F-4D97-AF65-F5344CB8AC3E}">
        <p14:creationId xmlns:p14="http://schemas.microsoft.com/office/powerpoint/2010/main" val="193773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33</a:t>
            </a:fld>
            <a:endParaRPr lang="en-US" dirty="0"/>
          </a:p>
        </p:txBody>
      </p:sp>
    </p:spTree>
    <p:extLst>
      <p:ext uri="{BB962C8B-B14F-4D97-AF65-F5344CB8AC3E}">
        <p14:creationId xmlns:p14="http://schemas.microsoft.com/office/powerpoint/2010/main" val="2325902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3827487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3827487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827487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D2FD525-EE85-4271-8B19-561C938D335F}" type="slidenum">
              <a:rPr lang="en-US" smtClean="0">
                <a:solidFill>
                  <a:srgbClr val="000000"/>
                </a:solidFill>
                <a:latin typeface="Arial" charset="0"/>
              </a:rPr>
              <a:pPr/>
              <a:t>37</a:t>
            </a:fld>
            <a:endParaRPr lang="en-US" dirty="0" smtClean="0">
              <a:solidFill>
                <a:srgbClr val="000000"/>
              </a:solidFill>
              <a:latin typeface="Arial" charset="0"/>
            </a:endParaRPr>
          </a:p>
        </p:txBody>
      </p:sp>
      <p:sp>
        <p:nvSpPr>
          <p:cNvPr id="292867" name="Rectangle 2"/>
          <p:cNvSpPr>
            <a:spLocks noGrp="1" noRot="1" noChangeAspect="1" noChangeArrowheads="1" noTextEdit="1"/>
          </p:cNvSpPr>
          <p:nvPr>
            <p:ph type="sldImg"/>
          </p:nvPr>
        </p:nvSpPr>
        <p:spPr bwMode="auto">
          <a:xfrm>
            <a:off x="1258888" y="719138"/>
            <a:ext cx="4802187" cy="3600450"/>
          </a:xfrm>
          <a:noFill/>
          <a:ln>
            <a:solidFill>
              <a:srgbClr val="000000"/>
            </a:solidFill>
            <a:miter lim="800000"/>
            <a:headEnd/>
            <a:tailEnd/>
          </a:ln>
        </p:spPr>
      </p:sp>
      <p:sp>
        <p:nvSpPr>
          <p:cNvPr id="292868" name="Rectangle 3"/>
          <p:cNvSpPr>
            <a:spLocks noGrp="1" noChangeArrowheads="1"/>
          </p:cNvSpPr>
          <p:nvPr>
            <p:ph type="body" idx="1"/>
          </p:nvPr>
        </p:nvSpPr>
        <p:spPr bwMode="auto">
          <a:xfrm>
            <a:off x="975363" y="4561230"/>
            <a:ext cx="5364480" cy="4320213"/>
          </a:xfrm>
          <a:noFill/>
        </p:spPr>
        <p:txBody>
          <a:bodyPr wrap="square" numCol="1" anchor="t" anchorCtr="0" compatLnSpc="1">
            <a:prstTxWarp prst="textNoShape">
              <a:avLst/>
            </a:prstTxWarp>
          </a:bodyPr>
          <a:lstStyle/>
          <a:p>
            <a:r>
              <a:rPr lang="en-US" b="1" dirty="0" smtClean="0">
                <a:latin typeface="+mn-lt"/>
              </a:rPr>
              <a:t/>
            </a:r>
            <a:br>
              <a:rPr lang="en-US" b="1" dirty="0" smtClean="0">
                <a:latin typeface="+mn-lt"/>
              </a:rPr>
            </a:br>
            <a:endParaRPr lang="en-US" dirty="0" smtClean="0">
              <a:latin typeface="+mn-lt"/>
            </a:endParaRPr>
          </a:p>
          <a:p>
            <a:r>
              <a:rPr lang="en-US" dirty="0" smtClean="0">
                <a:latin typeface="+mn-lt"/>
              </a:rPr>
              <a:t>Hospitals are increasingly launching into new improvement projects with goals to improve outcomes, efficiency, quality, costs, and safety. Organizations devote time, resources, and human capital to increase the safety and efficiency of patient care. However, according to a recent study by Aiken and colleagues, up to 70 percent of all change fails. [</a:t>
            </a:r>
            <a:r>
              <a:rPr lang="en-US" i="1" dirty="0" smtClean="0">
                <a:latin typeface="+mn-lt"/>
              </a:rPr>
              <a:t>Aiken C, Keller S, Rennie M. The Performance Culture Imperative. McKinsey &amp; Co</a:t>
            </a:r>
            <a:r>
              <a:rPr lang="en-US" dirty="0" smtClean="0">
                <a:latin typeface="+mn-lt"/>
              </a:rPr>
              <a:t>.] Why does this happen when well-intentioned people set out to improve what they do? It is largely because many institutions have expertise in the important clinical elements that need improving, but lack skills in the operational processes that act as the engine needed to drive improvement. For a portfolio of improvement projects to truly achieve success at the system level, a proficient operational skill set is required.</a:t>
            </a:r>
          </a:p>
          <a:p>
            <a:r>
              <a:rPr lang="en-US" dirty="0" smtClean="0">
                <a:latin typeface="+mn-lt"/>
              </a:rPr>
              <a:t> </a:t>
            </a:r>
          </a:p>
          <a:p>
            <a:r>
              <a:rPr lang="en-US" b="1" dirty="0" smtClean="0">
                <a:latin typeface="+mn-lt"/>
              </a:rPr>
              <a:t>The Goal</a:t>
            </a:r>
            <a:endParaRPr lang="en-US" dirty="0" smtClean="0">
              <a:latin typeface="+mn-lt"/>
            </a:endParaRPr>
          </a:p>
          <a:p>
            <a:r>
              <a:rPr lang="en-US" dirty="0" smtClean="0">
                <a:latin typeface="+mn-lt"/>
              </a:rPr>
              <a:t>To help organizations operationalize improvement across their systems, the Institute for Healthcare Improvement (IHI) is offering its latest Expedition titled, </a:t>
            </a:r>
            <a:r>
              <a:rPr lang="en-US" b="1" dirty="0" smtClean="0">
                <a:latin typeface="+mn-lt"/>
              </a:rPr>
              <a:t>Successful Execution: Securing the Link from Aims to Results</a:t>
            </a:r>
            <a:r>
              <a:rPr lang="en-US" dirty="0" smtClean="0">
                <a:latin typeface="+mn-lt"/>
              </a:rPr>
              <a:t>. This five-part, web-based program will help you to achieve breakthrough levels of performance by demonstrating how to implement a framework of execution rooted in the elements of Will, Ideas, and Execution, an IHI model for improvement.</a:t>
            </a:r>
          </a:p>
          <a:p>
            <a:r>
              <a:rPr lang="en-US" dirty="0" smtClean="0">
                <a:latin typeface="+mn-lt"/>
              </a:rPr>
              <a:t> </a:t>
            </a:r>
          </a:p>
          <a:p>
            <a:r>
              <a:rPr lang="en-US" dirty="0" smtClean="0">
                <a:latin typeface="+mn-lt"/>
              </a:rPr>
              <a:t>This framework involves:</a:t>
            </a:r>
          </a:p>
          <a:p>
            <a:r>
              <a:rPr lang="en-US" dirty="0" smtClean="0">
                <a:latin typeface="+mn-lt"/>
              </a:rPr>
              <a:t>Setting appropriate goals</a:t>
            </a:r>
          </a:p>
          <a:p>
            <a:r>
              <a:rPr lang="en-US" dirty="0" smtClean="0">
                <a:latin typeface="+mn-lt"/>
              </a:rPr>
              <a:t>Developing a portfolio of projects</a:t>
            </a:r>
          </a:p>
          <a:p>
            <a:r>
              <a:rPr lang="en-US" dirty="0" smtClean="0">
                <a:latin typeface="+mn-lt"/>
              </a:rPr>
              <a:t>Deploying resources appropriately</a:t>
            </a:r>
          </a:p>
          <a:p>
            <a:r>
              <a:rPr lang="en-US" dirty="0" smtClean="0">
                <a:latin typeface="+mn-lt"/>
              </a:rPr>
              <a:t>Establishing an oversight and learning system to increase the likelihood of producing intended results from improvement initiatives  </a:t>
            </a:r>
          </a:p>
          <a:p>
            <a:r>
              <a:rPr lang="en-US" dirty="0" smtClean="0">
                <a:latin typeface="+mn-lt"/>
              </a:rPr>
              <a:t> </a:t>
            </a:r>
          </a:p>
          <a:p>
            <a:r>
              <a:rPr lang="en-US" dirty="0" smtClean="0">
                <a:latin typeface="+mn-lt"/>
              </a:rPr>
              <a:t>Expert faculty will explain all the components of the framework using real-world examples. They will then work with participants on how to apply the framework to take their organization’s improvement efforts to the next level — a level where change is identified, and spread and sustainability are designed into the system to create a cycle of continuous learning.</a:t>
            </a:r>
          </a:p>
          <a:p>
            <a:r>
              <a:rPr lang="en-US" dirty="0" smtClean="0">
                <a:latin typeface="+mn-lt"/>
              </a:rPr>
              <a:t> </a:t>
            </a:r>
          </a:p>
          <a:p>
            <a:r>
              <a:rPr lang="en-US" b="1" dirty="0" smtClean="0">
                <a:latin typeface="+mn-lt"/>
              </a:rPr>
              <a:t>Objectives</a:t>
            </a:r>
            <a:endParaRPr lang="en-US" dirty="0" smtClean="0">
              <a:latin typeface="+mn-lt"/>
            </a:endParaRPr>
          </a:p>
          <a:p>
            <a:r>
              <a:rPr lang="en-US" dirty="0" smtClean="0">
                <a:latin typeface="+mn-lt"/>
              </a:rPr>
              <a:t>At the conclusion of this Expedition, participants will be able to:</a:t>
            </a:r>
          </a:p>
          <a:p>
            <a:r>
              <a:rPr lang="en-US" dirty="0" smtClean="0">
                <a:latin typeface="+mn-lt"/>
              </a:rPr>
              <a:t>Set a breakthrough aim for their organization</a:t>
            </a:r>
          </a:p>
          <a:p>
            <a:r>
              <a:rPr lang="en-US" dirty="0" smtClean="0">
                <a:latin typeface="+mn-lt"/>
              </a:rPr>
              <a:t>Design a portfolio of projects with appropriate staffing and resources</a:t>
            </a:r>
          </a:p>
          <a:p>
            <a:r>
              <a:rPr lang="en-US" dirty="0" smtClean="0">
                <a:latin typeface="+mn-lt"/>
              </a:rPr>
              <a:t>Formulate a plan to build or ensure improvement capability</a:t>
            </a:r>
          </a:p>
          <a:p>
            <a:r>
              <a:rPr lang="en-US" dirty="0" smtClean="0">
                <a:latin typeface="+mn-lt"/>
              </a:rPr>
              <a:t>Convene a cross-functional team for an oversight meeting</a:t>
            </a:r>
          </a:p>
          <a:p>
            <a:r>
              <a:rPr lang="en-US" dirty="0" smtClean="0">
                <a:latin typeface="+mn-lt"/>
              </a:rPr>
              <a:t>Execute a plan that can be applied over time, in other years, with other departments or programs in the organization</a:t>
            </a:r>
          </a:p>
          <a:p>
            <a:r>
              <a:rPr lang="en-US" dirty="0" smtClean="0">
                <a:latin typeface="+mn-lt"/>
              </a:rPr>
              <a:t> </a:t>
            </a:r>
          </a:p>
          <a:p>
            <a:endParaRPr lang="en-US" dirty="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38</a:t>
            </a:fld>
            <a:endParaRPr lang="en-US" dirty="0"/>
          </a:p>
        </p:txBody>
      </p:sp>
    </p:spTree>
    <p:extLst>
      <p:ext uri="{BB962C8B-B14F-4D97-AF65-F5344CB8AC3E}">
        <p14:creationId xmlns:p14="http://schemas.microsoft.com/office/powerpoint/2010/main" val="2094856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39</a:t>
            </a:fld>
            <a:endParaRPr lang="en-US" dirty="0"/>
          </a:p>
        </p:txBody>
      </p:sp>
    </p:spTree>
    <p:extLst>
      <p:ext uri="{BB962C8B-B14F-4D97-AF65-F5344CB8AC3E}">
        <p14:creationId xmlns:p14="http://schemas.microsoft.com/office/powerpoint/2010/main" val="209485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4</a:t>
            </a:fld>
            <a:endParaRPr lang="en-US" dirty="0"/>
          </a:p>
        </p:txBody>
      </p:sp>
    </p:spTree>
    <p:extLst>
      <p:ext uri="{BB962C8B-B14F-4D97-AF65-F5344CB8AC3E}">
        <p14:creationId xmlns:p14="http://schemas.microsoft.com/office/powerpoint/2010/main" val="876220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40</a:t>
            </a:fld>
            <a:endParaRPr lang="en-US" dirty="0"/>
          </a:p>
        </p:txBody>
      </p:sp>
    </p:spTree>
    <p:extLst>
      <p:ext uri="{BB962C8B-B14F-4D97-AF65-F5344CB8AC3E}">
        <p14:creationId xmlns:p14="http://schemas.microsoft.com/office/powerpoint/2010/main" val="1276928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CDECF6-3B67-4BA3-9B02-B620DB3CB5B6}" type="slidenum">
              <a:rPr lang="en-US" smtClean="0">
                <a:solidFill>
                  <a:srgbClr val="000000"/>
                </a:solidFill>
              </a:rPr>
              <a:pPr/>
              <a:t>41</a:t>
            </a:fld>
            <a:endParaRPr lang="en-US" dirty="0" smtClean="0">
              <a:solidFill>
                <a:srgbClr val="000000"/>
              </a:solidFill>
            </a:endParaRPr>
          </a:p>
        </p:txBody>
      </p:sp>
      <p:sp>
        <p:nvSpPr>
          <p:cNvPr id="293891" name="Rectangle 2"/>
          <p:cNvSpPr>
            <a:spLocks noGrp="1" noRot="1" noChangeAspect="1" noChangeArrowheads="1" noTextEdit="1"/>
          </p:cNvSpPr>
          <p:nvPr>
            <p:ph type="sldImg"/>
          </p:nvPr>
        </p:nvSpPr>
        <p:spPr bwMode="auto">
          <a:xfrm>
            <a:off x="1232452" y="718123"/>
            <a:ext cx="4851953" cy="3602090"/>
          </a:xfrm>
          <a:noFill/>
          <a:ln>
            <a:solidFill>
              <a:srgbClr val="000000"/>
            </a:solidFill>
            <a:miter lim="800000"/>
            <a:headEnd/>
            <a:tailEnd/>
          </a:ln>
        </p:spPr>
      </p:sp>
      <p:sp>
        <p:nvSpPr>
          <p:cNvPr id="293892" name="Rectangle 3"/>
          <p:cNvSpPr>
            <a:spLocks noGrp="1" noChangeArrowheads="1"/>
          </p:cNvSpPr>
          <p:nvPr>
            <p:ph type="body" idx="1"/>
          </p:nvPr>
        </p:nvSpPr>
        <p:spPr bwMode="auto">
          <a:xfrm>
            <a:off x="325121" y="4561227"/>
            <a:ext cx="6664960" cy="4321852"/>
          </a:xfrm>
          <a:noFill/>
        </p:spPr>
        <p:txBody>
          <a:bodyPr wrap="square"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pPr defTabSz="972429"/>
            <a:fld id="{29E7C016-B68F-42F4-8E9C-03F7D9C3AC04}" type="slidenum">
              <a:rPr lang="en-US">
                <a:solidFill>
                  <a:srgbClr val="000000"/>
                </a:solidFill>
              </a:rPr>
              <a:pPr defTabSz="972429"/>
              <a:t>42</a:t>
            </a:fld>
            <a:endParaRPr lang="en-US" dirty="0">
              <a:solidFill>
                <a:srgbClr val="000000"/>
              </a:solidFill>
            </a:endParaRPr>
          </a:p>
        </p:txBody>
      </p:sp>
      <p:sp>
        <p:nvSpPr>
          <p:cNvPr id="197635" name="Rectangle 2"/>
          <p:cNvSpPr>
            <a:spLocks noGrp="1" noRot="1" noChangeAspect="1" noChangeArrowheads="1" noTextEdit="1"/>
          </p:cNvSpPr>
          <p:nvPr>
            <p:ph type="sldImg"/>
          </p:nvPr>
        </p:nvSpPr>
        <p:spPr>
          <a:xfrm>
            <a:off x="1187027" y="719763"/>
            <a:ext cx="4951307" cy="3597171"/>
          </a:xfrm>
          <a:ln w="12700" cap="flat">
            <a:solidFill>
              <a:schemeClr val="tx1"/>
            </a:solidFill>
          </a:ln>
        </p:spPr>
      </p:sp>
      <p:sp>
        <p:nvSpPr>
          <p:cNvPr id="197636" name="Rectangle 3"/>
          <p:cNvSpPr>
            <a:spLocks noGrp="1" noChangeArrowheads="1"/>
          </p:cNvSpPr>
          <p:nvPr>
            <p:ph type="body" idx="1"/>
          </p:nvPr>
        </p:nvSpPr>
        <p:spPr>
          <a:xfrm>
            <a:off x="975360" y="4561226"/>
            <a:ext cx="5364480" cy="4320213"/>
          </a:xfrm>
          <a:noFill/>
          <a:ln/>
        </p:spPr>
        <p:txBody>
          <a:bodyPr lIns="98067" tIns="49034" rIns="98067" bIns="49034"/>
          <a:lstStyle/>
          <a:p>
            <a:pPr eaLnBrk="1" hangingPunct="1"/>
            <a:endParaRPr 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pPr eaLnBrk="1" hangingPunct="1">
              <a:lnSpc>
                <a:spcPct val="80000"/>
              </a:lnSpc>
            </a:pPr>
            <a:r>
              <a:rPr lang="en-US" u="sng" dirty="0" smtClean="0">
                <a:latin typeface="Arial" pitchFamily="34" charset="0"/>
              </a:rPr>
              <a:t>Initial</a:t>
            </a:r>
            <a:r>
              <a:rPr lang="en-US" dirty="0" smtClean="0">
                <a:latin typeface="Arial" pitchFamily="34" charset="0"/>
              </a:rPr>
              <a:t> focus of work should be on “getting the process right” with a known connection to an outcome</a:t>
            </a:r>
          </a:p>
          <a:p>
            <a:pPr eaLnBrk="1" hangingPunct="1">
              <a:lnSpc>
                <a:spcPct val="80000"/>
              </a:lnSpc>
            </a:pPr>
            <a:endParaRPr lang="en-US" dirty="0" smtClean="0">
              <a:latin typeface="Arial" pitchFamily="34" charset="0"/>
            </a:endParaRPr>
          </a:p>
          <a:p>
            <a:pPr eaLnBrk="1" hangingPunct="1">
              <a:lnSpc>
                <a:spcPct val="80000"/>
              </a:lnSpc>
            </a:pPr>
            <a:r>
              <a:rPr lang="en-US" dirty="0" smtClean="0">
                <a:latin typeface="Arial" pitchFamily="34" charset="0"/>
              </a:rPr>
              <a:t>Taking a set of processes to a agreed upon level of reliability within a specified timeline</a:t>
            </a:r>
          </a:p>
          <a:p>
            <a:pPr eaLnBrk="1" hangingPunct="1">
              <a:lnSpc>
                <a:spcPct val="80000"/>
              </a:lnSpc>
            </a:pPr>
            <a:endParaRPr lang="en-US" dirty="0" smtClean="0">
              <a:latin typeface="Arial" pitchFamily="34" charset="0"/>
            </a:endParaRPr>
          </a:p>
          <a:p>
            <a:pPr eaLnBrk="1" hangingPunct="1">
              <a:lnSpc>
                <a:spcPct val="80000"/>
              </a:lnSpc>
            </a:pPr>
            <a:r>
              <a:rPr lang="en-US" dirty="0" smtClean="0">
                <a:latin typeface="Arial" pitchFamily="34" charset="0"/>
              </a:rPr>
              <a:t>Teams will use reliability design principles in improvement work not just hard work and vigilance </a:t>
            </a:r>
          </a:p>
          <a:p>
            <a:pPr eaLnBrk="1" hangingPunct="1">
              <a:lnSpc>
                <a:spcPct val="80000"/>
              </a:lnSpc>
            </a:pPr>
            <a:endParaRPr lang="en-US" dirty="0" smtClean="0">
              <a:latin typeface="Arial" pitchFamily="34" charset="0"/>
            </a:endParaRPr>
          </a:p>
          <a:p>
            <a:pPr eaLnBrk="1" hangingPunct="1">
              <a:lnSpc>
                <a:spcPct val="80000"/>
              </a:lnSpc>
            </a:pPr>
            <a:r>
              <a:rPr lang="en-US" dirty="0" smtClean="0">
                <a:latin typeface="Arial" pitchFamily="34" charset="0"/>
              </a:rPr>
              <a:t>Teams will develop good designs by using rapid cycle small tests of change</a:t>
            </a:r>
            <a:endParaRPr lang="en-US" dirty="0" smtClean="0">
              <a:solidFill>
                <a:schemeClr val="tx2"/>
              </a:solidFill>
              <a:latin typeface="Arial" pitchFamily="34" charset="0"/>
            </a:endParaRPr>
          </a:p>
          <a:p>
            <a:endParaRPr lang="en-US" dirty="0" smtClean="0">
              <a:latin typeface="Arial" pitchFamily="34" charset="0"/>
            </a:endParaRPr>
          </a:p>
        </p:txBody>
      </p:sp>
      <p:sp>
        <p:nvSpPr>
          <p:cNvPr id="190468" name="Slide Number Placeholder 3"/>
          <p:cNvSpPr>
            <a:spLocks noGrp="1"/>
          </p:cNvSpPr>
          <p:nvPr>
            <p:ph type="sldNum" sz="quarter" idx="5"/>
          </p:nvPr>
        </p:nvSpPr>
        <p:spPr>
          <a:noFill/>
        </p:spPr>
        <p:txBody>
          <a:bodyPr/>
          <a:lstStyle/>
          <a:p>
            <a:fld id="{5B9B0647-1217-4208-A8B0-A61602BFE1F1}" type="slidenum">
              <a:rPr lang="en-US">
                <a:solidFill>
                  <a:prstClr val="black"/>
                </a:solidFill>
              </a: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D2FD525-EE85-4271-8B19-561C938D335F}" type="slidenum">
              <a:rPr lang="en-US" smtClean="0">
                <a:solidFill>
                  <a:srgbClr val="000000"/>
                </a:solidFill>
                <a:latin typeface="Arial" charset="0"/>
              </a:rPr>
              <a:pPr/>
              <a:t>44</a:t>
            </a:fld>
            <a:endParaRPr lang="en-US" dirty="0" smtClean="0">
              <a:solidFill>
                <a:srgbClr val="000000"/>
              </a:solidFill>
              <a:latin typeface="Arial" charset="0"/>
            </a:endParaRPr>
          </a:p>
        </p:txBody>
      </p:sp>
      <p:sp>
        <p:nvSpPr>
          <p:cNvPr id="292867" name="Rectangle 2"/>
          <p:cNvSpPr>
            <a:spLocks noGrp="1" noRot="1" noChangeAspect="1" noChangeArrowheads="1" noTextEdit="1"/>
          </p:cNvSpPr>
          <p:nvPr>
            <p:ph type="sldImg"/>
          </p:nvPr>
        </p:nvSpPr>
        <p:spPr bwMode="auto">
          <a:xfrm>
            <a:off x="1258888" y="719138"/>
            <a:ext cx="4802187" cy="3600450"/>
          </a:xfrm>
          <a:noFill/>
          <a:ln>
            <a:solidFill>
              <a:srgbClr val="000000"/>
            </a:solidFill>
            <a:miter lim="800000"/>
            <a:headEnd/>
            <a:tailEnd/>
          </a:ln>
        </p:spPr>
      </p:sp>
      <p:sp>
        <p:nvSpPr>
          <p:cNvPr id="292868" name="Rectangle 3"/>
          <p:cNvSpPr>
            <a:spLocks noGrp="1" noChangeArrowheads="1"/>
          </p:cNvSpPr>
          <p:nvPr>
            <p:ph type="body" idx="1"/>
          </p:nvPr>
        </p:nvSpPr>
        <p:spPr bwMode="auto">
          <a:xfrm>
            <a:off x="975363" y="4561230"/>
            <a:ext cx="5364480" cy="4320213"/>
          </a:xfrm>
          <a:noFill/>
        </p:spPr>
        <p:txBody>
          <a:bodyPr wrap="square" numCol="1" anchor="t" anchorCtr="0" compatLnSpc="1">
            <a:prstTxWarp prst="textNoShape">
              <a:avLst/>
            </a:prstTxWarp>
          </a:bodyPr>
          <a:lstStyle/>
          <a:p>
            <a:r>
              <a:rPr lang="en-US" b="1" dirty="0" smtClean="0">
                <a:latin typeface="+mn-lt"/>
              </a:rPr>
              <a:t/>
            </a:r>
            <a:br>
              <a:rPr lang="en-US" b="1" dirty="0" smtClean="0">
                <a:latin typeface="+mn-lt"/>
              </a:rPr>
            </a:br>
            <a:endParaRPr lang="en-US" dirty="0" smtClean="0">
              <a:latin typeface="+mn-lt"/>
            </a:endParaRPr>
          </a:p>
          <a:p>
            <a:r>
              <a:rPr lang="en-US" dirty="0" smtClean="0">
                <a:latin typeface="+mn-lt"/>
              </a:rPr>
              <a:t>Hospitals are increasingly launching into new improvement projects with goals to improve outcomes, efficiency, quality, costs, and safety. Organizations devote time, resources, and human capital to increase the safety and efficiency of patient care. However, according to a recent study by Aiken and colleagues, up to 70 percent of all change fails. [</a:t>
            </a:r>
            <a:r>
              <a:rPr lang="en-US" i="1" dirty="0" smtClean="0">
                <a:latin typeface="+mn-lt"/>
              </a:rPr>
              <a:t>Aiken C, Keller S, Rennie M. The Performance Culture Imperative. McKinsey &amp; Co</a:t>
            </a:r>
            <a:r>
              <a:rPr lang="en-US" dirty="0" smtClean="0">
                <a:latin typeface="+mn-lt"/>
              </a:rPr>
              <a:t>.] Why does this happen when well-intentioned people set out to improve what they do? It is largely because many institutions have expertise in the important clinical elements that need improving, but lack skills in the operational processes that act as the engine needed to drive improvement. For a portfolio of improvement projects to truly achieve success at the system level, a proficient operational skill set is required.</a:t>
            </a:r>
          </a:p>
          <a:p>
            <a:r>
              <a:rPr lang="en-US" dirty="0" smtClean="0">
                <a:latin typeface="+mn-lt"/>
              </a:rPr>
              <a:t> </a:t>
            </a:r>
          </a:p>
          <a:p>
            <a:r>
              <a:rPr lang="en-US" b="1" dirty="0" smtClean="0">
                <a:latin typeface="+mn-lt"/>
              </a:rPr>
              <a:t>The Goal</a:t>
            </a:r>
            <a:endParaRPr lang="en-US" dirty="0" smtClean="0">
              <a:latin typeface="+mn-lt"/>
            </a:endParaRPr>
          </a:p>
          <a:p>
            <a:r>
              <a:rPr lang="en-US" dirty="0" smtClean="0">
                <a:latin typeface="+mn-lt"/>
              </a:rPr>
              <a:t>To help organizations operationalize improvement across their systems, the Institute for Healthcare Improvement (IHI) is offering its latest Expedition titled, </a:t>
            </a:r>
            <a:r>
              <a:rPr lang="en-US" b="1" dirty="0" smtClean="0">
                <a:latin typeface="+mn-lt"/>
              </a:rPr>
              <a:t>Successful Execution: Securing the Link from Aims to Results</a:t>
            </a:r>
            <a:r>
              <a:rPr lang="en-US" dirty="0" smtClean="0">
                <a:latin typeface="+mn-lt"/>
              </a:rPr>
              <a:t>. This five-part, web-based program will help you to achieve breakthrough levels of performance by demonstrating how to implement a framework of execution rooted in the elements of Will, Ideas, and Execution, an IHI model for improvement.</a:t>
            </a:r>
          </a:p>
          <a:p>
            <a:r>
              <a:rPr lang="en-US" dirty="0" smtClean="0">
                <a:latin typeface="+mn-lt"/>
              </a:rPr>
              <a:t> </a:t>
            </a:r>
          </a:p>
          <a:p>
            <a:r>
              <a:rPr lang="en-US" dirty="0" smtClean="0">
                <a:latin typeface="+mn-lt"/>
              </a:rPr>
              <a:t>This framework involves:</a:t>
            </a:r>
          </a:p>
          <a:p>
            <a:r>
              <a:rPr lang="en-US" dirty="0" smtClean="0">
                <a:latin typeface="+mn-lt"/>
              </a:rPr>
              <a:t>Setting appropriate goals</a:t>
            </a:r>
          </a:p>
          <a:p>
            <a:r>
              <a:rPr lang="en-US" dirty="0" smtClean="0">
                <a:latin typeface="+mn-lt"/>
              </a:rPr>
              <a:t>Developing a portfolio of projects</a:t>
            </a:r>
          </a:p>
          <a:p>
            <a:r>
              <a:rPr lang="en-US" dirty="0" smtClean="0">
                <a:latin typeface="+mn-lt"/>
              </a:rPr>
              <a:t>Deploying resources appropriately</a:t>
            </a:r>
          </a:p>
          <a:p>
            <a:r>
              <a:rPr lang="en-US" dirty="0" smtClean="0">
                <a:latin typeface="+mn-lt"/>
              </a:rPr>
              <a:t>Establishing an oversight and learning system to increase the likelihood of producing intended results from improvement initiatives  </a:t>
            </a:r>
          </a:p>
          <a:p>
            <a:r>
              <a:rPr lang="en-US" dirty="0" smtClean="0">
                <a:latin typeface="+mn-lt"/>
              </a:rPr>
              <a:t> </a:t>
            </a:r>
          </a:p>
          <a:p>
            <a:r>
              <a:rPr lang="en-US" dirty="0" smtClean="0">
                <a:latin typeface="+mn-lt"/>
              </a:rPr>
              <a:t>Expert faculty will explain all the components of the framework using real-world examples. They will then work with participants on how to apply the framework to take their organization’s improvement efforts to the next level — a level where change is identified, and spread and sustainability are designed into the system to create a cycle of continuous learning.</a:t>
            </a:r>
          </a:p>
          <a:p>
            <a:r>
              <a:rPr lang="en-US" dirty="0" smtClean="0">
                <a:latin typeface="+mn-lt"/>
              </a:rPr>
              <a:t> </a:t>
            </a:r>
          </a:p>
          <a:p>
            <a:r>
              <a:rPr lang="en-US" b="1" dirty="0" smtClean="0">
                <a:latin typeface="+mn-lt"/>
              </a:rPr>
              <a:t>Objectives</a:t>
            </a:r>
            <a:endParaRPr lang="en-US" dirty="0" smtClean="0">
              <a:latin typeface="+mn-lt"/>
            </a:endParaRPr>
          </a:p>
          <a:p>
            <a:r>
              <a:rPr lang="en-US" dirty="0" smtClean="0">
                <a:latin typeface="+mn-lt"/>
              </a:rPr>
              <a:t>At the conclusion of this Expedition, participants will be able to:</a:t>
            </a:r>
          </a:p>
          <a:p>
            <a:r>
              <a:rPr lang="en-US" dirty="0" smtClean="0">
                <a:latin typeface="+mn-lt"/>
              </a:rPr>
              <a:t>Set a breakthrough aim for their organization</a:t>
            </a:r>
          </a:p>
          <a:p>
            <a:r>
              <a:rPr lang="en-US" dirty="0" smtClean="0">
                <a:latin typeface="+mn-lt"/>
              </a:rPr>
              <a:t>Design a portfolio of projects with appropriate staffing and resources</a:t>
            </a:r>
          </a:p>
          <a:p>
            <a:r>
              <a:rPr lang="en-US" dirty="0" smtClean="0">
                <a:latin typeface="+mn-lt"/>
              </a:rPr>
              <a:t>Formulate a plan to build or ensure improvement capability</a:t>
            </a:r>
          </a:p>
          <a:p>
            <a:r>
              <a:rPr lang="en-US" dirty="0" smtClean="0">
                <a:latin typeface="+mn-lt"/>
              </a:rPr>
              <a:t>Convene a cross-functional team for an oversight meeting</a:t>
            </a:r>
          </a:p>
          <a:p>
            <a:r>
              <a:rPr lang="en-US" dirty="0" smtClean="0">
                <a:latin typeface="+mn-lt"/>
              </a:rPr>
              <a:t>Execute a plan that can be applied over time, in other years, with other departments or programs in the organization</a:t>
            </a:r>
          </a:p>
          <a:p>
            <a:r>
              <a:rPr lang="en-US" dirty="0" smtClean="0">
                <a:latin typeface="+mn-lt"/>
              </a:rPr>
              <a:t> </a:t>
            </a:r>
          </a:p>
          <a:p>
            <a:endParaRPr lang="en-US" dirty="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45</a:t>
            </a:fld>
            <a:endParaRPr lang="en-US" dirty="0"/>
          </a:p>
        </p:txBody>
      </p:sp>
    </p:spTree>
    <p:extLst>
      <p:ext uri="{BB962C8B-B14F-4D97-AF65-F5344CB8AC3E}">
        <p14:creationId xmlns:p14="http://schemas.microsoft.com/office/powerpoint/2010/main" val="372997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165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48FFDF-DE04-4607-B0EB-870E31387930}" type="slidenum">
              <a:rPr lang="en-US" smtClean="0">
                <a:solidFill>
                  <a:prstClr val="black"/>
                </a:solidFill>
              </a:rPr>
              <a:pPr/>
              <a:t>5</a:t>
            </a:fld>
            <a:endParaRPr lang="en-US"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517055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172788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9 studies</a:t>
            </a:r>
          </a:p>
          <a:p>
            <a:endParaRPr lang="en-US" u="sng" dirty="0" smtClean="0"/>
          </a:p>
          <a:p>
            <a:r>
              <a:rPr lang="en-US" u="none" dirty="0" smtClean="0"/>
              <a:t>6 of 9 studies focused on improved</a:t>
            </a:r>
            <a:r>
              <a:rPr lang="en-US" u="none" baseline="0" dirty="0" smtClean="0"/>
              <a:t> discharge preparations</a:t>
            </a:r>
          </a:p>
          <a:p>
            <a:endParaRPr lang="en-US" u="none" baseline="0" dirty="0" smtClean="0"/>
          </a:p>
          <a:p>
            <a:r>
              <a:rPr lang="en-US" u="none" baseline="0" dirty="0" smtClean="0"/>
              <a:t>All 9 studies included enhanced self-management support for patients (transitional care models or ???)</a:t>
            </a:r>
            <a:endParaRPr lang="en-US" u="none"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35.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1.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2.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6.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5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White"/>
          <p:cNvPicPr>
            <a:picLocks noChangeAspect="1" noChangeArrowheads="1"/>
          </p:cNvPicPr>
          <p:nvPr/>
        </p:nvPicPr>
        <p:blipFill>
          <a:blip r:embed="rId2" cstate="print"/>
          <a:srcRect/>
          <a:stretch>
            <a:fillRect/>
          </a:stretch>
        </p:blipFill>
        <p:spPr bwMode="auto">
          <a:xfrm>
            <a:off x="3048000" y="328613"/>
            <a:ext cx="3043238" cy="1174750"/>
          </a:xfrm>
          <a:prstGeom prst="rect">
            <a:avLst/>
          </a:prstGeom>
          <a:noFill/>
          <a:ln w="9525">
            <a:noFill/>
            <a:miter lim="800000"/>
            <a:headEnd/>
            <a:tailEnd/>
          </a:ln>
        </p:spPr>
      </p:pic>
      <p:sp>
        <p:nvSpPr>
          <p:cNvPr id="9218"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9219" name="Rectangle 3"/>
          <p:cNvSpPr>
            <a:spLocks noGrp="1" noChangeArrowheads="1"/>
          </p:cNvSpPr>
          <p:nvPr>
            <p:ph type="subTitle" idx="1"/>
          </p:nvPr>
        </p:nvSpPr>
        <p:spPr>
          <a:xfrm>
            <a:off x="1371600" y="4419600"/>
            <a:ext cx="6400800" cy="1752600"/>
          </a:xfrm>
        </p:spPr>
        <p:txBody>
          <a:bodyPr/>
          <a:lstStyle>
            <a:lvl1pPr marL="0" indent="0" algn="ctr">
              <a:buFontTx/>
              <a:buNone/>
              <a:defRPr i="1"/>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D1375511-B2DB-496A-94C4-E0DA26883B55}" type="slidenum">
              <a:rPr lang="en-US"/>
              <a:pPr>
                <a:defRPr/>
              </a:pPr>
              <a:t>‹#›</a:t>
            </a:fld>
            <a:endParaRPr lang="en-US" dirty="0"/>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5AF16895-56A3-4E58-8A27-5B4137449C1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0D7CFCCE-F30D-45D8-8CEC-706E6D8E3B7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C46277F2-16F5-4024-890C-E54B52E5DB6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1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1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21823799-7C12-474D-A089-30324F48E1E6}" type="slidenum">
              <a:rPr lang="en-US"/>
              <a:pPr>
                <a:defRPr/>
              </a:pPr>
              <a:t>‹#›</a:t>
            </a:fld>
            <a:endParaRPr lang="en-US" dirty="0"/>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638800" y="228600"/>
            <a:ext cx="3048000" cy="1198563"/>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E9643A86-1A23-4717-909A-63FAC33D5C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F3864CC7-1DEC-4DFF-9E92-8F9C576532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D0D71D1B-62C1-4928-B7F8-EEF93B1EC16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638800" y="228600"/>
            <a:ext cx="3048000" cy="1198563"/>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0CB95FC7-7EDD-489B-81DA-1712BE96F585}" type="slidenum">
              <a:rPr lang="en-US"/>
              <a:pPr>
                <a:defRPr/>
              </a:pPr>
              <a:t>‹#›</a:t>
            </a:fld>
            <a:endParaRPr lang="en-US" dirty="0"/>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E9643A86-1A23-4717-909A-63FAC33D5C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F3864CC7-1DEC-4DFF-9E92-8F9C576532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D0D71D1B-62C1-4928-B7F8-EEF93B1EC16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8F5BF4BB-4B48-41A7-9A93-9BAE9D9A3CEE}" type="slidenum">
              <a:rPr lang="en-US"/>
              <a:pPr>
                <a:defRPr/>
              </a:pPr>
              <a:t>‹#›</a:t>
            </a:fld>
            <a:endParaRPr lang="en-US" dirty="0"/>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990600"/>
            <a:ext cx="4343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343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EFB95932-5E19-4125-8422-7682562DB547}" type="slidenum">
              <a:rPr lang="en-US"/>
              <a:pPr>
                <a:defRPr/>
              </a:pPr>
              <a:t>‹#›</a:t>
            </a:fld>
            <a:endParaRPr lang="en-US" dirty="0"/>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E4CC9A-8AED-436C-9884-6C935243B3B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3377CD-B177-415E-97B6-34CCC774922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43E332-D46E-4BF7-97A2-E30D9B1A89A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FBBB7-F949-48F3-9BE4-D5B87BB02D2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3CBD01-EC21-45BD-B8C2-ACC5C0DC25C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EE6FC4-5E9C-4B3A-BF0A-9819ABA8A3F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C518E3-8BB4-4502-B6B3-AF375660E92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4AE9BD-1D93-4935-B65D-1A644DE54E0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2162F1-C1E5-42EC-A3C5-31F364DA0A0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CEB085-5358-4626-8370-12171014D66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B4E65C81-DDC8-4558-9AB1-824770EBFBE6}" type="slidenum">
              <a:rPr lang="en-US"/>
              <a:pPr>
                <a:defRPr/>
              </a:pPr>
              <a:t>‹#›</a:t>
            </a:fld>
            <a:endParaRPr lang="en-US" dirty="0"/>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D72A45-826E-4943-94F6-CB721ED623C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715000" y="325438"/>
            <a:ext cx="3048000" cy="1198562"/>
          </a:xfrm>
          <a:prstGeom prst="rect">
            <a:avLst/>
          </a:prstGeom>
          <a:noFill/>
          <a:ln w="9525">
            <a:noFill/>
            <a:miter lim="800000"/>
            <a:headEnd/>
            <a:tailEnd/>
          </a:ln>
        </p:spPr>
      </p:pic>
      <p:pic>
        <p:nvPicPr>
          <p:cNvPr id="5" name="Picture 40" descr="logo_home"/>
          <p:cNvPicPr>
            <a:picLocks noChangeAspect="1" noChangeArrowheads="1"/>
          </p:cNvPicPr>
          <p:nvPr/>
        </p:nvPicPr>
        <p:blipFill>
          <a:blip r:embed="rId3" cstate="print"/>
          <a:srcRect/>
          <a:stretch>
            <a:fillRect/>
          </a:stretch>
        </p:blipFill>
        <p:spPr bwMode="auto">
          <a:xfrm>
            <a:off x="381000" y="381000"/>
            <a:ext cx="4687888" cy="1143000"/>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F54EDB7C-FE02-4D47-99F8-542D363E3A4B}" type="slidenum">
              <a:rPr lang="en-US"/>
              <a:pPr>
                <a:defRPr/>
              </a:pPr>
              <a:t>‹#›</a:t>
            </a:fld>
            <a:endParaRPr lang="en-US" dirty="0"/>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472DF700-4501-4EE3-9700-634A463F45A9}" type="slidenum">
              <a:rPr lang="en-US"/>
              <a:pPr>
                <a:defRPr/>
              </a:pPr>
              <a:t>‹#›</a:t>
            </a:fld>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939FD2BC-68FE-4047-A75D-58AE97102D1F}" type="slidenum">
              <a:rPr lang="en-US"/>
              <a:pPr>
                <a:defRPr/>
              </a:pPr>
              <a:t>‹#›</a:t>
            </a:fld>
            <a:endParaRPr lang="en-US" dirty="0"/>
          </a:p>
        </p:txBody>
      </p:sp>
    </p:spTree>
  </p:cSld>
  <p:clrMapOvr>
    <a:masterClrMapping/>
  </p:clrMapOvr>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endParaRPr lang="en-US" dirty="0"/>
          </a:p>
          <a:p>
            <a:pPr>
              <a:defRPr/>
            </a:pPr>
            <a:fld id="{6F74FE27-6709-4366-AF30-35F195BB1D98}" type="slidenum">
              <a:rPr lang="en-US"/>
              <a:pPr>
                <a:defRPr/>
              </a:pPr>
              <a:t>‹#›</a:t>
            </a:fld>
            <a:endParaRPr lang="en-US" dirty="0"/>
          </a:p>
        </p:txBody>
      </p:sp>
    </p:spTree>
  </p:cSld>
  <p:clrMapOvr>
    <a:masterClrMapping/>
  </p:clrMapOvr>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cstate="print"/>
          <a:srcRect/>
          <a:stretch>
            <a:fillRect/>
          </a:stretch>
        </p:blipFill>
        <p:spPr bwMode="auto">
          <a:xfrm>
            <a:off x="3124200" y="381000"/>
            <a:ext cx="3048000" cy="1198563"/>
          </a:xfrm>
          <a:prstGeom prst="rect">
            <a:avLst/>
          </a:prstGeom>
          <a:noFill/>
          <a:ln w="9525">
            <a:noFill/>
            <a:miter lim="800000"/>
            <a:headEnd/>
            <a:tailEnd/>
          </a:ln>
        </p:spPr>
      </p:pic>
      <p:sp>
        <p:nvSpPr>
          <p:cNvPr id="1024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1024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97798157-05AC-402B-ABF0-F647F187AF33}" type="slidenum">
              <a:rPr lang="en-US"/>
              <a:pPr>
                <a:defRPr/>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C1879C2C-0EE7-4223-A388-9125DA2391D5}" type="slidenum">
              <a:rPr lang="en-US"/>
              <a:pPr>
                <a:defRPr/>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A7271EE2-1CC2-4BDE-A6F7-C90969AA9A3D}" type="slidenum">
              <a:rPr lang="en-US"/>
              <a:pPr>
                <a:defRPr/>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804C9043-E9EC-41F4-90F5-CC1E2402782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873B372B-FB32-4C2A-B036-0AFFAD2B27E7}" type="slidenum">
              <a:rPr lang="en-US"/>
              <a:pPr>
                <a:defRPr/>
              </a:pPr>
              <a:t>‹#›</a:t>
            </a:fld>
            <a:endParaRPr lang="en-US" dirty="0"/>
          </a:p>
        </p:txBody>
      </p:sp>
    </p:spTree>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961D783D-1895-4DB4-A1A0-619D55987D4D}" type="slidenum">
              <a:rPr lang="en-US"/>
              <a:pPr>
                <a:defRPr/>
              </a:pPr>
              <a:t>‹#›</a:t>
            </a:fld>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D6B5EB0F-E41F-4FB6-93D2-DCB5D10400FA}" type="slidenum">
              <a:rPr lang="en-US"/>
              <a:pPr>
                <a:defRPr/>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0F866E1D-B736-4E89-89A7-150DC0B0DAC1}" type="slidenum">
              <a:rPr lang="en-US"/>
              <a:pPr>
                <a:defRPr/>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F7283E6E-9330-43EB-9F95-0135BD75E096}" type="slidenum">
              <a:rPr lang="en-US"/>
              <a:pPr>
                <a:defRPr/>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EBDC87A5-F74B-4551-BD2C-18CD8D998352}" type="slidenum">
              <a:rPr lang="en-US"/>
              <a:pPr>
                <a:defRPr/>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8DEAF60A-3849-4C89-9B00-CDA5C06288B6}" type="slidenum">
              <a:rPr lang="en-US"/>
              <a:pPr>
                <a:defRPr/>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24288"/>
            <a:ext cx="4038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AF029082-4CE8-4452-8D27-F561086518D2}" type="slidenum">
              <a:rPr lang="en-US"/>
              <a:pPr>
                <a:defRPr/>
              </a:pPr>
              <a:t>‹#›</a:t>
            </a:fld>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9A80FF9F-7984-4AD6-8B0E-582245CBCB33}" type="slidenum">
              <a:rPr lang="en-US"/>
              <a:pPr>
                <a:defRPr/>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97363"/>
          </a:xfrm>
        </p:spPr>
        <p:txBody>
          <a:bodyPr/>
          <a:lstStyle/>
          <a:p>
            <a:pPr lvl="0"/>
            <a:r>
              <a:rPr lang="en-US" noProof="0" dirty="0" smtClean="0"/>
              <a:t>Click icon to add clip art</a:t>
            </a:r>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9DC198A3-F17D-4D93-81A5-91D7401D3CC7}" type="slidenum">
              <a:rPr lang="en-US"/>
              <a:pPr>
                <a:defRPr/>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6FD5AB6E-FA46-4499-B276-31D38F00608D}" type="slidenum">
              <a:rPr lang="en-US"/>
              <a:pPr>
                <a:defRPr/>
              </a:pPr>
              <a:t>‹#›</a:t>
            </a:fld>
            <a:endParaRPr lang="en-US" dirty="0"/>
          </a:p>
        </p:txBody>
      </p:sp>
    </p:spTree>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94BEA2A0-3367-45A2-BA0A-A83F3091F5D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386A7FC-973A-4E53-B4A5-9F38B9E71C0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fld id="{2839ED5E-E6A2-474A-9BAF-EC760684E44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fld id="{14B5CEFD-3B75-4608-AB6D-87C2DC507B7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fld id="{AFE5E0F9-EB26-408E-AC03-A6543958569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fld id="{F99C9DFA-20FE-4E5E-B9EE-DDCF372C22C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52E42D3-2812-4481-A291-806C67BAA1F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fld id="{1E7EB62F-256D-4E14-9A3B-3931AFE1F3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7A0C3B15-8E04-42DB-951C-5FB95732BD6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07DEAA6F-6257-4315-BB47-66510EC328D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CCE878D8-D9B7-44C8-B718-8F461C5C4F55}"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4CA3ACF5-95DA-4B94-AB0C-1002999CA3F8}" type="slidenum">
              <a:rPr lang="en-US"/>
              <a:pPr>
                <a:defRPr/>
              </a:pPr>
              <a:t>‹#›</a:t>
            </a:fld>
            <a:endParaRPr lang="en-US" dirty="0"/>
          </a:p>
        </p:txBody>
      </p:sp>
    </p:spTree>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1F152524-6E2C-4D12-B4BA-0D1FC889D139}" type="slidenum">
              <a:rPr lang="en-US"/>
              <a:pPr>
                <a:defRPr/>
              </a:pPr>
              <a:t>‹#›</a:t>
            </a:fld>
            <a:endParaRPr lang="en-US" dirty="0"/>
          </a:p>
        </p:txBody>
      </p:sp>
    </p:spTree>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5AF16895-56A3-4E58-8A27-5B4137449C1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0D7CFCCE-F30D-45D8-8CEC-706E6D8E3B7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C46277F2-16F5-4024-890C-E54B52E5DB6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E4CC9A-8AED-436C-9884-6C935243B3B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3377CD-B177-415E-97B6-34CCC774922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43E332-D46E-4BF7-97A2-E30D9B1A89A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FBBB7-F949-48F3-9BE4-D5B87BB02D2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3CBD01-EC21-45BD-B8C2-ACC5C0DC25C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EE6FC4-5E9C-4B3A-BF0A-9819ABA8A3F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A017B766-DCD6-427F-918A-449C1A16AC20}" type="slidenum">
              <a:rPr lang="en-US"/>
              <a:pPr>
                <a:defRPr/>
              </a:pPr>
              <a:t>‹#›</a:t>
            </a:fld>
            <a:endParaRPr lang="en-US" dirty="0"/>
          </a:p>
        </p:txBody>
      </p:sp>
    </p:spTree>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C518E3-8BB4-4502-B6B3-AF375660E92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4AE9BD-1D93-4935-B65D-1A644DE54E0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2162F1-C1E5-42EC-A3C5-31F364DA0A0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CEB085-5358-4626-8370-12171014D66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D72A45-826E-4943-94F6-CB721ED623C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E4CC9A-8AED-436C-9884-6C935243B3B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3377CD-B177-415E-97B6-34CCC774922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43E332-D46E-4BF7-97A2-E30D9B1A89A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FBBB7-F949-48F3-9BE4-D5B87BB02D2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3CBD01-EC21-45BD-B8C2-ACC5C0DC25C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8FFFDBE7-3088-4F83-967C-9051A57A8DE0}" type="slidenum">
              <a:rPr lang="en-US"/>
              <a:pPr>
                <a:defRPr/>
              </a:pPr>
              <a:t>‹#›</a:t>
            </a:fld>
            <a:endParaRPr lang="en-US" dirty="0"/>
          </a:p>
        </p:txBody>
      </p:sp>
    </p:spTree>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EE6FC4-5E9C-4B3A-BF0A-9819ABA8A3F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C518E3-8BB4-4502-B6B3-AF375660E92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4AE9BD-1D93-4935-B65D-1A644DE54E0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2162F1-C1E5-42EC-A3C5-31F364DA0A0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CEB085-5358-4626-8370-12171014D66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D72A45-826E-4943-94F6-CB721ED623C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715000" y="325438"/>
            <a:ext cx="3048000" cy="1198562"/>
          </a:xfrm>
          <a:prstGeom prst="rect">
            <a:avLst/>
          </a:prstGeom>
          <a:noFill/>
          <a:ln w="9525">
            <a:noFill/>
            <a:miter lim="800000"/>
            <a:headEnd/>
            <a:tailEnd/>
          </a:ln>
        </p:spPr>
      </p:pic>
      <p:pic>
        <p:nvPicPr>
          <p:cNvPr id="5" name="Picture 40" descr="logo_home"/>
          <p:cNvPicPr>
            <a:picLocks noChangeAspect="1" noChangeArrowheads="1"/>
          </p:cNvPicPr>
          <p:nvPr/>
        </p:nvPicPr>
        <p:blipFill>
          <a:blip r:embed="rId3" cstate="print"/>
          <a:srcRect/>
          <a:stretch>
            <a:fillRect/>
          </a:stretch>
        </p:blipFill>
        <p:spPr bwMode="auto">
          <a:xfrm>
            <a:off x="381000" y="381000"/>
            <a:ext cx="4687888" cy="1143000"/>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715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pic>
        <p:nvPicPr>
          <p:cNvPr id="6" name="Picture 5" descr="C:\Users\csevin\AppData\Local\Microsoft\Windows\Temporary Internet Files\Content.Outlook\WXASG326\OHA QI logo clr.jpg"/>
          <p:cNvPicPr>
            <a:picLocks noChangeAspect="1"/>
          </p:cNvPicPr>
          <p:nvPr userDrawn="1"/>
        </p:nvPicPr>
        <p:blipFill>
          <a:blip r:embed="rId3" cstate="print"/>
          <a:srcRect/>
          <a:stretch>
            <a:fillRect/>
          </a:stretch>
        </p:blipFill>
        <p:spPr bwMode="auto">
          <a:xfrm>
            <a:off x="457200" y="457200"/>
            <a:ext cx="2509114" cy="1130198"/>
          </a:xfrm>
          <a:prstGeom prst="rect">
            <a:avLst/>
          </a:prstGeom>
          <a:noFill/>
        </p:spPr>
      </p:pic>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9C32B055-AB08-4410-976A-FA7B22336279}" type="slidenum">
              <a:rPr lang="en-US"/>
              <a:pPr>
                <a:defRPr/>
              </a:pPr>
              <a:t>‹#›</a:t>
            </a:fld>
            <a:endParaRPr lang="en-US" dirty="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191AA938-85D6-4ED2-B8EB-E780CA8C33A3}" type="slidenum">
              <a:rPr lang="en-US"/>
              <a:pPr>
                <a:defRPr/>
              </a:pPr>
              <a:t>‹#›</a:t>
            </a:fld>
            <a:endParaRPr lang="en-US" dirty="0"/>
          </a:p>
        </p:txBody>
      </p:sp>
    </p:spTree>
  </p:cSld>
  <p:clrMapOvr>
    <a:masterClrMapping/>
  </p:clrMapOvr>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endParaRPr lang="en-US" dirty="0"/>
          </a:p>
          <a:p>
            <a:pPr>
              <a:defRPr/>
            </a:pPr>
            <a:fld id="{769B01E6-294D-4B51-8946-61DBEC57E2F4}" type="slidenum">
              <a:rPr lang="en-US"/>
              <a:pPr>
                <a:defRPr/>
              </a:pPr>
              <a:t>‹#›</a:t>
            </a:fld>
            <a:endParaRPr lang="en-US" dirty="0"/>
          </a:p>
        </p:txBody>
      </p:sp>
    </p:spTree>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pic>
        <p:nvPicPr>
          <p:cNvPr id="5" name="Picture 4" descr="C:\Users\csevin\AppData\Local\Microsoft\Windows\Temporary Internet Files\Content.Outlook\WXASG326\OHA QI logo clr.jpg"/>
          <p:cNvPicPr>
            <a:picLocks noChangeAspect="1"/>
          </p:cNvPicPr>
          <p:nvPr userDrawn="1"/>
        </p:nvPicPr>
        <p:blipFill>
          <a:blip r:embed="rId2" cstate="print"/>
          <a:srcRect/>
          <a:stretch>
            <a:fillRect/>
          </a:stretch>
        </p:blipFill>
        <p:spPr bwMode="auto">
          <a:xfrm>
            <a:off x="457200" y="5999226"/>
            <a:ext cx="1568196" cy="706374"/>
          </a:xfrm>
          <a:prstGeom prst="rect">
            <a:avLst/>
          </a:prstGeom>
          <a:noFill/>
        </p:spPr>
      </p:pic>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E26DCCDB-4B05-4E8B-B008-BF2D7E6C45D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8722924F-4C4D-403B-A899-F7BE8B2199C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7B1F0D23-CFFD-4514-94FC-74D0C48D025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5AF16895-56A3-4E58-8A27-5B4137449C1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0D7CFCCE-F30D-45D8-8CEC-706E6D8E3B7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A2571BEB-735A-4BA0-99FC-A0B78BBC7FBC}"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C46277F2-16F5-4024-890C-E54B52E5DB6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FF6FF0F9-2072-4A28-BBCF-BAB5B39125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DE543FD8-0819-4CAA-8839-803F12121A7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FB53825B-D58E-4D9E-83BC-7A0776FB2EE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FF6FF0F9-2072-4A28-BBCF-BAB5B39125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DE543FD8-0819-4CAA-8839-803F12121A7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FB53825B-D58E-4D9E-83BC-7A0776FB2EE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1752600"/>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3429000"/>
            <a:ext cx="6400800" cy="1752600"/>
          </a:xfrm>
        </p:spPr>
        <p:txBody>
          <a:bodyPr/>
          <a:lstStyle>
            <a:lvl1pPr marL="0" indent="0" algn="ctr">
              <a:buFontTx/>
              <a:buNone/>
              <a:defRPr i="1">
                <a:solidFill>
                  <a:srgbClr val="226A55"/>
                </a:solidFill>
              </a:defRPr>
            </a:lvl1pPr>
          </a:lstStyle>
          <a:p>
            <a:r>
              <a:rPr lang="en-US"/>
              <a:t>Click to edit Master subtitle style</a:t>
            </a:r>
          </a:p>
        </p:txBody>
      </p:sp>
      <p:pic>
        <p:nvPicPr>
          <p:cNvPr id="5" name="Picture 4" descr="C:\Users\csevin\AppData\Local\Microsoft\Windows\Temporary Internet Files\Content.Outlook\WXASG326\OHA QI logo clr.jpg"/>
          <p:cNvPicPr/>
          <p:nvPr userDrawn="1"/>
        </p:nvPicPr>
        <p:blipFill>
          <a:blip r:embed="rId3" cstate="print"/>
          <a:srcRect/>
          <a:stretch>
            <a:fillRect/>
          </a:stretch>
        </p:blipFill>
        <p:spPr bwMode="auto">
          <a:xfrm>
            <a:off x="3200400" y="5608320"/>
            <a:ext cx="2438400" cy="944880"/>
          </a:xfrm>
          <a:prstGeom prst="rect">
            <a:avLst/>
          </a:prstGeom>
          <a:noFill/>
        </p:spPr>
      </p:pic>
    </p:spTree>
  </p:cSld>
  <p:clrMapOvr>
    <a:masterClrMapping/>
  </p:clrMapOvr>
  <p:transition>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6783BA9F-77CD-4F0B-9884-B115DC896726}" type="slidenum">
              <a:rPr lang="en-US"/>
              <a:pPr>
                <a:defRPr/>
              </a:pPr>
              <a:t>‹#›</a:t>
            </a:fld>
            <a:endParaRPr lang="en-US"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cstate="print"/>
          <a:srcRect/>
          <a:stretch>
            <a:fillRect/>
          </a:stretch>
        </p:blipFill>
        <p:spPr bwMode="auto">
          <a:xfrm>
            <a:off x="3124200" y="381000"/>
            <a:ext cx="3048000" cy="1198563"/>
          </a:xfrm>
          <a:prstGeom prst="rect">
            <a:avLst/>
          </a:prstGeom>
          <a:noFill/>
          <a:ln w="9525">
            <a:noFill/>
            <a:miter lim="800000"/>
            <a:headEnd/>
            <a:tailEnd/>
          </a:ln>
        </p:spPr>
      </p:pic>
      <p:sp>
        <p:nvSpPr>
          <p:cNvPr id="1024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1024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6F6B94F7-D5BC-4713-9915-36A948ABA0E3}" type="slidenum">
              <a:rPr lang="en-US"/>
              <a:pPr>
                <a:defRPr/>
              </a:pPr>
              <a:t>‹#›</a:t>
            </a:fld>
            <a:endParaRPr lang="en-US" dirty="0"/>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CA04E9D1-4794-4331-B08E-4CB8C6528CD2}" type="slidenum">
              <a:rPr lang="en-US"/>
              <a:pPr>
                <a:defRPr/>
              </a:pPr>
              <a:t>‹#›</a:t>
            </a:fld>
            <a:endParaRPr lang="en-US" dirty="0"/>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CBC9966F-0CB7-4A31-B5DE-886071D9253C}" type="slidenum">
              <a:rPr lang="en-US"/>
              <a:pPr>
                <a:defRPr/>
              </a:pPr>
              <a:t>‹#›</a:t>
            </a:fld>
            <a:endParaRPr lang="en-US" dirty="0"/>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0BD6FF12-F644-4191-A802-C07163693E55}" type="slidenum">
              <a:rPr lang="en-US"/>
              <a:pPr>
                <a:defRPr/>
              </a:pPr>
              <a:t>‹#›</a:t>
            </a:fld>
            <a:endParaRPr lang="en-US" dirty="0"/>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37A249EE-F811-4548-8340-7E71E4B7CEA3}" type="slidenum">
              <a:rPr lang="en-US"/>
              <a:pPr>
                <a:defRPr/>
              </a:pPr>
              <a:t>‹#›</a:t>
            </a:fld>
            <a:endParaRPr lang="en-US" dirty="0"/>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DA7959AC-5918-4BD7-8704-E6F61563CFB3}" type="slidenum">
              <a:rPr lang="en-US"/>
              <a:pPr>
                <a:defRPr/>
              </a:pPr>
              <a:t>‹#›</a:t>
            </a:fld>
            <a:endParaRPr lang="en-US" dirty="0"/>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40E8A497-E860-4E6F-9445-35346F8315CF}"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7E928B54-62FF-455E-9E45-B70C2A12D3F1}" type="slidenum">
              <a:rPr lang="en-US"/>
              <a:pPr>
                <a:defRPr/>
              </a:pPr>
              <a:t>‹#›</a:t>
            </a:fld>
            <a:endParaRPr lang="en-US" dirty="0"/>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B783E457-3012-415A-B1DA-B7FBBB3FF7E4}" type="slidenum">
              <a:rPr lang="en-US"/>
              <a:pPr>
                <a:defRPr/>
              </a:pPr>
              <a:t>‹#›</a:t>
            </a:fld>
            <a:endParaRPr lang="en-US" dirty="0"/>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E0F75094-ECEC-4336-9A26-892BB1C2AF28}" type="slidenum">
              <a:rPr lang="en-US"/>
              <a:pPr>
                <a:defRPr/>
              </a:pPr>
              <a:t>‹#›</a:t>
            </a:fld>
            <a:endParaRPr lang="en-US" dirty="0"/>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2337E329-82A0-4A17-A099-0A709E716F3D}" type="slidenum">
              <a:rPr lang="en-US"/>
              <a:pPr>
                <a:defRPr/>
              </a:pPr>
              <a:t>‹#›</a:t>
            </a:fld>
            <a:endParaRPr lang="en-US" dirty="0"/>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24288"/>
            <a:ext cx="4038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08405E37-48C3-42E3-94BB-0CE844C76963}" type="slidenum">
              <a:rPr lang="en-US"/>
              <a:pPr>
                <a:defRPr/>
              </a:pPr>
              <a:t>‹#›</a:t>
            </a:fld>
            <a:endParaRPr lang="en-US" dirty="0"/>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6423F479-A1D5-4F63-8E80-5AF2BC16BE1B}" type="slidenum">
              <a:rPr lang="en-US"/>
              <a:pPr>
                <a:defRPr/>
              </a:pPr>
              <a:t>‹#›</a:t>
            </a:fld>
            <a:endParaRPr lang="en-US" dirty="0"/>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97363"/>
          </a:xfrm>
        </p:spPr>
        <p:txBody>
          <a:bodyPr/>
          <a:lstStyle/>
          <a:p>
            <a:pPr lvl="0"/>
            <a:r>
              <a:rPr lang="en-US" noProof="0" dirty="0" smtClean="0"/>
              <a:t>Click icon to add clip art</a:t>
            </a:r>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823F9861-789F-44CB-988D-7B401215028A}" type="slidenum">
              <a:rPr lang="en-US"/>
              <a:pPr>
                <a:defRPr/>
              </a:pPr>
              <a:t>‹#›</a:t>
            </a:fld>
            <a:endParaRPr lang="en-US" dirty="0"/>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userDrawn="1"/>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736FA705-A6EA-4377-B863-F36FDD960B6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D6D43DB2-EF21-4134-9A3B-EBEA1A7E653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7ECAFB41-5E02-4A00-B51D-2B683FCD0C9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7FF52BD1-B967-40ED-A16B-32BA854B87B3}" type="slidenum">
              <a:rPr lang="en-US"/>
              <a:pPr>
                <a:defRPr/>
              </a:pPr>
              <a:t>‹#›</a:t>
            </a:fld>
            <a:endParaRPr lang="en-US" dirty="0"/>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7B90654-9A05-465C-A2F0-83E8A809C27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155153A-CABB-4107-9DB0-DECE5C0E4B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1B77305-53E4-4C04-9C8F-7ADA4692660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58E4490-B304-4628-9800-92F65C70FA0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5A32B573-D3E4-41AE-824C-058A4BC0C62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8E92E07-8829-4C2A-921D-9D347914813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DDD3349B-7121-42AC-9CB4-30C2B019766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577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C51083B-1816-4073-8D35-C1979D7C4B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5775"/>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D0B4D7A-C139-48B7-9D90-D078CDED975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5775"/>
          </a:xfrm>
        </p:spPr>
        <p:txBody>
          <a:bodyPr/>
          <a:lstStyle/>
          <a:p>
            <a:pPr lvl="0"/>
            <a:r>
              <a:rPr lang="en-US" noProof="0" dirty="0" smtClean="0"/>
              <a:t>Click icon to add chart</a:t>
            </a:r>
            <a:endParaRPr lang="en-US" noProof="0" dirty="0"/>
          </a:p>
        </p:txBody>
      </p:sp>
      <p:sp>
        <p:nvSpPr>
          <p:cNvPr id="4" name="Footer Placeholder 3"/>
          <p:cNvSpPr>
            <a:spLocks noGrp="1"/>
          </p:cNvSpPr>
          <p:nvPr>
            <p:ph type="ftr" sz="quarter" idx="10"/>
          </p:nvPr>
        </p:nvSpPr>
        <p:spPr>
          <a:xfrm>
            <a:off x="1676400" y="6153150"/>
            <a:ext cx="5257800" cy="476250"/>
          </a:xfrm>
        </p:spPr>
        <p:txBody>
          <a:bodyPr/>
          <a:lstStyle>
            <a:lvl1pPr>
              <a:defRPr dirty="0"/>
            </a:lvl1pPr>
          </a:lstStyle>
          <a:p>
            <a:pPr>
              <a:defRPr/>
            </a:pPr>
            <a:endParaRPr lang="en-US" dirty="0">
              <a:solidFill>
                <a:srgbClr val="000000"/>
              </a:solidFill>
            </a:endParaRPr>
          </a:p>
          <a:p>
            <a:pPr>
              <a:defRPr/>
            </a:pPr>
            <a:endParaRPr lang="en-US" dirty="0">
              <a:solidFill>
                <a:srgbClr val="000000"/>
              </a:solidFill>
            </a:endParaRPr>
          </a:p>
        </p:txBody>
      </p:sp>
      <p:sp>
        <p:nvSpPr>
          <p:cNvPr id="5" name="Slide Number Placeholder 4"/>
          <p:cNvSpPr>
            <a:spLocks noGrp="1"/>
          </p:cNvSpPr>
          <p:nvPr>
            <p:ph type="sldNum" sz="quarter" idx="11"/>
          </p:nvPr>
        </p:nvSpPr>
        <p:spPr>
          <a:xfrm>
            <a:off x="457200" y="6153150"/>
            <a:ext cx="914400" cy="476250"/>
          </a:xfrm>
        </p:spPr>
        <p:txBody>
          <a:bodyPr/>
          <a:lstStyle>
            <a:lvl1pPr>
              <a:defRPr dirty="0"/>
            </a:lvl1pPr>
          </a:lstStyle>
          <a:p>
            <a:pPr>
              <a:defRPr/>
            </a:pPr>
            <a:endParaRPr lang="en-US" dirty="0">
              <a:solidFill>
                <a:srgbClr val="000000"/>
              </a:solidFill>
            </a:endParaRPr>
          </a:p>
          <a:p>
            <a:pPr>
              <a:defRPr/>
            </a:pPr>
            <a:fld id="{C4D2E79D-06E3-4A03-978A-720605B4D1D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chart" preserve="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6BACBA8-6E84-4C61-A4C0-0862E254835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dirty="0"/>
            </a:lvl1pPr>
          </a:lstStyle>
          <a:p>
            <a:pPr>
              <a:defRPr/>
            </a:pPr>
            <a:endParaRPr lang="en-US" dirty="0">
              <a:solidFill>
                <a:srgbClr val="000000"/>
              </a:solidFill>
            </a:endParaRPr>
          </a:p>
          <a:p>
            <a:pPr>
              <a:defRPr/>
            </a:pPr>
            <a:endParaRPr lang="en-US" dirty="0">
              <a:solidFill>
                <a:srgbClr val="000000"/>
              </a:solidFill>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824288"/>
            <a:ext cx="8229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EF8066B-8125-4F18-B85E-579275D32BC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cstate="print"/>
          <a:srcRect/>
          <a:stretch>
            <a:fillRect/>
          </a:stretch>
        </p:blipFill>
        <p:spPr bwMode="auto">
          <a:xfrm>
            <a:off x="2895600" y="325438"/>
            <a:ext cx="3048000" cy="1198562"/>
          </a:xfrm>
          <a:prstGeom prst="rect">
            <a:avLst/>
          </a:prstGeom>
          <a:noFill/>
          <a:ln w="9525">
            <a:noFill/>
            <a:miter lim="800000"/>
            <a:headEnd/>
            <a:tailEnd/>
          </a:ln>
        </p:spPr>
      </p:pic>
      <p:sp>
        <p:nvSpPr>
          <p:cNvPr id="869378"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869379"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0B2013-1F33-4F66-B717-25471F36BD4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D8E5722B-5ACE-4E1B-8601-B1FF0CF5DCC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F13DEDC-CD08-47EB-97AC-A2AE5BA1DCF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2347A45A-066B-488A-8520-9DCE867A501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pic>
        <p:nvPicPr>
          <p:cNvPr id="5" name="Picture 6" descr="logo_icic-i"/>
          <p:cNvPicPr>
            <a:picLocks noChangeAspect="1" noChangeArrowheads="1"/>
          </p:cNvPicPr>
          <p:nvPr userDrawn="1"/>
        </p:nvPicPr>
        <p:blipFill>
          <a:blip r:embed="rId3" cstate="print"/>
          <a:srcRect/>
          <a:stretch>
            <a:fillRect/>
          </a:stretch>
        </p:blipFill>
        <p:spPr bwMode="auto">
          <a:xfrm>
            <a:off x="654050" y="146050"/>
            <a:ext cx="3373438" cy="1665288"/>
          </a:xfrm>
          <a:prstGeom prst="rect">
            <a:avLst/>
          </a:prstGeom>
          <a:noFill/>
        </p:spPr>
      </p:pic>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2FF0C9BB-F164-4AA3-BCFD-AB80DC73D5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427E7B6-084A-4CC6-AE67-C04BEDEFB6E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ABC48EB-A74D-4FA8-881B-220B913199A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EF99C2A-7C23-4550-B3EC-8BA9F6C79D1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350B51D-8D09-4490-BC29-49F0983BC06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solidFill>
                  <a:srgbClr val="000000"/>
                </a:solidFill>
              </a:defRPr>
            </a:lvl1pPr>
          </a:lstStyle>
          <a:p>
            <a:pPr>
              <a:defRPr/>
            </a:pPr>
            <a:endParaRPr lang="en-US" dirty="0"/>
          </a:p>
          <a:p>
            <a:pPr>
              <a:defRPr/>
            </a:pPr>
            <a:endParaRPr lang="en-US" dirty="0"/>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pic>
        <p:nvPicPr>
          <p:cNvPr id="20487"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p:spPr>
      </p:pic>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userDrawn="1"/>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12086BD-449F-474B-93FE-5AE787D2196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3889ECBC-E579-4C97-8CE3-D3D18649382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84B72CEC-3A5B-4643-86E9-4EDFEF65246B}"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3C5A3E6-67FA-4716-A592-A57E1807180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B501847-51DD-468C-B058-F8BAA8F25B2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3A217E15-22DE-4070-927D-5DB6F10A47D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05E0C5C-E251-4A38-8160-58A5A0D33E3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E2C84A4-A080-4248-AE6F-D9CDF4A87A5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E36B1DD-956D-4C78-A3D8-43F6D1A06FD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2484B846-2805-4D18-9C48-1FB8E2F95C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36628874-B753-4E79-8BB3-222510CC1CF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577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715851D1-2A3B-42DB-82E9-79F54FCAE7F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5775"/>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3255712-00C8-4A7D-9C1E-8D402740F2E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5775"/>
          </a:xfrm>
        </p:spPr>
        <p:txBody>
          <a:bodyPr/>
          <a:lstStyle/>
          <a:p>
            <a:pPr lvl="0"/>
            <a:r>
              <a:rPr lang="en-US" noProof="0" dirty="0" smtClean="0"/>
              <a:t>Click icon to add chart</a:t>
            </a:r>
            <a:endParaRPr lang="en-US" noProof="0" dirty="0"/>
          </a:p>
        </p:txBody>
      </p:sp>
      <p:sp>
        <p:nvSpPr>
          <p:cNvPr id="4" name="Footer Placeholder 3"/>
          <p:cNvSpPr>
            <a:spLocks noGrp="1"/>
          </p:cNvSpPr>
          <p:nvPr>
            <p:ph type="ftr" sz="quarter" idx="10"/>
          </p:nvPr>
        </p:nvSpPr>
        <p:spPr>
          <a:xfrm>
            <a:off x="1676400" y="6153150"/>
            <a:ext cx="5257800" cy="476250"/>
          </a:xfrm>
        </p:spPr>
        <p:txBody>
          <a:bodyPr/>
          <a:lstStyle>
            <a:lvl1pPr>
              <a:defRPr dirty="0"/>
            </a:lvl1pPr>
          </a:lstStyle>
          <a:p>
            <a:pPr>
              <a:defRPr/>
            </a:pPr>
            <a:endParaRPr lang="en-US" dirty="0">
              <a:solidFill>
                <a:srgbClr val="000000"/>
              </a:solidFill>
            </a:endParaRPr>
          </a:p>
          <a:p>
            <a:pPr>
              <a:defRPr/>
            </a:pPr>
            <a:endParaRPr lang="en-US" dirty="0">
              <a:solidFill>
                <a:srgbClr val="000000"/>
              </a:solidFill>
            </a:endParaRPr>
          </a:p>
        </p:txBody>
      </p:sp>
      <p:sp>
        <p:nvSpPr>
          <p:cNvPr id="5" name="Slide Number Placeholder 4"/>
          <p:cNvSpPr>
            <a:spLocks noGrp="1"/>
          </p:cNvSpPr>
          <p:nvPr>
            <p:ph type="sldNum" sz="quarter" idx="11"/>
          </p:nvPr>
        </p:nvSpPr>
        <p:spPr>
          <a:xfrm>
            <a:off x="457200" y="6153150"/>
            <a:ext cx="914400" cy="476250"/>
          </a:xfrm>
        </p:spPr>
        <p:txBody>
          <a:bodyPr/>
          <a:lstStyle>
            <a:lvl1pPr>
              <a:defRPr dirty="0"/>
            </a:lvl1pPr>
          </a:lstStyle>
          <a:p>
            <a:pPr>
              <a:defRPr/>
            </a:pPr>
            <a:endParaRPr lang="en-US" dirty="0">
              <a:solidFill>
                <a:srgbClr val="000000"/>
              </a:solidFill>
            </a:endParaRPr>
          </a:p>
          <a:p>
            <a:pPr>
              <a:defRPr/>
            </a:pPr>
            <a:fld id="{0F55A736-809A-4DBD-A9F6-CAECFD62760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chart" preserve="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9BC186B-4E48-4E19-A634-6F3E474786F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dirty="0"/>
            </a:lvl1pPr>
          </a:lstStyle>
          <a:p>
            <a:pPr>
              <a:defRPr/>
            </a:pPr>
            <a:endParaRPr lang="en-US" dirty="0">
              <a:solidFill>
                <a:srgbClr val="000000"/>
              </a:solidFill>
            </a:endParaRPr>
          </a:p>
          <a:p>
            <a:pPr>
              <a:defRPr/>
            </a:pPr>
            <a:endParaRPr lang="en-US" dirty="0">
              <a:solidFill>
                <a:srgbClr val="000000"/>
              </a:solidFill>
            </a:endParaRP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824288"/>
            <a:ext cx="8229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113FC04-E1FD-421F-839A-388AF65F8F6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transition>
    <p:fade/>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1262CE5-07AF-414F-94E7-AD68968AED3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887A027-8835-4717-96D2-F0E3629ECEDC}"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C970339-E856-481A-97B0-2833B01E979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4D3F3A8-1442-4B0C-8FC1-2D91E244DA13}"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3EA5404-C2D7-453D-BA44-8A6BC769F5BC}"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2A06847-0FA9-4F44-9100-2E53A98DAF6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417CC48-046C-49C0-9647-C4045FBD676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CC0C1598-D97A-4973-9717-CF50021127B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CDD5D1F-FD4B-49C3-A7F3-069EDF80B47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3C943-794E-4AC7-A1AD-B3F235D6B5B4}"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6C65895-9985-4A03-9132-605CD9932F2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a:xfrm>
            <a:off x="1600200" y="6153150"/>
            <a:ext cx="5410200" cy="476250"/>
          </a:xfrm>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Slide Number Placeholder 4"/>
          <p:cNvSpPr>
            <a:spLocks noGrp="1"/>
          </p:cNvSpPr>
          <p:nvPr>
            <p:ph type="sldNum" sz="quarter" idx="11"/>
          </p:nvPr>
        </p:nvSpPr>
        <p:spPr>
          <a:xfrm>
            <a:off x="457200" y="6151563"/>
            <a:ext cx="914400" cy="476250"/>
          </a:xfrm>
        </p:spPr>
        <p:txBody>
          <a:bodyPr/>
          <a:lstStyle>
            <a:lvl1pPr>
              <a:defRPr/>
            </a:lvl1pPr>
          </a:lstStyle>
          <a:p>
            <a:pPr>
              <a:defRPr/>
            </a:pPr>
            <a:endParaRPr lang="en-US" dirty="0">
              <a:solidFill>
                <a:srgbClr val="000000"/>
              </a:solidFill>
            </a:endParaRPr>
          </a:p>
          <a:p>
            <a:pPr>
              <a:defRPr/>
            </a:pPr>
            <a:fld id="{F5FF5DC8-B571-43C9-B032-09CDCC6C90F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transition>
    <p:fade/>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715000" y="325438"/>
            <a:ext cx="3048000" cy="1198562"/>
          </a:xfrm>
          <a:prstGeom prst="rect">
            <a:avLst/>
          </a:prstGeom>
          <a:noFill/>
          <a:ln w="9525">
            <a:noFill/>
            <a:miter lim="800000"/>
            <a:headEnd/>
            <a:tailEnd/>
          </a:ln>
        </p:spPr>
      </p:pic>
      <p:pic>
        <p:nvPicPr>
          <p:cNvPr id="5" name="Picture 40" descr="logo_home"/>
          <p:cNvPicPr>
            <a:picLocks noChangeAspect="1" noChangeArrowheads="1"/>
          </p:cNvPicPr>
          <p:nvPr/>
        </p:nvPicPr>
        <p:blipFill>
          <a:blip r:embed="rId3" cstate="print"/>
          <a:srcRect/>
          <a:stretch>
            <a:fillRect/>
          </a:stretch>
        </p:blipFill>
        <p:spPr bwMode="auto">
          <a:xfrm>
            <a:off x="381000" y="381000"/>
            <a:ext cx="4687888" cy="1143000"/>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C410D84D-A6F2-4030-92D6-D0936A99CBBD}"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9B7CAE65-26EF-4110-8596-05630599F906}" type="slidenum">
              <a:rPr lang="en-US"/>
              <a:pPr>
                <a:defRPr/>
              </a:pPr>
              <a:t>‹#›</a:t>
            </a:fld>
            <a:endParaRPr lang="en-US" dirty="0"/>
          </a:p>
        </p:txBody>
      </p:sp>
    </p:spTree>
  </p:cSld>
  <p:clrMapOvr>
    <a:masterClrMapping/>
  </p:clrMapOvr>
  <p:hf hdr="0" ftr="0" dt="0"/>
</p:sldLayout>
</file>

<file path=ppt/slideLayouts/slideLayout4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pPr>
              <a:defRPr/>
            </a:pPr>
            <a:endParaRPr lang="en-US" dirty="0"/>
          </a:p>
        </p:txBody>
      </p:sp>
      <p:sp>
        <p:nvSpPr>
          <p:cNvPr id="6" name="Slide Number Placeholder 5"/>
          <p:cNvSpPr>
            <a:spLocks noGrp="1"/>
          </p:cNvSpPr>
          <p:nvPr>
            <p:ph type="sldNum" sz="quarter" idx="11"/>
          </p:nvPr>
        </p:nvSpPr>
        <p:spPr>
          <a:xfrm>
            <a:off x="4114800" y="6172200"/>
            <a:ext cx="914400" cy="476250"/>
          </a:xfrm>
        </p:spPr>
        <p:txBody>
          <a:bodyPr/>
          <a:lstStyle>
            <a:lvl1pPr>
              <a:defRPr dirty="0"/>
            </a:lvl1pPr>
          </a:lstStyle>
          <a:p>
            <a:pPr>
              <a:defRPr/>
            </a:pPr>
            <a:endParaRPr lang="en-US" dirty="0"/>
          </a:p>
          <a:p>
            <a:pPr>
              <a:defRPr/>
            </a:pPr>
            <a:fld id="{0094603E-FAE4-4FC0-BAB6-93BE3411CBC7}" type="slidenum">
              <a:rPr lang="en-US"/>
              <a:pPr>
                <a:defRPr/>
              </a:pPr>
              <a:t>‹#›</a:t>
            </a:fld>
            <a:endParaRPr lang="en-US" dirty="0"/>
          </a:p>
        </p:txBody>
      </p:sp>
    </p:spTree>
  </p:cSld>
  <p:clrMapOvr>
    <a:masterClrMapping/>
  </p:clrMapOvr>
  <p:hf hdr="0" ftr="0" dt="0"/>
</p:sldLayout>
</file>

<file path=ppt/slideLayouts/slideLayout45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pPr>
              <a:defRPr/>
            </a:pPr>
            <a:endParaRPr lang="en-US" dirty="0"/>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9219" name="Rectangle 3"/>
          <p:cNvSpPr>
            <a:spLocks noGrp="1" noChangeArrowheads="1"/>
          </p:cNvSpPr>
          <p:nvPr>
            <p:ph type="subTitle" idx="1"/>
          </p:nvPr>
        </p:nvSpPr>
        <p:spPr>
          <a:xfrm>
            <a:off x="1371600" y="4419600"/>
            <a:ext cx="6400800" cy="1752600"/>
          </a:xfrm>
        </p:spPr>
        <p:txBody>
          <a:bodyPr/>
          <a:lstStyle>
            <a:lvl1pPr marL="0" indent="0" algn="ctr">
              <a:buFontTx/>
              <a:buNone/>
              <a:defRPr i="1"/>
            </a:lvl1pPr>
          </a:lstStyle>
          <a:p>
            <a:r>
              <a:rPr lang="en-US"/>
              <a:t>Click to edit Master subtitle style</a:t>
            </a:r>
          </a:p>
        </p:txBody>
      </p:sp>
      <p:pic>
        <p:nvPicPr>
          <p:cNvPr id="9223" name="Picture 7" descr="IHI_LogoWhite"/>
          <p:cNvPicPr>
            <a:picLocks noChangeAspect="1" noChangeArrowheads="1"/>
          </p:cNvPicPr>
          <p:nvPr/>
        </p:nvPicPr>
        <p:blipFill>
          <a:blip r:embed="rId2" cstate="print"/>
          <a:srcRect/>
          <a:stretch>
            <a:fillRect/>
          </a:stretch>
        </p:blipFill>
        <p:spPr bwMode="black">
          <a:xfrm>
            <a:off x="4957763" y="328613"/>
            <a:ext cx="3043237" cy="1174750"/>
          </a:xfrm>
          <a:prstGeom prst="rect">
            <a:avLst/>
          </a:prstGeom>
          <a:noFill/>
        </p:spPr>
      </p:pic>
      <p:pic>
        <p:nvPicPr>
          <p:cNvPr id="9224" name="Picture 8" descr="RWJF_logo"/>
          <p:cNvPicPr>
            <a:picLocks noChangeAspect="1" noChangeArrowheads="1"/>
          </p:cNvPicPr>
          <p:nvPr userDrawn="1"/>
        </p:nvPicPr>
        <p:blipFill>
          <a:blip r:embed="rId3" cstate="print"/>
          <a:srcRect/>
          <a:stretch>
            <a:fillRect/>
          </a:stretch>
        </p:blipFill>
        <p:spPr bwMode="auto">
          <a:xfrm>
            <a:off x="1295400" y="425450"/>
            <a:ext cx="2933700" cy="1022350"/>
          </a:xfrm>
          <a:prstGeom prst="rect">
            <a:avLst/>
          </a:prstGeom>
          <a:noFill/>
        </p:spPr>
      </p:pic>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endParaRPr lang="en-US" dirty="0">
              <a:solidFill>
                <a:srgbClr val="FFFFFF"/>
              </a:solidFill>
            </a:endParaRPr>
          </a:p>
          <a:p>
            <a:fld id="{78517F68-F64A-446F-A4D2-A54C976A9BC5}"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endParaRPr lang="en-US" dirty="0">
              <a:solidFill>
                <a:srgbClr val="FFFFFF"/>
              </a:solidFill>
            </a:endParaRPr>
          </a:p>
          <a:p>
            <a:fld id="{25701708-C1BB-4936-9F22-0A8C85DC00F0}"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endParaRPr lang="en-US" dirty="0">
              <a:solidFill>
                <a:srgbClr val="FFFFFF"/>
              </a:solidFill>
            </a:endParaRPr>
          </a:p>
          <a:p>
            <a:fld id="{A28D4AA3-F71A-4710-AA8F-D868F5AAFE53}"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endParaRPr lang="en-US" dirty="0">
              <a:solidFill>
                <a:srgbClr val="FFFFFF"/>
              </a:solidFill>
            </a:endParaRPr>
          </a:p>
          <a:p>
            <a:fld id="{D7520AB0-4B08-450B-9417-1B40379330F3}"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endParaRPr lang="en-US" dirty="0">
              <a:solidFill>
                <a:srgbClr val="FFFFFF"/>
              </a:solidFill>
            </a:endParaRPr>
          </a:p>
          <a:p>
            <a:fld id="{0B251164-75F3-4E07-A961-E0454FC0326D}"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endParaRPr lang="en-US" dirty="0">
              <a:solidFill>
                <a:srgbClr val="FFFFFF"/>
              </a:solidFill>
            </a:endParaRPr>
          </a:p>
          <a:p>
            <a:fld id="{6F7F897A-3EF6-4CF5-A3E5-301377E46420}"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endParaRPr lang="en-US" dirty="0">
              <a:solidFill>
                <a:srgbClr val="FFFFFF"/>
              </a:solidFill>
            </a:endParaRPr>
          </a:p>
          <a:p>
            <a:fld id="{AA473A89-1FDB-474C-85D0-93D7AB76C422}"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endParaRPr lang="en-US" dirty="0">
              <a:solidFill>
                <a:srgbClr val="FFFFFF"/>
              </a:solidFill>
            </a:endParaRPr>
          </a:p>
          <a:p>
            <a:fld id="{BE48C624-E2D7-4A47-A7CD-1F4C16340D5C}"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endParaRPr lang="en-US" dirty="0">
              <a:solidFill>
                <a:srgbClr val="FFFFFF"/>
              </a:solidFill>
            </a:endParaRPr>
          </a:p>
          <a:p>
            <a:fld id="{7B6CB1F4-9D40-47CB-A2E1-8A631ED28B5B}"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0825"/>
            <a:ext cx="2057400" cy="561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0825"/>
            <a:ext cx="6019800" cy="561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endParaRPr lang="en-US" dirty="0">
              <a:solidFill>
                <a:srgbClr val="FFFFFF"/>
              </a:solidFill>
            </a:endParaRPr>
          </a:p>
          <a:p>
            <a:fld id="{1B74305C-C67A-47A0-B689-24D455E15E12}"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endParaRPr lang="en-US" dirty="0">
              <a:solidFill>
                <a:srgbClr val="FFFFFF"/>
              </a:solidFill>
            </a:endParaRPr>
          </a:p>
          <a:p>
            <a:endParaRPr lang="en-US" dirty="0">
              <a:solidFill>
                <a:srgbClr val="FFFFFF"/>
              </a:solidFill>
            </a:endParaRPr>
          </a:p>
        </p:txBody>
      </p:sp>
      <p:sp>
        <p:nvSpPr>
          <p:cNvPr id="6" name="Slide Number Placeholder 5"/>
          <p:cNvSpPr>
            <a:spLocks noGrp="1"/>
          </p:cNvSpPr>
          <p:nvPr>
            <p:ph type="sldNum" sz="quarter" idx="11"/>
          </p:nvPr>
        </p:nvSpPr>
        <p:spPr>
          <a:xfrm>
            <a:off x="457200" y="6153150"/>
            <a:ext cx="914400" cy="476250"/>
          </a:xfrm>
        </p:spPr>
        <p:txBody>
          <a:bodyPr/>
          <a:lstStyle>
            <a:lvl1pPr>
              <a:defRPr/>
            </a:lvl1pPr>
          </a:lstStyle>
          <a:p>
            <a:endParaRPr lang="en-US" dirty="0">
              <a:solidFill>
                <a:srgbClr val="FFFFFF"/>
              </a:solidFill>
            </a:endParaRPr>
          </a:p>
          <a:p>
            <a:fld id="{93295641-6C9F-4CCE-B9F1-F64E21E39439}"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endParaRPr lang="en-US"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endParaRPr lang="en-US" dirty="0">
              <a:solidFill>
                <a:srgbClr val="FFFFFF"/>
              </a:solidFill>
            </a:endParaRPr>
          </a:p>
          <a:p>
            <a:endParaRPr lang="en-US" dirty="0">
              <a:solidFill>
                <a:srgbClr val="FFFFFF"/>
              </a:solidFill>
            </a:endParaRPr>
          </a:p>
        </p:txBody>
      </p:sp>
      <p:sp>
        <p:nvSpPr>
          <p:cNvPr id="6" name="Slide Number Placeholder 5"/>
          <p:cNvSpPr>
            <a:spLocks noGrp="1"/>
          </p:cNvSpPr>
          <p:nvPr>
            <p:ph type="sldNum" sz="quarter" idx="11"/>
          </p:nvPr>
        </p:nvSpPr>
        <p:spPr>
          <a:xfrm>
            <a:off x="457200" y="6153150"/>
            <a:ext cx="914400" cy="476250"/>
          </a:xfrm>
        </p:spPr>
        <p:txBody>
          <a:bodyPr/>
          <a:lstStyle>
            <a:lvl1pPr>
              <a:defRPr/>
            </a:lvl1pPr>
          </a:lstStyle>
          <a:p>
            <a:endParaRPr lang="en-US" dirty="0">
              <a:solidFill>
                <a:srgbClr val="FFFFFF"/>
              </a:solidFill>
            </a:endParaRPr>
          </a:p>
          <a:p>
            <a:fld id="{018A2BDD-8A82-46E9-A8C2-B455903F2C71}"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267200"/>
          </a:xfrm>
        </p:spPr>
        <p:txBody>
          <a:bodyPr/>
          <a:lstStyle/>
          <a:p>
            <a:endParaRPr lang="en-US" dirty="0"/>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endParaRPr lang="en-US" dirty="0">
              <a:solidFill>
                <a:srgbClr val="FFFFFF"/>
              </a:solidFill>
            </a:endParaRPr>
          </a:p>
          <a:p>
            <a:endParaRPr lang="en-US" dirty="0">
              <a:solidFill>
                <a:srgbClr val="FFFFFF"/>
              </a:solidFill>
            </a:endParaRPr>
          </a:p>
        </p:txBody>
      </p:sp>
      <p:sp>
        <p:nvSpPr>
          <p:cNvPr id="6" name="Slide Number Placeholder 5"/>
          <p:cNvSpPr>
            <a:spLocks noGrp="1"/>
          </p:cNvSpPr>
          <p:nvPr>
            <p:ph type="sldNum" sz="quarter" idx="11"/>
          </p:nvPr>
        </p:nvSpPr>
        <p:spPr>
          <a:xfrm>
            <a:off x="457200" y="6153150"/>
            <a:ext cx="914400" cy="476250"/>
          </a:xfrm>
        </p:spPr>
        <p:txBody>
          <a:bodyPr/>
          <a:lstStyle>
            <a:lvl1pPr>
              <a:defRPr/>
            </a:lvl1pPr>
          </a:lstStyle>
          <a:p>
            <a:endParaRPr lang="en-US" dirty="0">
              <a:solidFill>
                <a:srgbClr val="FFFFFF"/>
              </a:solidFill>
            </a:endParaRPr>
          </a:p>
          <a:p>
            <a:fld id="{B5B267D5-454D-4950-92EE-FD91136CB235}"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cstate="print"/>
          <a:srcRect/>
          <a:stretch>
            <a:fillRect/>
          </a:stretch>
        </p:blipFill>
        <p:spPr bwMode="auto">
          <a:xfrm>
            <a:off x="2895600" y="325438"/>
            <a:ext cx="3048000" cy="1198562"/>
          </a:xfrm>
          <a:prstGeom prst="rect">
            <a:avLst/>
          </a:prstGeom>
          <a:noFill/>
          <a:ln w="9525">
            <a:noFill/>
            <a:miter lim="800000"/>
            <a:headEnd/>
            <a:tailEnd/>
          </a:ln>
        </p:spPr>
      </p:pic>
      <p:sp>
        <p:nvSpPr>
          <p:cNvPr id="869378"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869379"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0B2013-1F33-4F66-B717-25471F36BD4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D8E5722B-5ACE-4E1B-8601-B1FF0CF5DCC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F13DEDC-CD08-47EB-97AC-A2AE5BA1DCF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2347A45A-066B-488A-8520-9DCE867A501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2FF0C9BB-F164-4AA3-BCFD-AB80DC73D5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427E7B6-084A-4CC6-AE67-C04BEDEFB6E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ABC48EB-A74D-4FA8-881B-220B913199A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EF99C2A-7C23-4550-B3EC-8BA9F6C79D1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350B51D-8D09-4490-BC29-49F0983BC06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solidFill>
                  <a:srgbClr val="000000"/>
                </a:solidFill>
              </a:defRPr>
            </a:lvl1pPr>
          </a:lstStyle>
          <a:p>
            <a:pPr>
              <a:defRPr/>
            </a:pPr>
            <a:endParaRPr lang="en-US" dirty="0"/>
          </a:p>
          <a:p>
            <a:pPr>
              <a:defRPr/>
            </a:pP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37F036EE-D250-4997-A01F-666901B50C6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extLst>
      <p:ext uri="{BB962C8B-B14F-4D97-AF65-F5344CB8AC3E}">
        <p14:creationId xmlns:p14="http://schemas.microsoft.com/office/powerpoint/2010/main" val="3193013447"/>
      </p:ext>
    </p:extLst>
  </p:cSld>
  <p:clrMapOvr>
    <a:masterClrMapping/>
  </p:clrMapOvr>
  <p:transition>
    <p:fade/>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5157158"/>
      </p:ext>
    </p:extLst>
  </p:cSld>
  <p:clrMapOvr>
    <a:masterClrMapping/>
  </p:clrMapOvr>
  <p:transition>
    <p:fade/>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8852615"/>
      </p:ext>
    </p:extLst>
  </p:cSld>
  <p:clrMapOvr>
    <a:masterClrMapping/>
  </p:clrMapOvr>
  <p:transition>
    <p:fade/>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8462628"/>
      </p:ext>
    </p:extLst>
  </p:cSld>
  <p:clrMapOvr>
    <a:masterClrMapping/>
  </p:clrMapOvr>
  <p:transition>
    <p:fade/>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5416385"/>
      </p:ext>
    </p:extLst>
  </p:cSld>
  <p:clrMapOvr>
    <a:masterClrMapping/>
  </p:clrMapOvr>
  <p:transition>
    <p:fade/>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8273183"/>
      </p:ext>
    </p:extLst>
  </p:cSld>
  <p:clrMapOvr>
    <a:masterClrMapping/>
  </p:clrMapOvr>
  <p:transition>
    <p:fade/>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091788"/>
      </p:ext>
    </p:extLst>
  </p:cSld>
  <p:clrMapOvr>
    <a:masterClrMapping/>
  </p:clrMapOvr>
  <p:transition>
    <p:fade/>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2858986"/>
      </p:ext>
    </p:extLst>
  </p:cSld>
  <p:clrMapOvr>
    <a:masterClrMapping/>
  </p:clrMapOvr>
  <p:transition>
    <p:fade/>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7647943"/>
      </p:ext>
    </p:extLst>
  </p:cSld>
  <p:clrMapOvr>
    <a:masterClrMapping/>
  </p:clrMapOvr>
  <p:transition>
    <p:fade/>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25102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5C6662C5-3D43-45D9-AAF7-2CF8B90E218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6945573"/>
      </p:ext>
    </p:extLst>
  </p:cSld>
  <p:clrMapOvr>
    <a:masterClrMapping/>
  </p:clrMapOvr>
  <p:transition>
    <p:fade/>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51944182"/>
      </p:ext>
    </p:extLst>
  </p:cSld>
  <p:clrMapOvr>
    <a:masterClrMapping/>
  </p:clrMapOvr>
  <p:transition>
    <p:fade/>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25438"/>
            <a:ext cx="30480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6"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21187"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extLst>
      <p:ext uri="{BB962C8B-B14F-4D97-AF65-F5344CB8AC3E}">
        <p14:creationId xmlns:p14="http://schemas.microsoft.com/office/powerpoint/2010/main" val="186638359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5"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B6DD6387-154C-43F7-A94B-EF04FB9BF4AE}" type="slidenum">
              <a:rPr lang="en-US"/>
              <a:pPr>
                <a:defRPr/>
              </a:pPr>
              <a:t>‹#›</a:t>
            </a:fld>
            <a:endParaRPr lang="en-US" dirty="0"/>
          </a:p>
        </p:txBody>
      </p:sp>
    </p:spTree>
    <p:extLst>
      <p:ext uri="{BB962C8B-B14F-4D97-AF65-F5344CB8AC3E}">
        <p14:creationId xmlns:p14="http://schemas.microsoft.com/office/powerpoint/2010/main" val="38203084"/>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5"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55C88741-E948-44C3-9516-689C9A8E89C9}" type="slidenum">
              <a:rPr lang="en-US"/>
              <a:pPr>
                <a:defRPr/>
              </a:pPr>
              <a:t>‹#›</a:t>
            </a:fld>
            <a:endParaRPr lang="en-US" dirty="0"/>
          </a:p>
        </p:txBody>
      </p:sp>
    </p:spTree>
    <p:extLst>
      <p:ext uri="{BB962C8B-B14F-4D97-AF65-F5344CB8AC3E}">
        <p14:creationId xmlns:p14="http://schemas.microsoft.com/office/powerpoint/2010/main" val="975104444"/>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6"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D704C846-FFB7-4297-9F16-49DB21851D69}" type="slidenum">
              <a:rPr lang="en-US"/>
              <a:pPr>
                <a:defRPr/>
              </a:pPr>
              <a:t>‹#›</a:t>
            </a:fld>
            <a:endParaRPr lang="en-US" dirty="0"/>
          </a:p>
        </p:txBody>
      </p:sp>
    </p:spTree>
    <p:extLst>
      <p:ext uri="{BB962C8B-B14F-4D97-AF65-F5344CB8AC3E}">
        <p14:creationId xmlns:p14="http://schemas.microsoft.com/office/powerpoint/2010/main" val="2253455069"/>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8"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2F48DB95-953D-46A6-98AE-158E2F94F65C}" type="slidenum">
              <a:rPr lang="en-US"/>
              <a:pPr>
                <a:defRPr/>
              </a:pPr>
              <a:t>‹#›</a:t>
            </a:fld>
            <a:endParaRPr lang="en-US" dirty="0"/>
          </a:p>
        </p:txBody>
      </p:sp>
    </p:spTree>
    <p:extLst>
      <p:ext uri="{BB962C8B-B14F-4D97-AF65-F5344CB8AC3E}">
        <p14:creationId xmlns:p14="http://schemas.microsoft.com/office/powerpoint/2010/main" val="2950456814"/>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4"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7725AC8C-99AE-47C2-8B2F-95153EB297C4}" type="slidenum">
              <a:rPr lang="en-US"/>
              <a:pPr>
                <a:defRPr/>
              </a:pPr>
              <a:t>‹#›</a:t>
            </a:fld>
            <a:endParaRPr lang="en-US" dirty="0"/>
          </a:p>
        </p:txBody>
      </p:sp>
    </p:spTree>
    <p:extLst>
      <p:ext uri="{BB962C8B-B14F-4D97-AF65-F5344CB8AC3E}">
        <p14:creationId xmlns:p14="http://schemas.microsoft.com/office/powerpoint/2010/main" val="3699081444"/>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3"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644D07E1-926F-4327-A871-CE287CD63845}" type="slidenum">
              <a:rPr lang="en-US"/>
              <a:pPr>
                <a:defRPr/>
              </a:pPr>
              <a:t>‹#›</a:t>
            </a:fld>
            <a:endParaRPr lang="en-US" dirty="0"/>
          </a:p>
        </p:txBody>
      </p:sp>
    </p:spTree>
    <p:extLst>
      <p:ext uri="{BB962C8B-B14F-4D97-AF65-F5344CB8AC3E}">
        <p14:creationId xmlns:p14="http://schemas.microsoft.com/office/powerpoint/2010/main" val="235425430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6"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D0ED05B8-9137-45A3-A16B-22ED0FB41578}" type="slidenum">
              <a:rPr lang="en-US"/>
              <a:pPr>
                <a:defRPr/>
              </a:pPr>
              <a:t>‹#›</a:t>
            </a:fld>
            <a:endParaRPr lang="en-US" dirty="0"/>
          </a:p>
        </p:txBody>
      </p:sp>
    </p:spTree>
    <p:extLst>
      <p:ext uri="{BB962C8B-B14F-4D97-AF65-F5344CB8AC3E}">
        <p14:creationId xmlns:p14="http://schemas.microsoft.com/office/powerpoint/2010/main" val="408137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6BB9D21C-70EF-481B-A545-D9DBCB55ABD7}" type="slidenum">
              <a:rPr lang="en-US"/>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endParaRPr lang="en-US" dirty="0" smtClean="0">
              <a:solidFill>
                <a:srgbClr val="000000"/>
              </a:solidFill>
            </a:endParaRPr>
          </a:p>
          <a:p>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Ovr>
    <a:masterClrMapping/>
  </p:clrMapOvr>
  <p:hf sldNum="0" hdr="0" dt="0"/>
</p:sldLayout>
</file>

<file path=ppt/slideLayouts/slideLayout5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6"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7F8683C8-4038-47DB-85D2-19115C5B910B}" type="slidenum">
              <a:rPr lang="en-US"/>
              <a:pPr>
                <a:defRPr/>
              </a:pPr>
              <a:t>‹#›</a:t>
            </a:fld>
            <a:endParaRPr lang="en-US" dirty="0"/>
          </a:p>
        </p:txBody>
      </p:sp>
    </p:spTree>
    <p:extLst>
      <p:ext uri="{BB962C8B-B14F-4D97-AF65-F5344CB8AC3E}">
        <p14:creationId xmlns:p14="http://schemas.microsoft.com/office/powerpoint/2010/main" val="2523948704"/>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5"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F73FE7DD-89D9-4550-8B5B-2F0BDD2C563C}" type="slidenum">
              <a:rPr lang="en-US"/>
              <a:pPr>
                <a:defRPr/>
              </a:pPr>
              <a:t>‹#›</a:t>
            </a:fld>
            <a:endParaRPr lang="en-US" dirty="0"/>
          </a:p>
        </p:txBody>
      </p:sp>
    </p:spTree>
    <p:extLst>
      <p:ext uri="{BB962C8B-B14F-4D97-AF65-F5344CB8AC3E}">
        <p14:creationId xmlns:p14="http://schemas.microsoft.com/office/powerpoint/2010/main" val="3901025529"/>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5"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B728C3FD-4406-4D8C-AC24-A48B8E28EF16}" type="slidenum">
              <a:rPr lang="en-US"/>
              <a:pPr>
                <a:defRPr/>
              </a:pPr>
              <a:t>‹#›</a:t>
            </a:fld>
            <a:endParaRPr lang="en-US" dirty="0"/>
          </a:p>
        </p:txBody>
      </p:sp>
    </p:spTree>
    <p:extLst>
      <p:ext uri="{BB962C8B-B14F-4D97-AF65-F5344CB8AC3E}">
        <p14:creationId xmlns:p14="http://schemas.microsoft.com/office/powerpoint/2010/main" val="3933056172"/>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6"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922E1C8E-41AD-4996-A508-CF79542E2A7C}" type="slidenum">
              <a:rPr lang="en-US"/>
              <a:pPr>
                <a:defRPr/>
              </a:pPr>
              <a:t>‹#›</a:t>
            </a:fld>
            <a:endParaRPr lang="en-US" dirty="0"/>
          </a:p>
        </p:txBody>
      </p:sp>
    </p:spTree>
    <p:extLst>
      <p:ext uri="{BB962C8B-B14F-4D97-AF65-F5344CB8AC3E}">
        <p14:creationId xmlns:p14="http://schemas.microsoft.com/office/powerpoint/2010/main" val="1903254166"/>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6"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4CF4AD4A-E1FE-4395-8D5D-8280F8F8BB92}" type="slidenum">
              <a:rPr lang="en-US"/>
              <a:pPr>
                <a:defRPr/>
              </a:pPr>
              <a:t>‹#›</a:t>
            </a:fld>
            <a:endParaRPr lang="en-US" dirty="0"/>
          </a:p>
        </p:txBody>
      </p:sp>
    </p:spTree>
    <p:extLst>
      <p:ext uri="{BB962C8B-B14F-4D97-AF65-F5344CB8AC3E}">
        <p14:creationId xmlns:p14="http://schemas.microsoft.com/office/powerpoint/2010/main" val="2478183818"/>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824288"/>
            <a:ext cx="8229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6"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1EE89798-1F3B-4432-9FB6-976FB63F9E53}" type="slidenum">
              <a:rPr lang="en-US"/>
              <a:pPr>
                <a:defRPr/>
              </a:pPr>
              <a:t>‹#›</a:t>
            </a:fld>
            <a:endParaRPr lang="en-US" dirty="0"/>
          </a:p>
        </p:txBody>
      </p:sp>
    </p:spTree>
    <p:extLst>
      <p:ext uri="{BB962C8B-B14F-4D97-AF65-F5344CB8AC3E}">
        <p14:creationId xmlns:p14="http://schemas.microsoft.com/office/powerpoint/2010/main" val="2466628707"/>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endParaRPr lang="en-US" noProof="0" dirty="0" smtClean="0"/>
          </a:p>
        </p:txBody>
      </p:sp>
      <p:sp>
        <p:nvSpPr>
          <p:cNvPr id="4"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5"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50DAFBE9-8C67-4A19-91E3-7C9B58BE795C}" type="slidenum">
              <a:rPr lang="en-US"/>
              <a:pPr>
                <a:defRPr/>
              </a:pPr>
              <a:t>‹#›</a:t>
            </a:fld>
            <a:endParaRPr lang="en-US" dirty="0"/>
          </a:p>
        </p:txBody>
      </p:sp>
    </p:spTree>
    <p:extLst>
      <p:ext uri="{BB962C8B-B14F-4D97-AF65-F5344CB8AC3E}">
        <p14:creationId xmlns:p14="http://schemas.microsoft.com/office/powerpoint/2010/main" val="3123317382"/>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extLst>
      <p:ext uri="{BB962C8B-B14F-4D97-AF65-F5344CB8AC3E}">
        <p14:creationId xmlns:p14="http://schemas.microsoft.com/office/powerpoint/2010/main" val="3392537046"/>
      </p:ext>
    </p:extLst>
  </p:cSld>
  <p:clrMapOvr>
    <a:masterClrMapping/>
  </p:clrMapOvr>
  <p:transition>
    <p:fade/>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16294288"/>
      </p:ext>
    </p:extLst>
  </p:cSld>
  <p:clrMapOvr>
    <a:masterClrMapping/>
  </p:clrMapOvr>
  <p:transition>
    <p:fade/>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8788040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hf sldNum="0" hdr="0" dt="0"/>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5388403"/>
      </p:ext>
    </p:extLst>
  </p:cSld>
  <p:clrMapOvr>
    <a:masterClrMapping/>
  </p:clrMapOvr>
  <p:transition>
    <p:fade/>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0655867"/>
      </p:ext>
    </p:extLst>
  </p:cSld>
  <p:clrMapOvr>
    <a:masterClrMapping/>
  </p:clrMapOvr>
  <p:transition>
    <p:fade/>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82764609"/>
      </p:ext>
    </p:extLst>
  </p:cSld>
  <p:clrMapOvr>
    <a:masterClrMapping/>
  </p:clrMapOvr>
  <p:transition>
    <p:fade/>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6219553"/>
      </p:ext>
    </p:extLst>
  </p:cSld>
  <p:clrMapOvr>
    <a:masterClrMapping/>
  </p:clrMapOvr>
  <p:transition>
    <p:fade/>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5181769"/>
      </p:ext>
    </p:extLst>
  </p:cSld>
  <p:clrMapOvr>
    <a:masterClrMapping/>
  </p:clrMapOvr>
  <p:transition>
    <p:fade/>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0317661"/>
      </p:ext>
    </p:extLst>
  </p:cSld>
  <p:clrMapOvr>
    <a:masterClrMapping/>
  </p:clrMapOvr>
  <p:transition>
    <p:fade/>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4463329"/>
      </p:ext>
    </p:extLst>
  </p:cSld>
  <p:clrMapOvr>
    <a:masterClrMapping/>
  </p:clrMapOvr>
  <p:transition>
    <p:fade/>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4543414"/>
      </p:ext>
    </p:extLst>
  </p:cSld>
  <p:clrMapOvr>
    <a:masterClrMapping/>
  </p:clrMapOvr>
  <p:transition>
    <p:fade/>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9296566"/>
      </p:ext>
    </p:extLst>
  </p:cSld>
  <p:clrMapOvr>
    <a:masterClrMapping/>
  </p:clrMapOvr>
  <p:transition>
    <p:fade/>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715000" y="325438"/>
            <a:ext cx="3048000" cy="1198562"/>
          </a:xfrm>
          <a:prstGeom prst="rect">
            <a:avLst/>
          </a:prstGeom>
          <a:noFill/>
          <a:ln w="9525">
            <a:noFill/>
            <a:miter lim="800000"/>
            <a:headEnd/>
            <a:tailEnd/>
          </a:ln>
        </p:spPr>
      </p:pic>
      <p:pic>
        <p:nvPicPr>
          <p:cNvPr id="5" name="Picture 40" descr="logo_home"/>
          <p:cNvPicPr>
            <a:picLocks noChangeAspect="1" noChangeArrowheads="1"/>
          </p:cNvPicPr>
          <p:nvPr userDrawn="1"/>
        </p:nvPicPr>
        <p:blipFill>
          <a:blip r:embed="rId3" cstate="print"/>
          <a:srcRect/>
          <a:stretch>
            <a:fillRect/>
          </a:stretch>
        </p:blipFill>
        <p:spPr bwMode="auto">
          <a:xfrm>
            <a:off x="381000" y="381000"/>
            <a:ext cx="4687888" cy="1143000"/>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extLst>
      <p:ext uri="{BB962C8B-B14F-4D97-AF65-F5344CB8AC3E}">
        <p14:creationId xmlns:p14="http://schemas.microsoft.com/office/powerpoint/2010/main" val="1523146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Ovr>
    <a:masterClrMapping/>
  </p:clrMapOvr>
  <p:hf sldNum="0" hdr="0" dt="0"/>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1396004557"/>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204555037"/>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186594570"/>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3176813538"/>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4035875748"/>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28916318"/>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1540303223"/>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536621075"/>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277434766"/>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704FA4DF-0BD0-4860-BA26-D9FBB2CD607E}" type="slidenum">
              <a:rPr lang="en-US"/>
              <a:pPr>
                <a:defRPr/>
              </a:pPr>
              <a:t>‹#›</a:t>
            </a:fld>
            <a:endParaRPr lang="en-US" dirty="0"/>
          </a:p>
        </p:txBody>
      </p:sp>
    </p:spTree>
    <p:extLst>
      <p:ext uri="{BB962C8B-B14F-4D97-AF65-F5344CB8AC3E}">
        <p14:creationId xmlns:p14="http://schemas.microsoft.com/office/powerpoint/2010/main" val="19462179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pic>
        <p:nvPicPr>
          <p:cNvPr id="5" name="Picture 6" descr="logo_icic-i"/>
          <p:cNvPicPr>
            <a:picLocks noChangeAspect="1" noChangeArrowheads="1"/>
          </p:cNvPicPr>
          <p:nvPr userDrawn="1"/>
        </p:nvPicPr>
        <p:blipFill>
          <a:blip r:embed="rId3" cstate="print"/>
          <a:srcRect/>
          <a:stretch>
            <a:fillRect/>
          </a:stretch>
        </p:blipFill>
        <p:spPr bwMode="auto">
          <a:xfrm>
            <a:off x="654050" y="146050"/>
            <a:ext cx="3373438" cy="1665288"/>
          </a:xfrm>
          <a:prstGeom prst="rect">
            <a:avLst/>
          </a:prstGeom>
          <a:noFill/>
        </p:spPr>
      </p:pic>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E1D2916A-3969-4781-B1F5-46925F477822}" type="slidenum">
              <a:rPr lang="en-US"/>
              <a:pPr>
                <a:defRPr/>
              </a:pPr>
              <a:t>‹#›</a:t>
            </a:fld>
            <a:endParaRPr lang="en-US" dirty="0"/>
          </a:p>
        </p:txBody>
      </p:sp>
    </p:spTree>
    <p:extLst>
      <p:ext uri="{BB962C8B-B14F-4D97-AF65-F5344CB8AC3E}">
        <p14:creationId xmlns:p14="http://schemas.microsoft.com/office/powerpoint/2010/main" val="3301345717"/>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1B84341F-BAF5-4380-A8E1-779F9FB3BCA7}" type="slidenum">
              <a:rPr lang="en-US"/>
              <a:pPr>
                <a:defRPr/>
              </a:pPr>
              <a:t>‹#›</a:t>
            </a:fld>
            <a:endParaRPr lang="en-US" dirty="0"/>
          </a:p>
        </p:txBody>
      </p:sp>
    </p:spTree>
    <p:extLst>
      <p:ext uri="{BB962C8B-B14F-4D97-AF65-F5344CB8AC3E}">
        <p14:creationId xmlns:p14="http://schemas.microsoft.com/office/powerpoint/2010/main" val="1369015697"/>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Tree>
    <p:extLst>
      <p:ext uri="{BB962C8B-B14F-4D97-AF65-F5344CB8AC3E}">
        <p14:creationId xmlns:p14="http://schemas.microsoft.com/office/powerpoint/2010/main" val="252270818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extLst>
      <p:ext uri="{BB962C8B-B14F-4D97-AF65-F5344CB8AC3E}">
        <p14:creationId xmlns:p14="http://schemas.microsoft.com/office/powerpoint/2010/main" val="900367737"/>
      </p:ext>
    </p:extLst>
  </p:cSld>
  <p:clrMapOvr>
    <a:masterClrMapping/>
  </p:clrMapOvr>
  <p:transition>
    <p:fade/>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281677"/>
      </p:ext>
    </p:extLst>
  </p:cSld>
  <p:clrMapOvr>
    <a:masterClrMapping/>
  </p:clrMapOvr>
  <p:transition>
    <p:fade/>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7849950"/>
      </p:ext>
    </p:extLst>
  </p:cSld>
  <p:clrMapOvr>
    <a:masterClrMapping/>
  </p:clrMapOvr>
  <p:transition>
    <p:fade/>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9876027"/>
      </p:ext>
    </p:extLst>
  </p:cSld>
  <p:clrMapOvr>
    <a:masterClrMapping/>
  </p:clrMapOvr>
  <p:transition>
    <p:fade/>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9888826"/>
      </p:ext>
    </p:extLst>
  </p:cSld>
  <p:clrMapOvr>
    <a:masterClrMapping/>
  </p:clrMapOvr>
  <p:transition>
    <p:fade/>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0681548"/>
      </p:ext>
    </p:extLst>
  </p:cSld>
  <p:clrMapOvr>
    <a:masterClrMapping/>
  </p:clrMapOvr>
  <p:transition>
    <p:fade/>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667589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857832"/>
      </p:ext>
    </p:extLst>
  </p:cSld>
  <p:clrMapOvr>
    <a:masterClrMapping/>
  </p:clrMapOvr>
  <p:transition>
    <p:fade/>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5916960"/>
      </p:ext>
    </p:extLst>
  </p:cSld>
  <p:clrMapOvr>
    <a:masterClrMapping/>
  </p:clrMapOvr>
  <p:transition>
    <p:fade/>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7490786"/>
      </p:ext>
    </p:extLst>
  </p:cSld>
  <p:clrMapOvr>
    <a:masterClrMapping/>
  </p:clrMapOvr>
  <p:transition>
    <p:fade/>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6785431"/>
      </p:ext>
    </p:extLst>
  </p:cSld>
  <p:clrMapOvr>
    <a:masterClrMapping/>
  </p:clrMapOvr>
  <p:transition>
    <p:fade/>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0570228"/>
      </p:ext>
    </p:extLst>
  </p:cSld>
  <p:clrMapOvr>
    <a:masterClrMapping/>
  </p:clrMapOvr>
  <p:transition>
    <p:fade/>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extLst>
      <p:ext uri="{BB962C8B-B14F-4D97-AF65-F5344CB8AC3E}">
        <p14:creationId xmlns:p14="http://schemas.microsoft.com/office/powerpoint/2010/main" val="132663913"/>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564327637"/>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474144590"/>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28846887"/>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486856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9220073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94504723"/>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574542543"/>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531117196"/>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02355706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5AF16895-56A3-4E58-8A27-5B4137449C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5996027"/>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0D7CFCCE-F30D-45D8-8CEC-706E6D8E3B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5760604"/>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C46277F2-16F5-4024-890C-E54B52E5DB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8910284"/>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887113511"/>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extLst>
      <p:ext uri="{BB962C8B-B14F-4D97-AF65-F5344CB8AC3E}">
        <p14:creationId xmlns:p14="http://schemas.microsoft.com/office/powerpoint/2010/main" val="389487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937172848"/>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480301452"/>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4225168984"/>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506982870"/>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94562645"/>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823843900"/>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261656351"/>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735123135"/>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098276960"/>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5AF16895-56A3-4E58-8A27-5B4137449C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4373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0D7CFCCE-F30D-45D8-8CEC-706E6D8E3B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3445906"/>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C46277F2-16F5-4024-890C-E54B52E5DB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05728475"/>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834713756"/>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8194"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extLst>
      <p:ext uri="{BB962C8B-B14F-4D97-AF65-F5344CB8AC3E}">
        <p14:creationId xmlns:p14="http://schemas.microsoft.com/office/powerpoint/2010/main" val="3762607649"/>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59ACBE9A-D7AA-4398-9075-E1587E8E25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5580163"/>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F4BA1FE-7F10-4290-A8A7-BDE837A77DC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3967363"/>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CB2D49DF-242B-4A09-B7CD-526C7D9F039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1277245"/>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7219B3B1-A572-44A1-841A-B63D21A2E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315632"/>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B8A69AB-A853-43CA-92AA-0B8E6257F9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5908423"/>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1F55D86-AEEB-48E7-8E9D-2691EA9410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12274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29AC24C6-B1CB-4C60-89D9-1CE7C638D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78751895"/>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BFF6570-4363-4FA4-ACA1-8E0D8D88E5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9932976"/>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33B8DD00-8519-4EFF-BF30-FCF1C95BCA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4246637"/>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1B10FF1-C51B-4BDA-9ED5-6DD52B760A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7371860"/>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atin typeface="Arial" pitchFamily="-105" charset="0"/>
                <a:ea typeface="+mn-ea"/>
              </a:defRPr>
            </a:lvl1pPr>
          </a:lstStyle>
          <a:p>
            <a:pPr fontAlgn="auto">
              <a:spcBef>
                <a:spcPts val="0"/>
              </a:spcBef>
              <a:spcAft>
                <a:spcPts val="0"/>
              </a:spcAft>
              <a:defRPr/>
            </a:pPr>
            <a:endParaRPr lang="en-US" dirty="0">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atin typeface="Arial" pitchFamily="-105" charset="0"/>
                <a:ea typeface="+mn-ea"/>
              </a:defRPr>
            </a:lvl1pPr>
          </a:lstStyle>
          <a:p>
            <a:pPr>
              <a:defRPr/>
            </a:pPr>
            <a:endParaRPr lang="en-US" dirty="0">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88D92739-2054-4E07-84BA-4A5BB99B41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7400703"/>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extLst>
      <p:ext uri="{BB962C8B-B14F-4D97-AF65-F5344CB8AC3E}">
        <p14:creationId xmlns:p14="http://schemas.microsoft.com/office/powerpoint/2010/main" val="2623899175"/>
      </p:ext>
    </p:extLst>
  </p:cSld>
  <p:clrMapOvr>
    <a:masterClrMapping/>
  </p:clrMapOvr>
  <p:transition>
    <p:fade/>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85101552"/>
      </p:ext>
    </p:extLst>
  </p:cSld>
  <p:clrMapOvr>
    <a:masterClrMapping/>
  </p:clrMapOvr>
  <p:transition>
    <p:fade/>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1161553"/>
      </p:ext>
    </p:extLst>
  </p:cSld>
  <p:clrMapOvr>
    <a:masterClrMapping/>
  </p:clrMapOvr>
  <p:transition>
    <p:fade/>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9659729"/>
      </p:ext>
    </p:extLst>
  </p:cSld>
  <p:clrMapOvr>
    <a:masterClrMapping/>
  </p:clrMapOvr>
  <p:transition>
    <p:fade/>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876770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563206"/>
      </p:ext>
    </p:extLst>
  </p:cSld>
  <p:clrMapOvr>
    <a:masterClrMapping/>
  </p:clrMapOvr>
  <p:transition>
    <p:fade/>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5331075"/>
      </p:ext>
    </p:extLst>
  </p:cSld>
  <p:clrMapOvr>
    <a:masterClrMapping/>
  </p:clrMapOvr>
  <p:transition>
    <p:fade/>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3707072"/>
      </p:ext>
    </p:extLst>
  </p:cSld>
  <p:clrMapOvr>
    <a:masterClrMapping/>
  </p:clrMapOvr>
  <p:transition>
    <p:fade/>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76531"/>
      </p:ext>
    </p:extLst>
  </p:cSld>
  <p:clrMapOvr>
    <a:masterClrMapping/>
  </p:clrMapOvr>
  <p:transition>
    <p:fade/>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02769"/>
      </p:ext>
    </p:extLst>
  </p:cSld>
  <p:clrMapOvr>
    <a:masterClrMapping/>
  </p:clrMapOvr>
  <p:transition>
    <p:fade/>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8924101"/>
      </p:ext>
    </p:extLst>
  </p:cSld>
  <p:clrMapOvr>
    <a:masterClrMapping/>
  </p:clrMapOvr>
  <p:transition>
    <p:fade/>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08318188"/>
      </p:ext>
    </p:extLst>
  </p:cSld>
  <p:clrMapOvr>
    <a:masterClrMapping/>
  </p:clrMapOvr>
  <p:transition>
    <p:fade/>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25438"/>
            <a:ext cx="30480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6"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21187"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extLst>
      <p:ext uri="{BB962C8B-B14F-4D97-AF65-F5344CB8AC3E}">
        <p14:creationId xmlns:p14="http://schemas.microsoft.com/office/powerpoint/2010/main" val="569863153"/>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5"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E95BE523-0037-4B6A-991A-95F900F35536}" type="slidenum">
              <a:rPr lang="en-US"/>
              <a:pPr>
                <a:defRPr/>
              </a:pPr>
              <a:t>‹#›</a:t>
            </a:fld>
            <a:endParaRPr lang="en-US" dirty="0"/>
          </a:p>
        </p:txBody>
      </p:sp>
    </p:spTree>
    <p:extLst>
      <p:ext uri="{BB962C8B-B14F-4D97-AF65-F5344CB8AC3E}">
        <p14:creationId xmlns:p14="http://schemas.microsoft.com/office/powerpoint/2010/main" val="3862497224"/>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5"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219BEE6A-25F9-4A72-A779-0808C200859E}" type="slidenum">
              <a:rPr lang="en-US"/>
              <a:pPr>
                <a:defRPr/>
              </a:pPr>
              <a:t>‹#›</a:t>
            </a:fld>
            <a:endParaRPr lang="en-US" dirty="0"/>
          </a:p>
        </p:txBody>
      </p:sp>
    </p:spTree>
    <p:extLst>
      <p:ext uri="{BB962C8B-B14F-4D97-AF65-F5344CB8AC3E}">
        <p14:creationId xmlns:p14="http://schemas.microsoft.com/office/powerpoint/2010/main" val="104045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DBEE402D-E01B-4C6B-B486-D27BCD67088C}" type="slidenum">
              <a:rPr lang="en-US"/>
              <a:pPr>
                <a:defRPr/>
              </a:pPr>
              <a:t>‹#›</a:t>
            </a:fld>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6"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A796D567-FFC9-4DF2-8F3A-8B0149FADCF5}" type="slidenum">
              <a:rPr lang="en-US"/>
              <a:pPr>
                <a:defRPr/>
              </a:pPr>
              <a:t>‹#›</a:t>
            </a:fld>
            <a:endParaRPr lang="en-US" dirty="0"/>
          </a:p>
        </p:txBody>
      </p:sp>
    </p:spTree>
    <p:extLst>
      <p:ext uri="{BB962C8B-B14F-4D97-AF65-F5344CB8AC3E}">
        <p14:creationId xmlns:p14="http://schemas.microsoft.com/office/powerpoint/2010/main" val="1990849899"/>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8"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4543F6A7-6C43-424E-85DD-4961705ADB51}" type="slidenum">
              <a:rPr lang="en-US"/>
              <a:pPr>
                <a:defRPr/>
              </a:pPr>
              <a:t>‹#›</a:t>
            </a:fld>
            <a:endParaRPr lang="en-US" dirty="0"/>
          </a:p>
        </p:txBody>
      </p:sp>
    </p:spTree>
    <p:extLst>
      <p:ext uri="{BB962C8B-B14F-4D97-AF65-F5344CB8AC3E}">
        <p14:creationId xmlns:p14="http://schemas.microsoft.com/office/powerpoint/2010/main" val="461397128"/>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4"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258F6D98-ACDB-43E6-B49F-B971EFEA1455}" type="slidenum">
              <a:rPr lang="en-US"/>
              <a:pPr>
                <a:defRPr/>
              </a:pPr>
              <a:t>‹#›</a:t>
            </a:fld>
            <a:endParaRPr lang="en-US" dirty="0"/>
          </a:p>
        </p:txBody>
      </p:sp>
    </p:spTree>
    <p:extLst>
      <p:ext uri="{BB962C8B-B14F-4D97-AF65-F5344CB8AC3E}">
        <p14:creationId xmlns:p14="http://schemas.microsoft.com/office/powerpoint/2010/main" val="1235062269"/>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3"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9F8BABF0-1C06-4D2A-9137-9FA6A981EE8F}" type="slidenum">
              <a:rPr lang="en-US"/>
              <a:pPr>
                <a:defRPr/>
              </a:pPr>
              <a:t>‹#›</a:t>
            </a:fld>
            <a:endParaRPr lang="en-US" dirty="0"/>
          </a:p>
        </p:txBody>
      </p:sp>
    </p:spTree>
    <p:extLst>
      <p:ext uri="{BB962C8B-B14F-4D97-AF65-F5344CB8AC3E}">
        <p14:creationId xmlns:p14="http://schemas.microsoft.com/office/powerpoint/2010/main" val="2771361604"/>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6"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0CA54877-5E34-4635-A860-F51BA65768B0}" type="slidenum">
              <a:rPr lang="en-US"/>
              <a:pPr>
                <a:defRPr/>
              </a:pPr>
              <a:t>‹#›</a:t>
            </a:fld>
            <a:endParaRPr lang="en-US" dirty="0"/>
          </a:p>
        </p:txBody>
      </p:sp>
    </p:spTree>
    <p:extLst>
      <p:ext uri="{BB962C8B-B14F-4D97-AF65-F5344CB8AC3E}">
        <p14:creationId xmlns:p14="http://schemas.microsoft.com/office/powerpoint/2010/main" val="389465491"/>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6"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AD86F9A8-9AE0-4CE7-8DE8-60901360EFCB}" type="slidenum">
              <a:rPr lang="en-US"/>
              <a:pPr>
                <a:defRPr/>
              </a:pPr>
              <a:t>‹#›</a:t>
            </a:fld>
            <a:endParaRPr lang="en-US" dirty="0"/>
          </a:p>
        </p:txBody>
      </p:sp>
    </p:spTree>
    <p:extLst>
      <p:ext uri="{BB962C8B-B14F-4D97-AF65-F5344CB8AC3E}">
        <p14:creationId xmlns:p14="http://schemas.microsoft.com/office/powerpoint/2010/main" val="2156545981"/>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5"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275650C3-85DC-4DC0-BB0A-B12B24722EC9}" type="slidenum">
              <a:rPr lang="en-US"/>
              <a:pPr>
                <a:defRPr/>
              </a:pPr>
              <a:t>‹#›</a:t>
            </a:fld>
            <a:endParaRPr lang="en-US" dirty="0"/>
          </a:p>
        </p:txBody>
      </p:sp>
    </p:spTree>
    <p:extLst>
      <p:ext uri="{BB962C8B-B14F-4D97-AF65-F5344CB8AC3E}">
        <p14:creationId xmlns:p14="http://schemas.microsoft.com/office/powerpoint/2010/main" val="1944984345"/>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5"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29C56F5F-C52A-40F8-9BE5-380A07DEF54D}" type="slidenum">
              <a:rPr lang="en-US"/>
              <a:pPr>
                <a:defRPr/>
              </a:pPr>
              <a:t>‹#›</a:t>
            </a:fld>
            <a:endParaRPr lang="en-US" dirty="0"/>
          </a:p>
        </p:txBody>
      </p:sp>
    </p:spTree>
    <p:extLst>
      <p:ext uri="{BB962C8B-B14F-4D97-AF65-F5344CB8AC3E}">
        <p14:creationId xmlns:p14="http://schemas.microsoft.com/office/powerpoint/2010/main" val="2739755149"/>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6"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711EC646-754F-4B10-A766-4C8336FF0233}" type="slidenum">
              <a:rPr lang="en-US"/>
              <a:pPr>
                <a:defRPr/>
              </a:pPr>
              <a:t>‹#›</a:t>
            </a:fld>
            <a:endParaRPr lang="en-US" dirty="0"/>
          </a:p>
        </p:txBody>
      </p:sp>
    </p:spTree>
    <p:extLst>
      <p:ext uri="{BB962C8B-B14F-4D97-AF65-F5344CB8AC3E}">
        <p14:creationId xmlns:p14="http://schemas.microsoft.com/office/powerpoint/2010/main" val="1920279092"/>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6"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596E6CD1-E170-4774-BDB3-A8C0558C2986}" type="slidenum">
              <a:rPr lang="en-US"/>
              <a:pPr>
                <a:defRPr/>
              </a:pPr>
              <a:t>‹#›</a:t>
            </a:fld>
            <a:endParaRPr lang="en-US" dirty="0"/>
          </a:p>
        </p:txBody>
      </p:sp>
    </p:spTree>
    <p:extLst>
      <p:ext uri="{BB962C8B-B14F-4D97-AF65-F5344CB8AC3E}">
        <p14:creationId xmlns:p14="http://schemas.microsoft.com/office/powerpoint/2010/main" val="15418743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824288"/>
            <a:ext cx="8229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6"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466D3264-5EDA-418E-B75D-B0DD2038B935}" type="slidenum">
              <a:rPr lang="en-US"/>
              <a:pPr>
                <a:defRPr/>
              </a:pPr>
              <a:t>‹#›</a:t>
            </a:fld>
            <a:endParaRPr lang="en-US" dirty="0"/>
          </a:p>
        </p:txBody>
      </p:sp>
    </p:spTree>
    <p:extLst>
      <p:ext uri="{BB962C8B-B14F-4D97-AF65-F5344CB8AC3E}">
        <p14:creationId xmlns:p14="http://schemas.microsoft.com/office/powerpoint/2010/main" val="689848287"/>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endParaRPr lang="en-US" noProof="0" dirty="0" smtClean="0"/>
          </a:p>
        </p:txBody>
      </p:sp>
      <p:sp>
        <p:nvSpPr>
          <p:cNvPr id="4"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a:p>
            <a:pPr>
              <a:defRPr/>
            </a:pPr>
            <a:endParaRPr lang="en-US" dirty="0"/>
          </a:p>
        </p:txBody>
      </p:sp>
      <p:sp>
        <p:nvSpPr>
          <p:cNvPr id="5"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dirty="0"/>
          </a:p>
          <a:p>
            <a:pPr>
              <a:defRPr/>
            </a:pPr>
            <a:fld id="{205BEAE1-DF91-4A8A-92AD-F0D4FED06794}" type="slidenum">
              <a:rPr lang="en-US"/>
              <a:pPr>
                <a:defRPr/>
              </a:pPr>
              <a:t>‹#›</a:t>
            </a:fld>
            <a:endParaRPr lang="en-US" dirty="0"/>
          </a:p>
        </p:txBody>
      </p:sp>
    </p:spTree>
    <p:extLst>
      <p:ext uri="{BB962C8B-B14F-4D97-AF65-F5344CB8AC3E}">
        <p14:creationId xmlns:p14="http://schemas.microsoft.com/office/powerpoint/2010/main" val="1448223782"/>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1752600"/>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3429000"/>
            <a:ext cx="6400800" cy="1752600"/>
          </a:xfrm>
        </p:spPr>
        <p:txBody>
          <a:bodyPr/>
          <a:lstStyle>
            <a:lvl1pPr marL="0" indent="0" algn="ctr">
              <a:buFontTx/>
              <a:buNone/>
              <a:defRPr i="1">
                <a:solidFill>
                  <a:srgbClr val="226A55"/>
                </a:solidFill>
              </a:defRPr>
            </a:lvl1pPr>
          </a:lstStyle>
          <a:p>
            <a:r>
              <a:rPr lang="en-US"/>
              <a:t>Click to edit Master subtitle style</a:t>
            </a:r>
          </a:p>
        </p:txBody>
      </p:sp>
      <p:pic>
        <p:nvPicPr>
          <p:cNvPr id="5" name="Picture 4" descr="C:\Users\csevin\AppData\Local\Microsoft\Windows\Temporary Internet Files\Content.Outlook\WXASG326\OHA QI logo clr.jpg"/>
          <p:cNvPicPr/>
          <p:nvPr userDrawn="1"/>
        </p:nvPicPr>
        <p:blipFill>
          <a:blip r:embed="rId3" cstate="print"/>
          <a:srcRect/>
          <a:stretch>
            <a:fillRect/>
          </a:stretch>
        </p:blipFill>
        <p:spPr bwMode="auto">
          <a:xfrm>
            <a:off x="3200400" y="5608320"/>
            <a:ext cx="2438400" cy="944880"/>
          </a:xfrm>
          <a:prstGeom prst="rect">
            <a:avLst/>
          </a:prstGeom>
          <a:noFill/>
        </p:spPr>
      </p:pic>
    </p:spTree>
    <p:extLst>
      <p:ext uri="{BB962C8B-B14F-4D97-AF65-F5344CB8AC3E}">
        <p14:creationId xmlns:p14="http://schemas.microsoft.com/office/powerpoint/2010/main" val="2291791186"/>
      </p:ext>
    </p:extLst>
  </p:cSld>
  <p:clrMapOvr>
    <a:masterClrMapping/>
  </p:clrMapOvr>
  <p:transition>
    <p:fade/>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4438720"/>
      </p:ext>
    </p:extLst>
  </p:cSld>
  <p:clrMapOvr>
    <a:masterClrMapping/>
  </p:clrMapOvr>
  <p:transition>
    <p:fade/>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253481"/>
      </p:ext>
    </p:extLst>
  </p:cSld>
  <p:clrMapOvr>
    <a:masterClrMapping/>
  </p:clrMapOvr>
  <p:transition>
    <p:fade/>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3521368"/>
      </p:ext>
    </p:extLst>
  </p:cSld>
  <p:clrMapOvr>
    <a:masterClrMapping/>
  </p:clrMapOvr>
  <p:transition>
    <p:fade/>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2033456"/>
      </p:ext>
    </p:extLst>
  </p:cSld>
  <p:clrMapOvr>
    <a:masterClrMapping/>
  </p:clrMapOvr>
  <p:transition>
    <p:fade/>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13722325"/>
      </p:ext>
    </p:extLst>
  </p:cSld>
  <p:clrMapOvr>
    <a:masterClrMapping/>
  </p:clrMapOvr>
  <p:transition>
    <p:fade/>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6634661"/>
      </p:ext>
    </p:extLst>
  </p:cSld>
  <p:clrMapOvr>
    <a:masterClrMapping/>
  </p:clrMapOvr>
  <p:transition>
    <p:fade/>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157634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0151591"/>
      </p:ext>
    </p:extLst>
  </p:cSld>
  <p:clrMapOvr>
    <a:masterClrMapping/>
  </p:clrMapOvr>
  <p:transition>
    <p:fade/>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9427382"/>
      </p:ext>
    </p:extLst>
  </p:cSld>
  <p:clrMapOvr>
    <a:masterClrMapping/>
  </p:clrMapOvr>
  <p:transition>
    <p:fade/>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5568095"/>
      </p:ext>
    </p:extLst>
  </p:cSld>
  <p:clrMapOvr>
    <a:masterClrMapping/>
  </p:clrMapOvr>
  <p:transition>
    <p:fade/>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6339708"/>
      </p:ext>
    </p:extLst>
  </p:cSld>
  <p:clrMapOvr>
    <a:masterClrMapping/>
  </p:clrMapOvr>
  <p:transition>
    <p:fade/>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a:srcRect/>
          <a:stretch>
            <a:fillRect/>
          </a:stretch>
        </p:blipFill>
        <p:spPr bwMode="auto">
          <a:xfrm>
            <a:off x="3124200" y="381000"/>
            <a:ext cx="3048000" cy="1198563"/>
          </a:xfrm>
          <a:prstGeom prst="rect">
            <a:avLst/>
          </a:prstGeom>
          <a:noFill/>
          <a:ln w="9525">
            <a:noFill/>
            <a:miter lim="800000"/>
            <a:headEnd/>
            <a:tailEnd/>
          </a:ln>
        </p:spPr>
      </p:pic>
      <p:sp>
        <p:nvSpPr>
          <p:cNvPr id="1024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1024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extLst>
      <p:ext uri="{BB962C8B-B14F-4D97-AF65-F5344CB8AC3E}">
        <p14:creationId xmlns:p14="http://schemas.microsoft.com/office/powerpoint/2010/main" val="2549826541"/>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1CABD490-AC34-4AAB-AE54-CF9D38BE4D6D}" type="slidenum">
              <a:rPr lang="en-US"/>
              <a:pPr>
                <a:defRPr/>
              </a:pPr>
              <a:t>‹#›</a:t>
            </a:fld>
            <a:endParaRPr lang="en-US" dirty="0"/>
          </a:p>
        </p:txBody>
      </p:sp>
    </p:spTree>
    <p:extLst>
      <p:ext uri="{BB962C8B-B14F-4D97-AF65-F5344CB8AC3E}">
        <p14:creationId xmlns:p14="http://schemas.microsoft.com/office/powerpoint/2010/main" val="865339670"/>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C1BDDEE2-72DD-4626-AB8F-810890D4679A}" type="slidenum">
              <a:rPr lang="en-US"/>
              <a:pPr>
                <a:defRPr/>
              </a:pPr>
              <a:t>‹#›</a:t>
            </a:fld>
            <a:endParaRPr lang="en-US" dirty="0"/>
          </a:p>
        </p:txBody>
      </p:sp>
    </p:spTree>
    <p:extLst>
      <p:ext uri="{BB962C8B-B14F-4D97-AF65-F5344CB8AC3E}">
        <p14:creationId xmlns:p14="http://schemas.microsoft.com/office/powerpoint/2010/main" val="3981100272"/>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8061EBB2-09F7-49F6-A662-573F86087B59}" type="slidenum">
              <a:rPr lang="en-US"/>
              <a:pPr>
                <a:defRPr/>
              </a:pPr>
              <a:t>‹#›</a:t>
            </a:fld>
            <a:endParaRPr lang="en-US" dirty="0"/>
          </a:p>
        </p:txBody>
      </p:sp>
    </p:spTree>
    <p:extLst>
      <p:ext uri="{BB962C8B-B14F-4D97-AF65-F5344CB8AC3E}">
        <p14:creationId xmlns:p14="http://schemas.microsoft.com/office/powerpoint/2010/main" val="970047768"/>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79AE7CC1-6177-4BDA-B340-F5F205B6C7C4}" type="slidenum">
              <a:rPr lang="en-US"/>
              <a:pPr>
                <a:defRPr/>
              </a:pPr>
              <a:t>‹#›</a:t>
            </a:fld>
            <a:endParaRPr lang="en-US" dirty="0"/>
          </a:p>
        </p:txBody>
      </p:sp>
    </p:spTree>
    <p:extLst>
      <p:ext uri="{BB962C8B-B14F-4D97-AF65-F5344CB8AC3E}">
        <p14:creationId xmlns:p14="http://schemas.microsoft.com/office/powerpoint/2010/main" val="137220290"/>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49A659B2-2AAB-4415-9FF6-9D08FF1A6A1B}" type="slidenum">
              <a:rPr lang="en-US"/>
              <a:pPr>
                <a:defRPr/>
              </a:pPr>
              <a:t>‹#›</a:t>
            </a:fld>
            <a:endParaRPr lang="en-US" dirty="0"/>
          </a:p>
        </p:txBody>
      </p:sp>
    </p:spTree>
    <p:extLst>
      <p:ext uri="{BB962C8B-B14F-4D97-AF65-F5344CB8AC3E}">
        <p14:creationId xmlns:p14="http://schemas.microsoft.com/office/powerpoint/2010/main" val="28251409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37F036EE-D250-4997-A01F-666901B50C6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D72A97B1-7D89-4E45-BE91-9C88D4CFE825}" type="slidenum">
              <a:rPr lang="en-US"/>
              <a:pPr>
                <a:defRPr/>
              </a:pPr>
              <a:t>‹#›</a:t>
            </a:fld>
            <a:endParaRPr lang="en-US" dirty="0"/>
          </a:p>
        </p:txBody>
      </p:sp>
    </p:spTree>
    <p:extLst>
      <p:ext uri="{BB962C8B-B14F-4D97-AF65-F5344CB8AC3E}">
        <p14:creationId xmlns:p14="http://schemas.microsoft.com/office/powerpoint/2010/main" val="907294090"/>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C84B32B6-7AF8-4F17-9A12-0FB6F477C8D8}" type="slidenum">
              <a:rPr lang="en-US"/>
              <a:pPr>
                <a:defRPr/>
              </a:pPr>
              <a:t>‹#›</a:t>
            </a:fld>
            <a:endParaRPr lang="en-US" dirty="0"/>
          </a:p>
        </p:txBody>
      </p:sp>
    </p:spTree>
    <p:extLst>
      <p:ext uri="{BB962C8B-B14F-4D97-AF65-F5344CB8AC3E}">
        <p14:creationId xmlns:p14="http://schemas.microsoft.com/office/powerpoint/2010/main" val="1628005035"/>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9C62F577-CA99-4065-B0DA-404FB3D19743}" type="slidenum">
              <a:rPr lang="en-US"/>
              <a:pPr>
                <a:defRPr/>
              </a:pPr>
              <a:t>‹#›</a:t>
            </a:fld>
            <a:endParaRPr lang="en-US" dirty="0"/>
          </a:p>
        </p:txBody>
      </p:sp>
    </p:spTree>
    <p:extLst>
      <p:ext uri="{BB962C8B-B14F-4D97-AF65-F5344CB8AC3E}">
        <p14:creationId xmlns:p14="http://schemas.microsoft.com/office/powerpoint/2010/main" val="1999088905"/>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E21EE671-8C85-4745-B9F0-E9312568D892}" type="slidenum">
              <a:rPr lang="en-US"/>
              <a:pPr>
                <a:defRPr/>
              </a:pPr>
              <a:t>‹#›</a:t>
            </a:fld>
            <a:endParaRPr lang="en-US" dirty="0"/>
          </a:p>
        </p:txBody>
      </p:sp>
    </p:spTree>
    <p:extLst>
      <p:ext uri="{BB962C8B-B14F-4D97-AF65-F5344CB8AC3E}">
        <p14:creationId xmlns:p14="http://schemas.microsoft.com/office/powerpoint/2010/main" val="1604542383"/>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151D188C-9D09-4C55-9912-5A159D89842D}" type="slidenum">
              <a:rPr lang="en-US"/>
              <a:pPr>
                <a:defRPr/>
              </a:pPr>
              <a:t>‹#›</a:t>
            </a:fld>
            <a:endParaRPr lang="en-US" dirty="0"/>
          </a:p>
        </p:txBody>
      </p:sp>
    </p:spTree>
    <p:extLst>
      <p:ext uri="{BB962C8B-B14F-4D97-AF65-F5344CB8AC3E}">
        <p14:creationId xmlns:p14="http://schemas.microsoft.com/office/powerpoint/2010/main" val="4169261622"/>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24288"/>
            <a:ext cx="4038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C8ECF941-5DA3-4C1B-BAE9-AFA716D0C7DF}" type="slidenum">
              <a:rPr lang="en-US"/>
              <a:pPr>
                <a:defRPr/>
              </a:pPr>
              <a:t>‹#›</a:t>
            </a:fld>
            <a:endParaRPr lang="en-US" dirty="0"/>
          </a:p>
        </p:txBody>
      </p:sp>
    </p:spTree>
    <p:extLst>
      <p:ext uri="{BB962C8B-B14F-4D97-AF65-F5344CB8AC3E}">
        <p14:creationId xmlns:p14="http://schemas.microsoft.com/office/powerpoint/2010/main" val="3565420905"/>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639A64D9-7454-493C-88FB-AF717FB3DDD8}" type="slidenum">
              <a:rPr lang="en-US"/>
              <a:pPr>
                <a:defRPr/>
              </a:pPr>
              <a:t>‹#›</a:t>
            </a:fld>
            <a:endParaRPr lang="en-US" dirty="0"/>
          </a:p>
        </p:txBody>
      </p:sp>
    </p:spTree>
    <p:extLst>
      <p:ext uri="{BB962C8B-B14F-4D97-AF65-F5344CB8AC3E}">
        <p14:creationId xmlns:p14="http://schemas.microsoft.com/office/powerpoint/2010/main" val="618177506"/>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97363"/>
          </a:xfrm>
        </p:spPr>
        <p:txBody>
          <a:bodyPr/>
          <a:lstStyle/>
          <a:p>
            <a:pPr lvl="0"/>
            <a:r>
              <a:rPr lang="en-US" noProof="0" dirty="0" smtClean="0"/>
              <a:t>Click icon to add clip art</a:t>
            </a:r>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D7C7D66F-5A87-4EDF-8264-91B9BFDEC0DC}" type="slidenum">
              <a:rPr lang="en-US"/>
              <a:pPr>
                <a:defRPr/>
              </a:pPr>
              <a:t>‹#›</a:t>
            </a:fld>
            <a:endParaRPr lang="en-US" dirty="0"/>
          </a:p>
        </p:txBody>
      </p:sp>
    </p:spTree>
    <p:extLst>
      <p:ext uri="{BB962C8B-B14F-4D97-AF65-F5344CB8AC3E}">
        <p14:creationId xmlns:p14="http://schemas.microsoft.com/office/powerpoint/2010/main" val="483413817"/>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297363"/>
          </a:xfrm>
        </p:spPr>
        <p:txBody>
          <a:bodyPr/>
          <a:lstStyle/>
          <a:p>
            <a:pPr lvl="0"/>
            <a:endParaRPr lang="en-US" noProof="0" dirty="0"/>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2F035C1B-16CD-4610-9492-5C3EE60870E2}" type="slidenum">
              <a:rPr lang="en-US"/>
              <a:pPr>
                <a:defRPr/>
              </a:pPr>
              <a:t>‹#›</a:t>
            </a:fld>
            <a:endParaRPr lang="en-US" dirty="0"/>
          </a:p>
        </p:txBody>
      </p:sp>
    </p:spTree>
    <p:extLst>
      <p:ext uri="{BB962C8B-B14F-4D97-AF65-F5344CB8AC3E}">
        <p14:creationId xmlns:p14="http://schemas.microsoft.com/office/powerpoint/2010/main" val="831123719"/>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a:srcRect/>
          <a:stretch>
            <a:fillRect/>
          </a:stretch>
        </p:blipFill>
        <p:spPr bwMode="auto">
          <a:xfrm>
            <a:off x="3124200" y="381000"/>
            <a:ext cx="3048000" cy="1198563"/>
          </a:xfrm>
          <a:prstGeom prst="rect">
            <a:avLst/>
          </a:prstGeom>
          <a:noFill/>
          <a:ln w="9525">
            <a:noFill/>
            <a:miter lim="800000"/>
            <a:headEnd/>
            <a:tailEnd/>
          </a:ln>
        </p:spPr>
      </p:pic>
      <p:sp>
        <p:nvSpPr>
          <p:cNvPr id="1024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1024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extLst>
      <p:ext uri="{BB962C8B-B14F-4D97-AF65-F5344CB8AC3E}">
        <p14:creationId xmlns:p14="http://schemas.microsoft.com/office/powerpoint/2010/main" val="26345605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5C6662C5-3D43-45D9-AAF7-2CF8B90E218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B25ECFC4-DA7D-4E70-9C69-EA3F1ACC6D41}" type="slidenum">
              <a:rPr lang="en-US"/>
              <a:pPr>
                <a:defRPr/>
              </a:pPr>
              <a:t>‹#›</a:t>
            </a:fld>
            <a:endParaRPr lang="en-US" dirty="0"/>
          </a:p>
        </p:txBody>
      </p:sp>
    </p:spTree>
    <p:extLst>
      <p:ext uri="{BB962C8B-B14F-4D97-AF65-F5344CB8AC3E}">
        <p14:creationId xmlns:p14="http://schemas.microsoft.com/office/powerpoint/2010/main" val="2676207799"/>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4820B865-A6B1-4339-A23E-E5E638FC1333}" type="slidenum">
              <a:rPr lang="en-US"/>
              <a:pPr>
                <a:defRPr/>
              </a:pPr>
              <a:t>‹#›</a:t>
            </a:fld>
            <a:endParaRPr lang="en-US" dirty="0"/>
          </a:p>
        </p:txBody>
      </p:sp>
    </p:spTree>
    <p:extLst>
      <p:ext uri="{BB962C8B-B14F-4D97-AF65-F5344CB8AC3E}">
        <p14:creationId xmlns:p14="http://schemas.microsoft.com/office/powerpoint/2010/main" val="3016575689"/>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ADD90FAB-EA96-480A-BA9B-8284FDBA4CC1}" type="slidenum">
              <a:rPr lang="en-US"/>
              <a:pPr>
                <a:defRPr/>
              </a:pPr>
              <a:t>‹#›</a:t>
            </a:fld>
            <a:endParaRPr lang="en-US" dirty="0"/>
          </a:p>
        </p:txBody>
      </p:sp>
    </p:spTree>
    <p:extLst>
      <p:ext uri="{BB962C8B-B14F-4D97-AF65-F5344CB8AC3E}">
        <p14:creationId xmlns:p14="http://schemas.microsoft.com/office/powerpoint/2010/main" val="866608435"/>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F0C52983-C872-4DD9-82F0-7EA0ABCC2F72}" type="slidenum">
              <a:rPr lang="en-US"/>
              <a:pPr>
                <a:defRPr/>
              </a:pPr>
              <a:t>‹#›</a:t>
            </a:fld>
            <a:endParaRPr lang="en-US" dirty="0"/>
          </a:p>
        </p:txBody>
      </p:sp>
    </p:spTree>
    <p:extLst>
      <p:ext uri="{BB962C8B-B14F-4D97-AF65-F5344CB8AC3E}">
        <p14:creationId xmlns:p14="http://schemas.microsoft.com/office/powerpoint/2010/main" val="3183156175"/>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2D7256FE-3C30-4A56-8A26-0A04D88A9F75}" type="slidenum">
              <a:rPr lang="en-US"/>
              <a:pPr>
                <a:defRPr/>
              </a:pPr>
              <a:t>‹#›</a:t>
            </a:fld>
            <a:endParaRPr lang="en-US" dirty="0"/>
          </a:p>
        </p:txBody>
      </p:sp>
    </p:spTree>
    <p:extLst>
      <p:ext uri="{BB962C8B-B14F-4D97-AF65-F5344CB8AC3E}">
        <p14:creationId xmlns:p14="http://schemas.microsoft.com/office/powerpoint/2010/main" val="2246723932"/>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0A469F75-165F-4F51-A619-32CB3000359B}" type="slidenum">
              <a:rPr lang="en-US"/>
              <a:pPr>
                <a:defRPr/>
              </a:pPr>
              <a:t>‹#›</a:t>
            </a:fld>
            <a:endParaRPr lang="en-US" dirty="0"/>
          </a:p>
        </p:txBody>
      </p:sp>
    </p:spTree>
    <p:extLst>
      <p:ext uri="{BB962C8B-B14F-4D97-AF65-F5344CB8AC3E}">
        <p14:creationId xmlns:p14="http://schemas.microsoft.com/office/powerpoint/2010/main" val="3088074903"/>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A6905DC0-9AB6-4E33-9640-C0C97A329F63}" type="slidenum">
              <a:rPr lang="en-US"/>
              <a:pPr>
                <a:defRPr/>
              </a:pPr>
              <a:t>‹#›</a:t>
            </a:fld>
            <a:endParaRPr lang="en-US" dirty="0"/>
          </a:p>
        </p:txBody>
      </p:sp>
    </p:spTree>
    <p:extLst>
      <p:ext uri="{BB962C8B-B14F-4D97-AF65-F5344CB8AC3E}">
        <p14:creationId xmlns:p14="http://schemas.microsoft.com/office/powerpoint/2010/main" val="4189964790"/>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5B1EC69E-0B92-4879-8AFB-F473DDCDADA6}" type="slidenum">
              <a:rPr lang="en-US"/>
              <a:pPr>
                <a:defRPr/>
              </a:pPr>
              <a:t>‹#›</a:t>
            </a:fld>
            <a:endParaRPr lang="en-US" dirty="0"/>
          </a:p>
        </p:txBody>
      </p:sp>
    </p:spTree>
    <p:extLst>
      <p:ext uri="{BB962C8B-B14F-4D97-AF65-F5344CB8AC3E}">
        <p14:creationId xmlns:p14="http://schemas.microsoft.com/office/powerpoint/2010/main" val="2262309659"/>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1A92F7C3-8E86-4C78-B930-924BFF7FD6DA}" type="slidenum">
              <a:rPr lang="en-US"/>
              <a:pPr>
                <a:defRPr/>
              </a:pPr>
              <a:t>‹#›</a:t>
            </a:fld>
            <a:endParaRPr lang="en-US" dirty="0"/>
          </a:p>
        </p:txBody>
      </p:sp>
    </p:spTree>
    <p:extLst>
      <p:ext uri="{BB962C8B-B14F-4D97-AF65-F5344CB8AC3E}">
        <p14:creationId xmlns:p14="http://schemas.microsoft.com/office/powerpoint/2010/main" val="998580694"/>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2B8A9901-D6DF-4425-B96E-90E2DF0170F0}" type="slidenum">
              <a:rPr lang="en-US"/>
              <a:pPr>
                <a:defRPr/>
              </a:pPr>
              <a:t>‹#›</a:t>
            </a:fld>
            <a:endParaRPr lang="en-US" dirty="0"/>
          </a:p>
        </p:txBody>
      </p:sp>
    </p:spTree>
    <p:extLst>
      <p:ext uri="{BB962C8B-B14F-4D97-AF65-F5344CB8AC3E}">
        <p14:creationId xmlns:p14="http://schemas.microsoft.com/office/powerpoint/2010/main" val="3893174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endParaRPr lang="en-US" dirty="0" smtClean="0">
              <a:solidFill>
                <a:srgbClr val="000000"/>
              </a:solidFill>
            </a:endParaRPr>
          </a:p>
          <a:p>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Ovr>
    <a:masterClrMapping/>
  </p:clrMapOvr>
  <p:hf sldNum="0" hdr="0" dt="0"/>
</p:sldLayout>
</file>

<file path=ppt/slideLayouts/slideLayout65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24288"/>
            <a:ext cx="4038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23D885D7-E26B-403F-8F25-8EB725172DF7}" type="slidenum">
              <a:rPr lang="en-US"/>
              <a:pPr>
                <a:defRPr/>
              </a:pPr>
              <a:t>‹#›</a:t>
            </a:fld>
            <a:endParaRPr lang="en-US" dirty="0"/>
          </a:p>
        </p:txBody>
      </p:sp>
    </p:spTree>
    <p:extLst>
      <p:ext uri="{BB962C8B-B14F-4D97-AF65-F5344CB8AC3E}">
        <p14:creationId xmlns:p14="http://schemas.microsoft.com/office/powerpoint/2010/main" val="1095169423"/>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289E217F-6182-46B1-A839-91DCE9849B03}" type="slidenum">
              <a:rPr lang="en-US"/>
              <a:pPr>
                <a:defRPr/>
              </a:pPr>
              <a:t>‹#›</a:t>
            </a:fld>
            <a:endParaRPr lang="en-US" dirty="0"/>
          </a:p>
        </p:txBody>
      </p:sp>
    </p:spTree>
    <p:extLst>
      <p:ext uri="{BB962C8B-B14F-4D97-AF65-F5344CB8AC3E}">
        <p14:creationId xmlns:p14="http://schemas.microsoft.com/office/powerpoint/2010/main" val="2577010974"/>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97363"/>
          </a:xfrm>
        </p:spPr>
        <p:txBody>
          <a:bodyPr/>
          <a:lstStyle/>
          <a:p>
            <a:pPr lvl="0"/>
            <a:r>
              <a:rPr lang="en-US" noProof="0" dirty="0" smtClean="0"/>
              <a:t>Click icon to add clip art</a:t>
            </a:r>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8A8C8C16-52E8-424D-AA59-8FA1613C89BF}" type="slidenum">
              <a:rPr lang="en-US"/>
              <a:pPr>
                <a:defRPr/>
              </a:pPr>
              <a:t>‹#›</a:t>
            </a:fld>
            <a:endParaRPr lang="en-US" dirty="0"/>
          </a:p>
        </p:txBody>
      </p:sp>
    </p:spTree>
    <p:extLst>
      <p:ext uri="{BB962C8B-B14F-4D97-AF65-F5344CB8AC3E}">
        <p14:creationId xmlns:p14="http://schemas.microsoft.com/office/powerpoint/2010/main" val="1698164160"/>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2CD1EA33-A08A-4503-90B0-5BB06707C275}" type="slidenum">
              <a:rPr lang="en-US"/>
              <a:pPr>
                <a:defRPr/>
              </a:pPr>
              <a:t>‹#›</a:t>
            </a:fld>
            <a:endParaRPr lang="en-US" dirty="0"/>
          </a:p>
        </p:txBody>
      </p:sp>
    </p:spTree>
    <p:extLst>
      <p:ext uri="{BB962C8B-B14F-4D97-AF65-F5344CB8AC3E}">
        <p14:creationId xmlns:p14="http://schemas.microsoft.com/office/powerpoint/2010/main" val="1203566989"/>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77E011CA-BB70-41A2-AD30-492205F1FE67}" type="slidenum">
              <a:rPr lang="en-US"/>
              <a:pPr>
                <a:defRPr/>
              </a:pPr>
              <a:t>‹#›</a:t>
            </a:fld>
            <a:endParaRPr lang="en-US" dirty="0"/>
          </a:p>
        </p:txBody>
      </p:sp>
    </p:spTree>
    <p:extLst>
      <p:ext uri="{BB962C8B-B14F-4D97-AF65-F5344CB8AC3E}">
        <p14:creationId xmlns:p14="http://schemas.microsoft.com/office/powerpoint/2010/main" val="2160688047"/>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D45E38-F9BF-4FF3-95C1-5F874FC50F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85006835"/>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DD56AE-EEA8-4226-9259-35AA4688C0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37180235"/>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D9751-620C-45E0-B4BB-D3503DC673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6685274"/>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D42005-EA6C-46FE-9A14-241843B46E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2509160"/>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FC0FC5-7202-4485-ABCA-0C62F5E3B6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143270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hf sldNum="0" hdr="0" dt="0"/>
</p:sldLayout>
</file>

<file path=ppt/slideLayouts/slideLayout6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BAD71A7-00AC-4281-BAEB-16FE0D4A75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4699732"/>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E814AA-E5C1-4649-BC31-78E388E1FB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0551498"/>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94BEFE-3348-40CE-8C53-7111F1D5A4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8886007"/>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70830D-56B3-44E0-87A8-05803B9B59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4984610"/>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6D59CD-7255-4F63-A62D-E51DDF6B3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5365617"/>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1CBF6D-5620-4709-B5EB-2E5E841333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7564563"/>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42EEC0-E857-47A8-910B-A01EE5E378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4766508"/>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B62395-FA1E-406D-96BD-0988637B30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40002940"/>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210833-E6DD-4126-AB5B-02C477422D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020324"/>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88BFC-D063-4D19-AE63-CC84FF1428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592450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Ovr>
    <a:masterClrMapping/>
  </p:clrMapOvr>
  <p:hf sldNum="0" hdr="0" dt="0"/>
</p:sldLayout>
</file>

<file path=ppt/slideLayouts/slideLayout6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87DECA-F704-45EF-96A6-184BEB9728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6694832"/>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B94BF8-1DA6-4865-BAAB-8D2237A578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7340894"/>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891E69-BD85-4463-97D2-FAD720EC48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5364463"/>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05B201-0553-4FEB-A2EE-F831AC5B5E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9578025"/>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DFC1D8-C4B4-40B2-A923-9EE3162004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5791683"/>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7AAA6C-E8CB-4E3C-A490-44487F2668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3671621"/>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08A4B7-9112-480D-AF8D-479FE285A1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5546592"/>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extLst>
      <p:ext uri="{BB962C8B-B14F-4D97-AF65-F5344CB8AC3E}">
        <p14:creationId xmlns:p14="http://schemas.microsoft.com/office/powerpoint/2010/main" val="4251106197"/>
      </p:ext>
    </p:extLst>
  </p:cSld>
  <p:clrMapOvr>
    <a:masterClrMapping/>
  </p:clrMapOvr>
  <p:transition>
    <p:fade/>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73411439"/>
      </p:ext>
    </p:extLst>
  </p:cSld>
  <p:clrMapOvr>
    <a:masterClrMapping/>
  </p:clrMapOvr>
  <p:transition>
    <p:fade/>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537108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pic>
        <p:nvPicPr>
          <p:cNvPr id="5" name="Picture 6" descr="logo_icic-i"/>
          <p:cNvPicPr>
            <a:picLocks noChangeAspect="1" noChangeArrowheads="1"/>
          </p:cNvPicPr>
          <p:nvPr userDrawn="1"/>
        </p:nvPicPr>
        <p:blipFill>
          <a:blip r:embed="rId3" cstate="print"/>
          <a:srcRect/>
          <a:stretch>
            <a:fillRect/>
          </a:stretch>
        </p:blipFill>
        <p:spPr bwMode="auto">
          <a:xfrm>
            <a:off x="654050" y="146050"/>
            <a:ext cx="3373438" cy="1665288"/>
          </a:xfrm>
          <a:prstGeom prst="rect">
            <a:avLst/>
          </a:prstGeom>
          <a:noFill/>
        </p:spPr>
      </p:pic>
    </p:spTree>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258680"/>
      </p:ext>
    </p:extLst>
  </p:cSld>
  <p:clrMapOvr>
    <a:masterClrMapping/>
  </p:clrMapOvr>
  <p:transition>
    <p:fade/>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9076779"/>
      </p:ext>
    </p:extLst>
  </p:cSld>
  <p:clrMapOvr>
    <a:masterClrMapping/>
  </p:clrMapOvr>
  <p:transition>
    <p:fade/>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6780478"/>
      </p:ext>
    </p:extLst>
  </p:cSld>
  <p:clrMapOvr>
    <a:masterClrMapping/>
  </p:clrMapOvr>
  <p:transition>
    <p:fade/>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33006199"/>
      </p:ext>
    </p:extLst>
  </p:cSld>
  <p:clrMapOvr>
    <a:masterClrMapping/>
  </p:clrMapOvr>
  <p:transition>
    <p:fade/>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9000152"/>
      </p:ext>
    </p:extLst>
  </p:cSld>
  <p:clrMapOvr>
    <a:masterClrMapping/>
  </p:clrMapOvr>
  <p:transition>
    <p:fade/>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7486187"/>
      </p:ext>
    </p:extLst>
  </p:cSld>
  <p:clrMapOvr>
    <a:masterClrMapping/>
  </p:clrMapOvr>
  <p:transition>
    <p:fade/>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5783550"/>
      </p:ext>
    </p:extLst>
  </p:cSld>
  <p:clrMapOvr>
    <a:masterClrMapping/>
  </p:clrMapOvr>
  <p:transition>
    <p:fade/>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5712751"/>
      </p:ext>
    </p:extLst>
  </p:cSld>
  <p:clrMapOvr>
    <a:masterClrMapping/>
  </p:clrMapOvr>
  <p:transition>
    <p:fade/>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6471398"/>
      </p:ext>
    </p:extLst>
  </p:cSld>
  <p:clrMapOvr>
    <a:masterClrMapping/>
  </p:clrMapOvr>
  <p:transition>
    <p:fade/>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White"/>
          <p:cNvPicPr>
            <a:picLocks noChangeAspect="1" noChangeArrowheads="1"/>
          </p:cNvPicPr>
          <p:nvPr/>
        </p:nvPicPr>
        <p:blipFill>
          <a:blip r:embed="rId2" cstate="print"/>
          <a:srcRect/>
          <a:stretch>
            <a:fillRect/>
          </a:stretch>
        </p:blipFill>
        <p:spPr bwMode="black">
          <a:xfrm>
            <a:off x="4957763" y="328613"/>
            <a:ext cx="3043237" cy="1174750"/>
          </a:xfrm>
          <a:prstGeom prst="rect">
            <a:avLst/>
          </a:prstGeom>
          <a:noFill/>
          <a:ln w="9525">
            <a:noFill/>
            <a:miter lim="800000"/>
            <a:headEnd/>
            <a:tailEnd/>
          </a:ln>
        </p:spPr>
      </p:pic>
      <p:pic>
        <p:nvPicPr>
          <p:cNvPr id="5" name="Picture 8" descr="RWJF_logo"/>
          <p:cNvPicPr>
            <a:picLocks noChangeAspect="1" noChangeArrowheads="1"/>
          </p:cNvPicPr>
          <p:nvPr userDrawn="1"/>
        </p:nvPicPr>
        <p:blipFill>
          <a:blip r:embed="rId3" cstate="print"/>
          <a:srcRect/>
          <a:stretch>
            <a:fillRect/>
          </a:stretch>
        </p:blipFill>
        <p:spPr bwMode="auto">
          <a:xfrm>
            <a:off x="1295400" y="425450"/>
            <a:ext cx="2933700" cy="1022350"/>
          </a:xfrm>
          <a:prstGeom prst="rect">
            <a:avLst/>
          </a:prstGeom>
          <a:noFill/>
          <a:ln w="9525">
            <a:noFill/>
            <a:miter lim="800000"/>
            <a:headEnd/>
            <a:tailEnd/>
          </a:ln>
        </p:spPr>
      </p:pic>
      <p:sp>
        <p:nvSpPr>
          <p:cNvPr id="9218"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9219" name="Rectangle 3"/>
          <p:cNvSpPr>
            <a:spLocks noGrp="1" noChangeArrowheads="1"/>
          </p:cNvSpPr>
          <p:nvPr>
            <p:ph type="subTitle" idx="1"/>
          </p:nvPr>
        </p:nvSpPr>
        <p:spPr>
          <a:xfrm>
            <a:off x="1371600" y="4419600"/>
            <a:ext cx="6400800" cy="1752600"/>
          </a:xfrm>
        </p:spPr>
        <p:txBody>
          <a:bodyPr/>
          <a:lstStyle>
            <a:lvl1pPr marL="0" indent="0" algn="ctr">
              <a:buFontTx/>
              <a:buNone/>
              <a:defRPr i="1"/>
            </a:lvl1pPr>
          </a:lstStyle>
          <a:p>
            <a:r>
              <a:rPr lang="en-US"/>
              <a:t>Click to edit Master subtitle style</a:t>
            </a:r>
          </a:p>
        </p:txBody>
      </p:sp>
    </p:spTree>
    <p:extLst>
      <p:ext uri="{BB962C8B-B14F-4D97-AF65-F5344CB8AC3E}">
        <p14:creationId xmlns:p14="http://schemas.microsoft.com/office/powerpoint/2010/main" val="24571056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Tree>
    <p:extLst>
      <p:ext uri="{BB962C8B-B14F-4D97-AF65-F5344CB8AC3E}">
        <p14:creationId xmlns:p14="http://schemas.microsoft.com/office/powerpoint/2010/main" val="4292902408"/>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D2B2590A-BB06-41F2-864D-BA38421B7C9B}" type="slidenum">
              <a:rPr lang="en-US"/>
              <a:pPr>
                <a:defRPr/>
              </a:pPr>
              <a:t>‹#›</a:t>
            </a:fld>
            <a:endParaRPr lang="en-US" dirty="0"/>
          </a:p>
        </p:txBody>
      </p:sp>
    </p:spTree>
    <p:extLst>
      <p:ext uri="{BB962C8B-B14F-4D97-AF65-F5344CB8AC3E}">
        <p14:creationId xmlns:p14="http://schemas.microsoft.com/office/powerpoint/2010/main" val="1598764354"/>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E99D8271-F17E-4C0E-92B7-0CE72D6CA4D7}" type="slidenum">
              <a:rPr lang="en-US"/>
              <a:pPr>
                <a:defRPr/>
              </a:pPr>
              <a:t>‹#›</a:t>
            </a:fld>
            <a:endParaRPr lang="en-US" dirty="0"/>
          </a:p>
        </p:txBody>
      </p:sp>
    </p:spTree>
    <p:extLst>
      <p:ext uri="{BB962C8B-B14F-4D97-AF65-F5344CB8AC3E}">
        <p14:creationId xmlns:p14="http://schemas.microsoft.com/office/powerpoint/2010/main" val="954644832"/>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8"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ABAA8CC0-8DCA-4475-A682-639DF0ABB85A}" type="slidenum">
              <a:rPr lang="en-US"/>
              <a:pPr>
                <a:defRPr/>
              </a:pPr>
              <a:t>‹#›</a:t>
            </a:fld>
            <a:endParaRPr lang="en-US" dirty="0"/>
          </a:p>
        </p:txBody>
      </p:sp>
    </p:spTree>
    <p:extLst>
      <p:ext uri="{BB962C8B-B14F-4D97-AF65-F5344CB8AC3E}">
        <p14:creationId xmlns:p14="http://schemas.microsoft.com/office/powerpoint/2010/main" val="1341445028"/>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4"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362AE6C3-785C-44A5-A272-5ABF7A60003F}" type="slidenum">
              <a:rPr lang="en-US"/>
              <a:pPr>
                <a:defRPr/>
              </a:pPr>
              <a:t>‹#›</a:t>
            </a:fld>
            <a:endParaRPr lang="en-US" dirty="0"/>
          </a:p>
        </p:txBody>
      </p:sp>
    </p:spTree>
    <p:extLst>
      <p:ext uri="{BB962C8B-B14F-4D97-AF65-F5344CB8AC3E}">
        <p14:creationId xmlns:p14="http://schemas.microsoft.com/office/powerpoint/2010/main" val="1968706800"/>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3"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D50E9428-447E-42FC-B125-AE1D136C0639}" type="slidenum">
              <a:rPr lang="en-US"/>
              <a:pPr>
                <a:defRPr/>
              </a:pPr>
              <a:t>‹#›</a:t>
            </a:fld>
            <a:endParaRPr lang="en-US" dirty="0"/>
          </a:p>
        </p:txBody>
      </p:sp>
    </p:spTree>
    <p:extLst>
      <p:ext uri="{BB962C8B-B14F-4D97-AF65-F5344CB8AC3E}">
        <p14:creationId xmlns:p14="http://schemas.microsoft.com/office/powerpoint/2010/main" val="1746503725"/>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8ABA661C-5C4D-4DEF-B64B-02AF9E22E497}" type="slidenum">
              <a:rPr lang="en-US"/>
              <a:pPr>
                <a:defRPr/>
              </a:pPr>
              <a:t>‹#›</a:t>
            </a:fld>
            <a:endParaRPr lang="en-US" dirty="0"/>
          </a:p>
        </p:txBody>
      </p:sp>
    </p:spTree>
    <p:extLst>
      <p:ext uri="{BB962C8B-B14F-4D97-AF65-F5344CB8AC3E}">
        <p14:creationId xmlns:p14="http://schemas.microsoft.com/office/powerpoint/2010/main" val="1744911369"/>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73B3EB17-0F03-49C0-B69F-DE42761A6E84}" type="slidenum">
              <a:rPr lang="en-US"/>
              <a:pPr>
                <a:defRPr/>
              </a:pPr>
              <a:t>‹#›</a:t>
            </a:fld>
            <a:endParaRPr lang="en-US" dirty="0"/>
          </a:p>
        </p:txBody>
      </p:sp>
    </p:spTree>
    <p:extLst>
      <p:ext uri="{BB962C8B-B14F-4D97-AF65-F5344CB8AC3E}">
        <p14:creationId xmlns:p14="http://schemas.microsoft.com/office/powerpoint/2010/main" val="1386373702"/>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4C9368E0-0DD2-424C-98C4-30D449BEBB8D}" type="slidenum">
              <a:rPr lang="en-US"/>
              <a:pPr>
                <a:defRPr/>
              </a:pPr>
              <a:t>‹#›</a:t>
            </a:fld>
            <a:endParaRPr lang="en-US" dirty="0"/>
          </a:p>
        </p:txBody>
      </p:sp>
    </p:spTree>
    <p:extLst>
      <p:ext uri="{BB962C8B-B14F-4D97-AF65-F5344CB8AC3E}">
        <p14:creationId xmlns:p14="http://schemas.microsoft.com/office/powerpoint/2010/main" val="2186786375"/>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0825"/>
            <a:ext cx="2057400" cy="561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0825"/>
            <a:ext cx="6019800" cy="561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B291313A-964A-46D2-879E-20B5AC86458A}" type="slidenum">
              <a:rPr lang="en-US"/>
              <a:pPr>
                <a:defRPr/>
              </a:pPr>
              <a:t>‹#›</a:t>
            </a:fld>
            <a:endParaRPr lang="en-US" dirty="0"/>
          </a:p>
        </p:txBody>
      </p:sp>
    </p:spTree>
    <p:extLst>
      <p:ext uri="{BB962C8B-B14F-4D97-AF65-F5344CB8AC3E}">
        <p14:creationId xmlns:p14="http://schemas.microsoft.com/office/powerpoint/2010/main" val="49036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36FC46D6-2C05-4C8C-81B5-0CDA2D795F4A}" type="slidenum">
              <a:rPr lang="en-US"/>
              <a:pPr>
                <a:defRPr/>
              </a:pPr>
              <a:t>‹#›</a:t>
            </a:fld>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BBFDFBBF-F9A7-4722-B241-B902FC725566}" type="slidenum">
              <a:rPr lang="en-US"/>
              <a:pPr>
                <a:defRPr/>
              </a:pPr>
              <a:t>‹#›</a:t>
            </a:fld>
            <a:endParaRPr lang="en-US" dirty="0"/>
          </a:p>
        </p:txBody>
      </p:sp>
    </p:spTree>
    <p:extLst>
      <p:ext uri="{BB962C8B-B14F-4D97-AF65-F5344CB8AC3E}">
        <p14:creationId xmlns:p14="http://schemas.microsoft.com/office/powerpoint/2010/main" val="782440208"/>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9639E975-8A00-4167-977B-324A96D5B098}" type="slidenum">
              <a:rPr lang="en-US"/>
              <a:pPr>
                <a:defRPr/>
              </a:pPr>
              <a:t>‹#›</a:t>
            </a:fld>
            <a:endParaRPr lang="en-US" dirty="0"/>
          </a:p>
        </p:txBody>
      </p:sp>
    </p:spTree>
    <p:extLst>
      <p:ext uri="{BB962C8B-B14F-4D97-AF65-F5344CB8AC3E}">
        <p14:creationId xmlns:p14="http://schemas.microsoft.com/office/powerpoint/2010/main" val="2599595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37F036EE-D250-4997-A01F-666901B50C6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5C6662C5-3D43-45D9-AAF7-2CF8B90E218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959769E3-7D21-4B8D-A816-8E735649FC1D}" type="slidenum">
              <a:rPr lang="en-US"/>
              <a:pPr>
                <a:defRPr/>
              </a:pPr>
              <a:t>‹#›</a:t>
            </a:fld>
            <a:endParaRPr lang="en-US"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endParaRPr lang="en-US" dirty="0" smtClean="0">
              <a:solidFill>
                <a:srgbClr val="000000"/>
              </a:solidFill>
            </a:endParaRPr>
          </a:p>
          <a:p>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Ovr>
    <a:masterClrMapping/>
  </p:clrMapOvr>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715000" y="325438"/>
            <a:ext cx="3048000" cy="1198562"/>
          </a:xfrm>
          <a:prstGeom prst="rect">
            <a:avLst/>
          </a:prstGeom>
          <a:noFill/>
          <a:ln w="9525">
            <a:noFill/>
            <a:miter lim="800000"/>
            <a:headEnd/>
            <a:tailEnd/>
          </a:ln>
        </p:spPr>
      </p:pic>
      <p:pic>
        <p:nvPicPr>
          <p:cNvPr id="5" name="Picture 40" descr="logo_home"/>
          <p:cNvPicPr>
            <a:picLocks noChangeAspect="1" noChangeArrowheads="1"/>
          </p:cNvPicPr>
          <p:nvPr userDrawn="1"/>
        </p:nvPicPr>
        <p:blipFill>
          <a:blip r:embed="rId3" cstate="print"/>
          <a:srcRect/>
          <a:stretch>
            <a:fillRect/>
          </a:stretch>
        </p:blipFill>
        <p:spPr bwMode="auto">
          <a:xfrm>
            <a:off x="381000" y="381000"/>
            <a:ext cx="4687888" cy="1143000"/>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F738D963-6ACA-4264-BA7B-DC9B913761B7}" type="slidenum">
              <a:rPr lang="en-US"/>
              <a:pPr>
                <a:defRPr/>
              </a:pPr>
              <a:t>‹#›</a:t>
            </a:fld>
            <a:endParaRPr lang="en-US" dirty="0"/>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704FA4DF-0BD0-4860-BA26-D9FBB2CD607E}"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E1D2916A-3969-4781-B1F5-46925F477822}"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1B84341F-BAF5-4380-A8E1-779F9FB3BCA7}"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6" Type="http://schemas.openxmlformats.org/officeDocument/2006/relationships/image" Target="../media/image2.pn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10.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1.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2.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theme" Target="../theme/theme13.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theme" Target="../theme/theme14.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2.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5.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6" Type="http://schemas.openxmlformats.org/officeDocument/2006/relationships/image" Target="../media/image2.png"/><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theme" Target="../theme/theme16.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1.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theme" Target="../theme/theme17.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2.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18.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5" Type="http://schemas.openxmlformats.org/officeDocument/2006/relationships/theme" Target="../theme/theme19.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theme" Target="../theme/theme20.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slideLayout" Target="../slideLayouts/slideLayout274.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2" Type="http://schemas.openxmlformats.org/officeDocument/2006/relationships/slideLayout" Target="../slideLayouts/slideLayout263.xml"/><Relationship Id="rId16" Type="http://schemas.openxmlformats.org/officeDocument/2006/relationships/image" Target="../media/image2.png"/><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5" Type="http://schemas.openxmlformats.org/officeDocument/2006/relationships/theme" Target="../theme/theme21.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slideLayout" Target="../slideLayouts/slideLayout27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theme" Target="../theme/theme22.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6" Type="http://schemas.openxmlformats.org/officeDocument/2006/relationships/image" Target="../media/image2.png"/><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theme" Target="../theme/theme23.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2" Type="http://schemas.openxmlformats.org/officeDocument/2006/relationships/slideLayout" Target="../slideLayouts/slideLayout303.xml"/><Relationship Id="rId16" Type="http://schemas.openxmlformats.org/officeDocument/2006/relationships/image" Target="../media/image2.png"/><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openxmlformats.org/officeDocument/2006/relationships/theme" Target="../theme/theme24.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slideLayout" Target="../slideLayouts/slideLayout31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2" Type="http://schemas.openxmlformats.org/officeDocument/2006/relationships/slideLayout" Target="../slideLayouts/slideLayout317.xml"/><Relationship Id="rId16" Type="http://schemas.openxmlformats.org/officeDocument/2006/relationships/image" Target="../media/image2.png"/><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theme" Target="../theme/theme25.xml"/><Relationship Id="rId10" Type="http://schemas.openxmlformats.org/officeDocument/2006/relationships/slideLayout" Target="../slideLayouts/slideLayout325.xml"/><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slideLayout" Target="../slideLayouts/slideLayout32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37.xml"/><Relationship Id="rId13" Type="http://schemas.openxmlformats.org/officeDocument/2006/relationships/theme" Target="../theme/theme26.xml"/><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slideLayout" Target="../slideLayouts/slideLayout341.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 Id="rId1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slideLayout" Target="../slideLayouts/slideLayout354.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slideLayout" Target="../slideLayouts/slideLayout353.xml"/><Relationship Id="rId2" Type="http://schemas.openxmlformats.org/officeDocument/2006/relationships/slideLayout" Target="../slideLayouts/slideLayout343.xml"/><Relationship Id="rId16" Type="http://schemas.openxmlformats.org/officeDocument/2006/relationships/image" Target="../media/image2.png"/><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5" Type="http://schemas.openxmlformats.org/officeDocument/2006/relationships/theme" Target="../theme/theme27.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 Id="rId14" Type="http://schemas.openxmlformats.org/officeDocument/2006/relationships/slideLayout" Target="../slideLayouts/slideLayout35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slideLayout" Target="../slideLayouts/slideLayout368.xml"/><Relationship Id="rId18" Type="http://schemas.openxmlformats.org/officeDocument/2006/relationships/theme" Target="../theme/theme28.xml"/><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slideLayout" Target="../slideLayouts/slideLayout367.xml"/><Relationship Id="rId17" Type="http://schemas.openxmlformats.org/officeDocument/2006/relationships/slideLayout" Target="../slideLayouts/slideLayout372.xml"/><Relationship Id="rId2" Type="http://schemas.openxmlformats.org/officeDocument/2006/relationships/slideLayout" Target="../slideLayouts/slideLayout357.xml"/><Relationship Id="rId16" Type="http://schemas.openxmlformats.org/officeDocument/2006/relationships/slideLayout" Target="../slideLayouts/slideLayout371.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5" Type="http://schemas.openxmlformats.org/officeDocument/2006/relationships/slideLayout" Target="../slideLayouts/slideLayout370.xml"/><Relationship Id="rId10" Type="http://schemas.openxmlformats.org/officeDocument/2006/relationships/slideLayout" Target="../slideLayouts/slideLayout365.xml"/><Relationship Id="rId19" Type="http://schemas.openxmlformats.org/officeDocument/2006/relationships/image" Target="../media/image2.png"/><Relationship Id="rId4" Type="http://schemas.openxmlformats.org/officeDocument/2006/relationships/slideLayout" Target="../slideLayouts/slideLayout359.xml"/><Relationship Id="rId9" Type="http://schemas.openxmlformats.org/officeDocument/2006/relationships/slideLayout" Target="../slideLayouts/slideLayout364.xml"/><Relationship Id="rId14" Type="http://schemas.openxmlformats.org/officeDocument/2006/relationships/slideLayout" Target="../slideLayouts/slideLayout369.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slideLayout" Target="../slideLayouts/slideLayout385.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2" Type="http://schemas.openxmlformats.org/officeDocument/2006/relationships/slideLayout" Target="../slideLayouts/slideLayout374.xml"/><Relationship Id="rId16" Type="http://schemas.openxmlformats.org/officeDocument/2006/relationships/image" Target="../media/image6.jpeg"/><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5" Type="http://schemas.openxmlformats.org/officeDocument/2006/relationships/image" Target="../media/image2.png"/><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2.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0.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slideLayout" Target="../slideLayouts/slideLayout409.xml"/><Relationship Id="rId18" Type="http://schemas.openxmlformats.org/officeDocument/2006/relationships/theme" Target="../theme/theme31.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17" Type="http://schemas.openxmlformats.org/officeDocument/2006/relationships/slideLayout" Target="../slideLayouts/slideLayout413.xml"/><Relationship Id="rId2" Type="http://schemas.openxmlformats.org/officeDocument/2006/relationships/slideLayout" Target="../slideLayouts/slideLayout398.xml"/><Relationship Id="rId16" Type="http://schemas.openxmlformats.org/officeDocument/2006/relationships/slideLayout" Target="../slideLayouts/slideLayout412.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5" Type="http://schemas.openxmlformats.org/officeDocument/2006/relationships/slideLayout" Target="../slideLayouts/slideLayout411.xml"/><Relationship Id="rId10" Type="http://schemas.openxmlformats.org/officeDocument/2006/relationships/slideLayout" Target="../slideLayouts/slideLayout406.xml"/><Relationship Id="rId19" Type="http://schemas.openxmlformats.org/officeDocument/2006/relationships/image" Target="../media/image2.png"/><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slideLayout" Target="../slideLayouts/slideLayout41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21.xml"/><Relationship Id="rId13" Type="http://schemas.openxmlformats.org/officeDocument/2006/relationships/slideLayout" Target="../slideLayouts/slideLayout426.xml"/><Relationship Id="rId3" Type="http://schemas.openxmlformats.org/officeDocument/2006/relationships/slideLayout" Target="../slideLayouts/slideLayout416.xml"/><Relationship Id="rId7" Type="http://schemas.openxmlformats.org/officeDocument/2006/relationships/slideLayout" Target="../slideLayouts/slideLayout420.xml"/><Relationship Id="rId12" Type="http://schemas.openxmlformats.org/officeDocument/2006/relationships/slideLayout" Target="../slideLayouts/slideLayout425.xml"/><Relationship Id="rId2" Type="http://schemas.openxmlformats.org/officeDocument/2006/relationships/slideLayout" Target="../slideLayouts/slideLayout415.xml"/><Relationship Id="rId1" Type="http://schemas.openxmlformats.org/officeDocument/2006/relationships/slideLayout" Target="../slideLayouts/slideLayout414.xml"/><Relationship Id="rId6" Type="http://schemas.openxmlformats.org/officeDocument/2006/relationships/slideLayout" Target="../slideLayouts/slideLayout419.xml"/><Relationship Id="rId11" Type="http://schemas.openxmlformats.org/officeDocument/2006/relationships/slideLayout" Target="../slideLayouts/slideLayout424.xml"/><Relationship Id="rId5" Type="http://schemas.openxmlformats.org/officeDocument/2006/relationships/slideLayout" Target="../slideLayouts/slideLayout418.xml"/><Relationship Id="rId15" Type="http://schemas.openxmlformats.org/officeDocument/2006/relationships/image" Target="../media/image2.png"/><Relationship Id="rId10" Type="http://schemas.openxmlformats.org/officeDocument/2006/relationships/slideLayout" Target="../slideLayouts/slideLayout423.xml"/><Relationship Id="rId4" Type="http://schemas.openxmlformats.org/officeDocument/2006/relationships/slideLayout" Target="../slideLayouts/slideLayout417.xml"/><Relationship Id="rId9" Type="http://schemas.openxmlformats.org/officeDocument/2006/relationships/slideLayout" Target="../slideLayouts/slideLayout422.xml"/><Relationship Id="rId14"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34.xml"/><Relationship Id="rId13" Type="http://schemas.openxmlformats.org/officeDocument/2006/relationships/theme" Target="../theme/theme33.xml"/><Relationship Id="rId3" Type="http://schemas.openxmlformats.org/officeDocument/2006/relationships/slideLayout" Target="../slideLayouts/slideLayout429.xml"/><Relationship Id="rId7" Type="http://schemas.openxmlformats.org/officeDocument/2006/relationships/slideLayout" Target="../slideLayouts/slideLayout433.xml"/><Relationship Id="rId12" Type="http://schemas.openxmlformats.org/officeDocument/2006/relationships/slideLayout" Target="../slideLayouts/slideLayout438.xml"/><Relationship Id="rId2" Type="http://schemas.openxmlformats.org/officeDocument/2006/relationships/slideLayout" Target="../slideLayouts/slideLayout428.xml"/><Relationship Id="rId1" Type="http://schemas.openxmlformats.org/officeDocument/2006/relationships/slideLayout" Target="../slideLayouts/slideLayout427.xml"/><Relationship Id="rId6" Type="http://schemas.openxmlformats.org/officeDocument/2006/relationships/slideLayout" Target="../slideLayouts/slideLayout432.xml"/><Relationship Id="rId11" Type="http://schemas.openxmlformats.org/officeDocument/2006/relationships/slideLayout" Target="../slideLayouts/slideLayout437.xml"/><Relationship Id="rId5" Type="http://schemas.openxmlformats.org/officeDocument/2006/relationships/slideLayout" Target="../slideLayouts/slideLayout431.xml"/><Relationship Id="rId10" Type="http://schemas.openxmlformats.org/officeDocument/2006/relationships/slideLayout" Target="../slideLayouts/slideLayout436.xml"/><Relationship Id="rId4" Type="http://schemas.openxmlformats.org/officeDocument/2006/relationships/slideLayout" Target="../slideLayouts/slideLayout430.xml"/><Relationship Id="rId9" Type="http://schemas.openxmlformats.org/officeDocument/2006/relationships/slideLayout" Target="../slideLayouts/slideLayout435.xml"/><Relationship Id="rId14" Type="http://schemas.openxmlformats.org/officeDocument/2006/relationships/image" Target="../media/image2.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46.xml"/><Relationship Id="rId13" Type="http://schemas.openxmlformats.org/officeDocument/2006/relationships/slideLayout" Target="../slideLayouts/slideLayout451.xml"/><Relationship Id="rId3" Type="http://schemas.openxmlformats.org/officeDocument/2006/relationships/slideLayout" Target="../slideLayouts/slideLayout441.xml"/><Relationship Id="rId7" Type="http://schemas.openxmlformats.org/officeDocument/2006/relationships/slideLayout" Target="../slideLayouts/slideLayout445.xml"/><Relationship Id="rId12" Type="http://schemas.openxmlformats.org/officeDocument/2006/relationships/slideLayout" Target="../slideLayouts/slideLayout450.xml"/><Relationship Id="rId2" Type="http://schemas.openxmlformats.org/officeDocument/2006/relationships/slideLayout" Target="../slideLayouts/slideLayout440.xml"/><Relationship Id="rId1" Type="http://schemas.openxmlformats.org/officeDocument/2006/relationships/slideLayout" Target="../slideLayouts/slideLayout439.xml"/><Relationship Id="rId6" Type="http://schemas.openxmlformats.org/officeDocument/2006/relationships/slideLayout" Target="../slideLayouts/slideLayout444.xml"/><Relationship Id="rId11" Type="http://schemas.openxmlformats.org/officeDocument/2006/relationships/slideLayout" Target="../slideLayouts/slideLayout449.xml"/><Relationship Id="rId5" Type="http://schemas.openxmlformats.org/officeDocument/2006/relationships/slideLayout" Target="../slideLayouts/slideLayout443.xml"/><Relationship Id="rId15" Type="http://schemas.openxmlformats.org/officeDocument/2006/relationships/theme" Target="../theme/theme34.xml"/><Relationship Id="rId10" Type="http://schemas.openxmlformats.org/officeDocument/2006/relationships/slideLayout" Target="../slideLayouts/slideLayout448.xml"/><Relationship Id="rId4" Type="http://schemas.openxmlformats.org/officeDocument/2006/relationships/slideLayout" Target="../slideLayouts/slideLayout442.xml"/><Relationship Id="rId9" Type="http://schemas.openxmlformats.org/officeDocument/2006/relationships/slideLayout" Target="../slideLayouts/slideLayout447.xml"/><Relationship Id="rId14" Type="http://schemas.openxmlformats.org/officeDocument/2006/relationships/slideLayout" Target="../slideLayouts/slideLayout45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60.xml"/><Relationship Id="rId13" Type="http://schemas.openxmlformats.org/officeDocument/2006/relationships/slideLayout" Target="../slideLayouts/slideLayout465.xml"/><Relationship Id="rId3" Type="http://schemas.openxmlformats.org/officeDocument/2006/relationships/slideLayout" Target="../slideLayouts/slideLayout455.xml"/><Relationship Id="rId7" Type="http://schemas.openxmlformats.org/officeDocument/2006/relationships/slideLayout" Target="../slideLayouts/slideLayout459.xml"/><Relationship Id="rId12" Type="http://schemas.openxmlformats.org/officeDocument/2006/relationships/slideLayout" Target="../slideLayouts/slideLayout464.xml"/><Relationship Id="rId17" Type="http://schemas.openxmlformats.org/officeDocument/2006/relationships/image" Target="../media/image7.jpeg"/><Relationship Id="rId2" Type="http://schemas.openxmlformats.org/officeDocument/2006/relationships/slideLayout" Target="../slideLayouts/slideLayout454.xml"/><Relationship Id="rId16" Type="http://schemas.openxmlformats.org/officeDocument/2006/relationships/image" Target="../media/image1.png"/><Relationship Id="rId1" Type="http://schemas.openxmlformats.org/officeDocument/2006/relationships/slideLayout" Target="../slideLayouts/slideLayout453.xml"/><Relationship Id="rId6" Type="http://schemas.openxmlformats.org/officeDocument/2006/relationships/slideLayout" Target="../slideLayouts/slideLayout458.xml"/><Relationship Id="rId11" Type="http://schemas.openxmlformats.org/officeDocument/2006/relationships/slideLayout" Target="../slideLayouts/slideLayout463.xml"/><Relationship Id="rId5" Type="http://schemas.openxmlformats.org/officeDocument/2006/relationships/slideLayout" Target="../slideLayouts/slideLayout457.xml"/><Relationship Id="rId15" Type="http://schemas.openxmlformats.org/officeDocument/2006/relationships/theme" Target="../theme/theme35.xml"/><Relationship Id="rId10" Type="http://schemas.openxmlformats.org/officeDocument/2006/relationships/slideLayout" Target="../slideLayouts/slideLayout462.xml"/><Relationship Id="rId4" Type="http://schemas.openxmlformats.org/officeDocument/2006/relationships/slideLayout" Target="../slideLayouts/slideLayout456.xml"/><Relationship Id="rId9" Type="http://schemas.openxmlformats.org/officeDocument/2006/relationships/slideLayout" Target="../slideLayouts/slideLayout461.xml"/><Relationship Id="rId14" Type="http://schemas.openxmlformats.org/officeDocument/2006/relationships/slideLayout" Target="../slideLayouts/slideLayout466.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74.xml"/><Relationship Id="rId13" Type="http://schemas.openxmlformats.org/officeDocument/2006/relationships/slideLayout" Target="../slideLayouts/slideLayout479.xml"/><Relationship Id="rId3" Type="http://schemas.openxmlformats.org/officeDocument/2006/relationships/slideLayout" Target="../slideLayouts/slideLayout469.xml"/><Relationship Id="rId7" Type="http://schemas.openxmlformats.org/officeDocument/2006/relationships/slideLayout" Target="../slideLayouts/slideLayout473.xml"/><Relationship Id="rId12" Type="http://schemas.openxmlformats.org/officeDocument/2006/relationships/slideLayout" Target="../slideLayouts/slideLayout478.xml"/><Relationship Id="rId2" Type="http://schemas.openxmlformats.org/officeDocument/2006/relationships/slideLayout" Target="../slideLayouts/slideLayout468.xml"/><Relationship Id="rId16" Type="http://schemas.openxmlformats.org/officeDocument/2006/relationships/image" Target="../media/image6.jpeg"/><Relationship Id="rId1" Type="http://schemas.openxmlformats.org/officeDocument/2006/relationships/slideLayout" Target="../slideLayouts/slideLayout467.xml"/><Relationship Id="rId6" Type="http://schemas.openxmlformats.org/officeDocument/2006/relationships/slideLayout" Target="../slideLayouts/slideLayout472.xml"/><Relationship Id="rId11" Type="http://schemas.openxmlformats.org/officeDocument/2006/relationships/slideLayout" Target="../slideLayouts/slideLayout477.xml"/><Relationship Id="rId5" Type="http://schemas.openxmlformats.org/officeDocument/2006/relationships/slideLayout" Target="../slideLayouts/slideLayout471.xml"/><Relationship Id="rId15" Type="http://schemas.openxmlformats.org/officeDocument/2006/relationships/image" Target="../media/image2.png"/><Relationship Id="rId10" Type="http://schemas.openxmlformats.org/officeDocument/2006/relationships/slideLayout" Target="../slideLayouts/slideLayout476.xml"/><Relationship Id="rId4" Type="http://schemas.openxmlformats.org/officeDocument/2006/relationships/slideLayout" Target="../slideLayouts/slideLayout470.xml"/><Relationship Id="rId9" Type="http://schemas.openxmlformats.org/officeDocument/2006/relationships/slideLayout" Target="../slideLayouts/slideLayout475.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87.xml"/><Relationship Id="rId13" Type="http://schemas.openxmlformats.org/officeDocument/2006/relationships/theme" Target="../theme/theme37.xml"/><Relationship Id="rId3" Type="http://schemas.openxmlformats.org/officeDocument/2006/relationships/slideLayout" Target="../slideLayouts/slideLayout482.xml"/><Relationship Id="rId7" Type="http://schemas.openxmlformats.org/officeDocument/2006/relationships/slideLayout" Target="../slideLayouts/slideLayout486.xml"/><Relationship Id="rId12" Type="http://schemas.openxmlformats.org/officeDocument/2006/relationships/slideLayout" Target="../slideLayouts/slideLayout491.xml"/><Relationship Id="rId2" Type="http://schemas.openxmlformats.org/officeDocument/2006/relationships/slideLayout" Target="../slideLayouts/slideLayout481.xml"/><Relationship Id="rId1" Type="http://schemas.openxmlformats.org/officeDocument/2006/relationships/slideLayout" Target="../slideLayouts/slideLayout480.xml"/><Relationship Id="rId6" Type="http://schemas.openxmlformats.org/officeDocument/2006/relationships/slideLayout" Target="../slideLayouts/slideLayout485.xml"/><Relationship Id="rId11" Type="http://schemas.openxmlformats.org/officeDocument/2006/relationships/slideLayout" Target="../slideLayouts/slideLayout490.xml"/><Relationship Id="rId5" Type="http://schemas.openxmlformats.org/officeDocument/2006/relationships/slideLayout" Target="../slideLayouts/slideLayout484.xml"/><Relationship Id="rId10" Type="http://schemas.openxmlformats.org/officeDocument/2006/relationships/slideLayout" Target="../slideLayouts/slideLayout489.xml"/><Relationship Id="rId4" Type="http://schemas.openxmlformats.org/officeDocument/2006/relationships/slideLayout" Target="../slideLayouts/slideLayout483.xml"/><Relationship Id="rId9" Type="http://schemas.openxmlformats.org/officeDocument/2006/relationships/slideLayout" Target="../slideLayouts/slideLayout488.xml"/><Relationship Id="rId14" Type="http://schemas.openxmlformats.org/officeDocument/2006/relationships/image" Target="../media/image2.pn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99.xml"/><Relationship Id="rId13" Type="http://schemas.openxmlformats.org/officeDocument/2006/relationships/slideLayout" Target="../slideLayouts/slideLayout504.xml"/><Relationship Id="rId3" Type="http://schemas.openxmlformats.org/officeDocument/2006/relationships/slideLayout" Target="../slideLayouts/slideLayout494.xml"/><Relationship Id="rId7" Type="http://schemas.openxmlformats.org/officeDocument/2006/relationships/slideLayout" Target="../slideLayouts/slideLayout498.xml"/><Relationship Id="rId12" Type="http://schemas.openxmlformats.org/officeDocument/2006/relationships/slideLayout" Target="../slideLayouts/slideLayout503.xml"/><Relationship Id="rId17" Type="http://schemas.openxmlformats.org/officeDocument/2006/relationships/image" Target="../media/image2.png"/><Relationship Id="rId2" Type="http://schemas.openxmlformats.org/officeDocument/2006/relationships/slideLayout" Target="../slideLayouts/slideLayout493.xml"/><Relationship Id="rId16" Type="http://schemas.openxmlformats.org/officeDocument/2006/relationships/theme" Target="../theme/theme38.xml"/><Relationship Id="rId1" Type="http://schemas.openxmlformats.org/officeDocument/2006/relationships/slideLayout" Target="../slideLayouts/slideLayout492.xml"/><Relationship Id="rId6" Type="http://schemas.openxmlformats.org/officeDocument/2006/relationships/slideLayout" Target="../slideLayouts/slideLayout497.xml"/><Relationship Id="rId11" Type="http://schemas.openxmlformats.org/officeDocument/2006/relationships/slideLayout" Target="../slideLayouts/slideLayout502.xml"/><Relationship Id="rId5" Type="http://schemas.openxmlformats.org/officeDocument/2006/relationships/slideLayout" Target="../slideLayouts/slideLayout496.xml"/><Relationship Id="rId15" Type="http://schemas.openxmlformats.org/officeDocument/2006/relationships/slideLayout" Target="../slideLayouts/slideLayout506.xml"/><Relationship Id="rId10" Type="http://schemas.openxmlformats.org/officeDocument/2006/relationships/slideLayout" Target="../slideLayouts/slideLayout501.xml"/><Relationship Id="rId4" Type="http://schemas.openxmlformats.org/officeDocument/2006/relationships/slideLayout" Target="../slideLayouts/slideLayout495.xml"/><Relationship Id="rId9" Type="http://schemas.openxmlformats.org/officeDocument/2006/relationships/slideLayout" Target="../slideLayouts/slideLayout500.xml"/><Relationship Id="rId14" Type="http://schemas.openxmlformats.org/officeDocument/2006/relationships/slideLayout" Target="../slideLayouts/slideLayout505.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theme" Target="../theme/theme39.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slideLayout" Target="../slideLayouts/slideLayout518.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26.xml"/><Relationship Id="rId13" Type="http://schemas.openxmlformats.org/officeDocument/2006/relationships/slideLayout" Target="../slideLayouts/slideLayout531.xml"/><Relationship Id="rId3" Type="http://schemas.openxmlformats.org/officeDocument/2006/relationships/slideLayout" Target="../slideLayouts/slideLayout521.xml"/><Relationship Id="rId7" Type="http://schemas.openxmlformats.org/officeDocument/2006/relationships/slideLayout" Target="../slideLayouts/slideLayout525.xml"/><Relationship Id="rId12" Type="http://schemas.openxmlformats.org/officeDocument/2006/relationships/slideLayout" Target="../slideLayouts/slideLayout530.xml"/><Relationship Id="rId2" Type="http://schemas.openxmlformats.org/officeDocument/2006/relationships/slideLayout" Target="../slideLayouts/slideLayout520.xml"/><Relationship Id="rId16" Type="http://schemas.openxmlformats.org/officeDocument/2006/relationships/image" Target="../media/image2.png"/><Relationship Id="rId1" Type="http://schemas.openxmlformats.org/officeDocument/2006/relationships/slideLayout" Target="../slideLayouts/slideLayout519.xml"/><Relationship Id="rId6" Type="http://schemas.openxmlformats.org/officeDocument/2006/relationships/slideLayout" Target="../slideLayouts/slideLayout524.xml"/><Relationship Id="rId11" Type="http://schemas.openxmlformats.org/officeDocument/2006/relationships/slideLayout" Target="../slideLayouts/slideLayout529.xml"/><Relationship Id="rId5" Type="http://schemas.openxmlformats.org/officeDocument/2006/relationships/slideLayout" Target="../slideLayouts/slideLayout523.xml"/><Relationship Id="rId15" Type="http://schemas.openxmlformats.org/officeDocument/2006/relationships/theme" Target="../theme/theme40.xml"/><Relationship Id="rId10" Type="http://schemas.openxmlformats.org/officeDocument/2006/relationships/slideLayout" Target="../slideLayouts/slideLayout528.xml"/><Relationship Id="rId4" Type="http://schemas.openxmlformats.org/officeDocument/2006/relationships/slideLayout" Target="../slideLayouts/slideLayout522.xml"/><Relationship Id="rId9" Type="http://schemas.openxmlformats.org/officeDocument/2006/relationships/slideLayout" Target="../slideLayouts/slideLayout527.xml"/><Relationship Id="rId14" Type="http://schemas.openxmlformats.org/officeDocument/2006/relationships/slideLayout" Target="../slideLayouts/slideLayout532.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40.xml"/><Relationship Id="rId13" Type="http://schemas.openxmlformats.org/officeDocument/2006/relationships/theme" Target="../theme/theme41.xml"/><Relationship Id="rId3" Type="http://schemas.openxmlformats.org/officeDocument/2006/relationships/slideLayout" Target="../slideLayouts/slideLayout535.xml"/><Relationship Id="rId7" Type="http://schemas.openxmlformats.org/officeDocument/2006/relationships/slideLayout" Target="../slideLayouts/slideLayout539.xml"/><Relationship Id="rId12" Type="http://schemas.openxmlformats.org/officeDocument/2006/relationships/slideLayout" Target="../slideLayouts/slideLayout544.xml"/><Relationship Id="rId2" Type="http://schemas.openxmlformats.org/officeDocument/2006/relationships/slideLayout" Target="../slideLayouts/slideLayout534.xml"/><Relationship Id="rId1" Type="http://schemas.openxmlformats.org/officeDocument/2006/relationships/slideLayout" Target="../slideLayouts/slideLayout533.xml"/><Relationship Id="rId6" Type="http://schemas.openxmlformats.org/officeDocument/2006/relationships/slideLayout" Target="../slideLayouts/slideLayout538.xml"/><Relationship Id="rId11" Type="http://schemas.openxmlformats.org/officeDocument/2006/relationships/slideLayout" Target="../slideLayouts/slideLayout543.xml"/><Relationship Id="rId5" Type="http://schemas.openxmlformats.org/officeDocument/2006/relationships/slideLayout" Target="../slideLayouts/slideLayout537.xml"/><Relationship Id="rId10" Type="http://schemas.openxmlformats.org/officeDocument/2006/relationships/slideLayout" Target="../slideLayouts/slideLayout542.xml"/><Relationship Id="rId4" Type="http://schemas.openxmlformats.org/officeDocument/2006/relationships/slideLayout" Target="../slideLayouts/slideLayout536.xml"/><Relationship Id="rId9" Type="http://schemas.openxmlformats.org/officeDocument/2006/relationships/slideLayout" Target="../slideLayouts/slideLayout541.xml"/><Relationship Id="rId14" Type="http://schemas.openxmlformats.org/officeDocument/2006/relationships/image" Target="../media/image2.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52.xml"/><Relationship Id="rId13" Type="http://schemas.openxmlformats.org/officeDocument/2006/relationships/slideLayout" Target="../slideLayouts/slideLayout557.xml"/><Relationship Id="rId3" Type="http://schemas.openxmlformats.org/officeDocument/2006/relationships/slideLayout" Target="../slideLayouts/slideLayout547.xml"/><Relationship Id="rId7" Type="http://schemas.openxmlformats.org/officeDocument/2006/relationships/slideLayout" Target="../slideLayouts/slideLayout551.xml"/><Relationship Id="rId12" Type="http://schemas.openxmlformats.org/officeDocument/2006/relationships/slideLayout" Target="../slideLayouts/slideLayout556.xml"/><Relationship Id="rId2" Type="http://schemas.openxmlformats.org/officeDocument/2006/relationships/slideLayout" Target="../slideLayouts/slideLayout546.xml"/><Relationship Id="rId16" Type="http://schemas.openxmlformats.org/officeDocument/2006/relationships/image" Target="../media/image2.png"/><Relationship Id="rId1" Type="http://schemas.openxmlformats.org/officeDocument/2006/relationships/slideLayout" Target="../slideLayouts/slideLayout545.xml"/><Relationship Id="rId6" Type="http://schemas.openxmlformats.org/officeDocument/2006/relationships/slideLayout" Target="../slideLayouts/slideLayout550.xml"/><Relationship Id="rId11" Type="http://schemas.openxmlformats.org/officeDocument/2006/relationships/slideLayout" Target="../slideLayouts/slideLayout555.xml"/><Relationship Id="rId5" Type="http://schemas.openxmlformats.org/officeDocument/2006/relationships/slideLayout" Target="../slideLayouts/slideLayout549.xml"/><Relationship Id="rId15" Type="http://schemas.openxmlformats.org/officeDocument/2006/relationships/theme" Target="../theme/theme42.xml"/><Relationship Id="rId10" Type="http://schemas.openxmlformats.org/officeDocument/2006/relationships/slideLayout" Target="../slideLayouts/slideLayout554.xml"/><Relationship Id="rId4" Type="http://schemas.openxmlformats.org/officeDocument/2006/relationships/slideLayout" Target="../slideLayouts/slideLayout548.xml"/><Relationship Id="rId9" Type="http://schemas.openxmlformats.org/officeDocument/2006/relationships/slideLayout" Target="../slideLayouts/slideLayout553.xml"/><Relationship Id="rId14" Type="http://schemas.openxmlformats.org/officeDocument/2006/relationships/slideLayout" Target="../slideLayouts/slideLayout558.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66.xml"/><Relationship Id="rId13" Type="http://schemas.openxmlformats.org/officeDocument/2006/relationships/slideLayout" Target="../slideLayouts/slideLayout571.xml"/><Relationship Id="rId3" Type="http://schemas.openxmlformats.org/officeDocument/2006/relationships/slideLayout" Target="../slideLayouts/slideLayout561.xml"/><Relationship Id="rId7" Type="http://schemas.openxmlformats.org/officeDocument/2006/relationships/slideLayout" Target="../slideLayouts/slideLayout565.xml"/><Relationship Id="rId12" Type="http://schemas.openxmlformats.org/officeDocument/2006/relationships/slideLayout" Target="../slideLayouts/slideLayout570.xml"/><Relationship Id="rId2" Type="http://schemas.openxmlformats.org/officeDocument/2006/relationships/slideLayout" Target="../slideLayouts/slideLayout560.xml"/><Relationship Id="rId16" Type="http://schemas.openxmlformats.org/officeDocument/2006/relationships/image" Target="../media/image2.png"/><Relationship Id="rId1" Type="http://schemas.openxmlformats.org/officeDocument/2006/relationships/slideLayout" Target="../slideLayouts/slideLayout559.xml"/><Relationship Id="rId6" Type="http://schemas.openxmlformats.org/officeDocument/2006/relationships/slideLayout" Target="../slideLayouts/slideLayout564.xml"/><Relationship Id="rId11" Type="http://schemas.openxmlformats.org/officeDocument/2006/relationships/slideLayout" Target="../slideLayouts/slideLayout569.xml"/><Relationship Id="rId5" Type="http://schemas.openxmlformats.org/officeDocument/2006/relationships/slideLayout" Target="../slideLayouts/slideLayout563.xml"/><Relationship Id="rId15" Type="http://schemas.openxmlformats.org/officeDocument/2006/relationships/theme" Target="../theme/theme43.xml"/><Relationship Id="rId10" Type="http://schemas.openxmlformats.org/officeDocument/2006/relationships/slideLayout" Target="../slideLayouts/slideLayout568.xml"/><Relationship Id="rId4" Type="http://schemas.openxmlformats.org/officeDocument/2006/relationships/slideLayout" Target="../slideLayouts/slideLayout562.xml"/><Relationship Id="rId9" Type="http://schemas.openxmlformats.org/officeDocument/2006/relationships/slideLayout" Target="../slideLayouts/slideLayout567.xml"/><Relationship Id="rId14" Type="http://schemas.openxmlformats.org/officeDocument/2006/relationships/slideLayout" Target="../slideLayouts/slideLayout572.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theme" Target="../theme/theme44.xml"/><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slideLayout" Target="../slideLayouts/slideLayout584.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 Id="rId14" Type="http://schemas.openxmlformats.org/officeDocument/2006/relationships/image" Target="../media/image2.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92.xml"/><Relationship Id="rId13" Type="http://schemas.openxmlformats.org/officeDocument/2006/relationships/theme" Target="../theme/theme45.xml"/><Relationship Id="rId3" Type="http://schemas.openxmlformats.org/officeDocument/2006/relationships/slideLayout" Target="../slideLayouts/slideLayout587.xml"/><Relationship Id="rId7" Type="http://schemas.openxmlformats.org/officeDocument/2006/relationships/slideLayout" Target="../slideLayouts/slideLayout591.xml"/><Relationship Id="rId12" Type="http://schemas.openxmlformats.org/officeDocument/2006/relationships/slideLayout" Target="../slideLayouts/slideLayout596.xml"/><Relationship Id="rId2" Type="http://schemas.openxmlformats.org/officeDocument/2006/relationships/slideLayout" Target="../slideLayouts/slideLayout586.xml"/><Relationship Id="rId1" Type="http://schemas.openxmlformats.org/officeDocument/2006/relationships/slideLayout" Target="../slideLayouts/slideLayout585.xml"/><Relationship Id="rId6" Type="http://schemas.openxmlformats.org/officeDocument/2006/relationships/slideLayout" Target="../slideLayouts/slideLayout590.xml"/><Relationship Id="rId11" Type="http://schemas.openxmlformats.org/officeDocument/2006/relationships/slideLayout" Target="../slideLayouts/slideLayout595.xml"/><Relationship Id="rId5" Type="http://schemas.openxmlformats.org/officeDocument/2006/relationships/slideLayout" Target="../slideLayouts/slideLayout589.xml"/><Relationship Id="rId10" Type="http://schemas.openxmlformats.org/officeDocument/2006/relationships/slideLayout" Target="../slideLayouts/slideLayout594.xml"/><Relationship Id="rId4" Type="http://schemas.openxmlformats.org/officeDocument/2006/relationships/slideLayout" Target="../slideLayouts/slideLayout588.xml"/><Relationship Id="rId9" Type="http://schemas.openxmlformats.org/officeDocument/2006/relationships/slideLayout" Target="../slideLayouts/slideLayout593.xml"/><Relationship Id="rId14" Type="http://schemas.openxmlformats.org/officeDocument/2006/relationships/image" Target="../media/image2.pn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604.xml"/><Relationship Id="rId13" Type="http://schemas.openxmlformats.org/officeDocument/2006/relationships/slideLayout" Target="../slideLayouts/slideLayout609.xml"/><Relationship Id="rId3" Type="http://schemas.openxmlformats.org/officeDocument/2006/relationships/slideLayout" Target="../slideLayouts/slideLayout599.xml"/><Relationship Id="rId7" Type="http://schemas.openxmlformats.org/officeDocument/2006/relationships/slideLayout" Target="../slideLayouts/slideLayout603.xml"/><Relationship Id="rId12" Type="http://schemas.openxmlformats.org/officeDocument/2006/relationships/slideLayout" Target="../slideLayouts/slideLayout608.xml"/><Relationship Id="rId17" Type="http://schemas.openxmlformats.org/officeDocument/2006/relationships/image" Target="../media/image2.png"/><Relationship Id="rId2" Type="http://schemas.openxmlformats.org/officeDocument/2006/relationships/slideLayout" Target="../slideLayouts/slideLayout598.xml"/><Relationship Id="rId16" Type="http://schemas.openxmlformats.org/officeDocument/2006/relationships/theme" Target="../theme/theme46.xml"/><Relationship Id="rId1" Type="http://schemas.openxmlformats.org/officeDocument/2006/relationships/slideLayout" Target="../slideLayouts/slideLayout597.xml"/><Relationship Id="rId6" Type="http://schemas.openxmlformats.org/officeDocument/2006/relationships/slideLayout" Target="../slideLayouts/slideLayout602.xml"/><Relationship Id="rId11" Type="http://schemas.openxmlformats.org/officeDocument/2006/relationships/slideLayout" Target="../slideLayouts/slideLayout607.xml"/><Relationship Id="rId5" Type="http://schemas.openxmlformats.org/officeDocument/2006/relationships/slideLayout" Target="../slideLayouts/slideLayout601.xml"/><Relationship Id="rId15" Type="http://schemas.openxmlformats.org/officeDocument/2006/relationships/slideLayout" Target="../slideLayouts/slideLayout611.xml"/><Relationship Id="rId10" Type="http://schemas.openxmlformats.org/officeDocument/2006/relationships/slideLayout" Target="../slideLayouts/slideLayout606.xml"/><Relationship Id="rId4" Type="http://schemas.openxmlformats.org/officeDocument/2006/relationships/slideLayout" Target="../slideLayouts/slideLayout600.xml"/><Relationship Id="rId9" Type="http://schemas.openxmlformats.org/officeDocument/2006/relationships/slideLayout" Target="../slideLayouts/slideLayout605.xml"/><Relationship Id="rId14" Type="http://schemas.openxmlformats.org/officeDocument/2006/relationships/slideLayout" Target="../slideLayouts/slideLayout610.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619.xml"/><Relationship Id="rId13" Type="http://schemas.openxmlformats.org/officeDocument/2006/relationships/theme" Target="../theme/theme47.xml"/><Relationship Id="rId3" Type="http://schemas.openxmlformats.org/officeDocument/2006/relationships/slideLayout" Target="../slideLayouts/slideLayout614.xml"/><Relationship Id="rId7" Type="http://schemas.openxmlformats.org/officeDocument/2006/relationships/slideLayout" Target="../slideLayouts/slideLayout618.xml"/><Relationship Id="rId12" Type="http://schemas.openxmlformats.org/officeDocument/2006/relationships/slideLayout" Target="../slideLayouts/slideLayout623.xml"/><Relationship Id="rId2" Type="http://schemas.openxmlformats.org/officeDocument/2006/relationships/slideLayout" Target="../slideLayouts/slideLayout613.xml"/><Relationship Id="rId1" Type="http://schemas.openxmlformats.org/officeDocument/2006/relationships/slideLayout" Target="../slideLayouts/slideLayout612.xml"/><Relationship Id="rId6" Type="http://schemas.openxmlformats.org/officeDocument/2006/relationships/slideLayout" Target="../slideLayouts/slideLayout617.xml"/><Relationship Id="rId11" Type="http://schemas.openxmlformats.org/officeDocument/2006/relationships/slideLayout" Target="../slideLayouts/slideLayout622.xml"/><Relationship Id="rId5" Type="http://schemas.openxmlformats.org/officeDocument/2006/relationships/slideLayout" Target="../slideLayouts/slideLayout616.xml"/><Relationship Id="rId10" Type="http://schemas.openxmlformats.org/officeDocument/2006/relationships/slideLayout" Target="../slideLayouts/slideLayout621.xml"/><Relationship Id="rId4" Type="http://schemas.openxmlformats.org/officeDocument/2006/relationships/slideLayout" Target="../slideLayouts/slideLayout615.xml"/><Relationship Id="rId9" Type="http://schemas.openxmlformats.org/officeDocument/2006/relationships/slideLayout" Target="../slideLayouts/slideLayout620.xml"/><Relationship Id="rId14" Type="http://schemas.openxmlformats.org/officeDocument/2006/relationships/image" Target="../media/image2.pn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631.xml"/><Relationship Id="rId13" Type="http://schemas.openxmlformats.org/officeDocument/2006/relationships/slideLayout" Target="../slideLayouts/slideLayout636.xml"/><Relationship Id="rId3" Type="http://schemas.openxmlformats.org/officeDocument/2006/relationships/slideLayout" Target="../slideLayouts/slideLayout626.xml"/><Relationship Id="rId7" Type="http://schemas.openxmlformats.org/officeDocument/2006/relationships/slideLayout" Target="../slideLayouts/slideLayout630.xml"/><Relationship Id="rId12" Type="http://schemas.openxmlformats.org/officeDocument/2006/relationships/slideLayout" Target="../slideLayouts/slideLayout635.xml"/><Relationship Id="rId17" Type="http://schemas.openxmlformats.org/officeDocument/2006/relationships/image" Target="../media/image2.png"/><Relationship Id="rId2" Type="http://schemas.openxmlformats.org/officeDocument/2006/relationships/slideLayout" Target="../slideLayouts/slideLayout625.xml"/><Relationship Id="rId16" Type="http://schemas.openxmlformats.org/officeDocument/2006/relationships/theme" Target="../theme/theme48.xml"/><Relationship Id="rId1" Type="http://schemas.openxmlformats.org/officeDocument/2006/relationships/slideLayout" Target="../slideLayouts/slideLayout624.xml"/><Relationship Id="rId6" Type="http://schemas.openxmlformats.org/officeDocument/2006/relationships/slideLayout" Target="../slideLayouts/slideLayout629.xml"/><Relationship Id="rId11" Type="http://schemas.openxmlformats.org/officeDocument/2006/relationships/slideLayout" Target="../slideLayouts/slideLayout634.xml"/><Relationship Id="rId5" Type="http://schemas.openxmlformats.org/officeDocument/2006/relationships/slideLayout" Target="../slideLayouts/slideLayout628.xml"/><Relationship Id="rId15" Type="http://schemas.openxmlformats.org/officeDocument/2006/relationships/slideLayout" Target="../slideLayouts/slideLayout638.xml"/><Relationship Id="rId10" Type="http://schemas.openxmlformats.org/officeDocument/2006/relationships/slideLayout" Target="../slideLayouts/slideLayout633.xml"/><Relationship Id="rId4" Type="http://schemas.openxmlformats.org/officeDocument/2006/relationships/slideLayout" Target="../slideLayouts/slideLayout627.xml"/><Relationship Id="rId9" Type="http://schemas.openxmlformats.org/officeDocument/2006/relationships/slideLayout" Target="../slideLayouts/slideLayout632.xml"/><Relationship Id="rId14" Type="http://schemas.openxmlformats.org/officeDocument/2006/relationships/slideLayout" Target="../slideLayouts/slideLayout637.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slideLayout" Target="../slideLayouts/slideLayout651.xml"/><Relationship Id="rId18" Type="http://schemas.openxmlformats.org/officeDocument/2006/relationships/image" Target="../media/image2.pn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slideLayout" Target="../slideLayouts/slideLayout650.xml"/><Relationship Id="rId17" Type="http://schemas.openxmlformats.org/officeDocument/2006/relationships/theme" Target="../theme/theme49.xml"/><Relationship Id="rId2" Type="http://schemas.openxmlformats.org/officeDocument/2006/relationships/slideLayout" Target="../slideLayouts/slideLayout640.xml"/><Relationship Id="rId16" Type="http://schemas.openxmlformats.org/officeDocument/2006/relationships/slideLayout" Target="../slideLayouts/slideLayout654.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5" Type="http://schemas.openxmlformats.org/officeDocument/2006/relationships/slideLayout" Target="../slideLayouts/slideLayout65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 Id="rId14" Type="http://schemas.openxmlformats.org/officeDocument/2006/relationships/slideLayout" Target="../slideLayouts/slideLayout6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2.png"/><Relationship Id="rId2" Type="http://schemas.openxmlformats.org/officeDocument/2006/relationships/slideLayout" Target="../slideLayouts/slideLayout54.xml"/><Relationship Id="rId16" Type="http://schemas.openxmlformats.org/officeDocument/2006/relationships/theme" Target="../theme/theme5.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662.xml"/><Relationship Id="rId3" Type="http://schemas.openxmlformats.org/officeDocument/2006/relationships/slideLayout" Target="../slideLayouts/slideLayout657.xml"/><Relationship Id="rId7" Type="http://schemas.openxmlformats.org/officeDocument/2006/relationships/slideLayout" Target="../slideLayouts/slideLayout661.xml"/><Relationship Id="rId12" Type="http://schemas.openxmlformats.org/officeDocument/2006/relationships/theme" Target="../theme/theme50.xml"/><Relationship Id="rId2" Type="http://schemas.openxmlformats.org/officeDocument/2006/relationships/slideLayout" Target="../slideLayouts/slideLayout656.xml"/><Relationship Id="rId1" Type="http://schemas.openxmlformats.org/officeDocument/2006/relationships/slideLayout" Target="../slideLayouts/slideLayout655.xml"/><Relationship Id="rId6" Type="http://schemas.openxmlformats.org/officeDocument/2006/relationships/slideLayout" Target="../slideLayouts/slideLayout660.xml"/><Relationship Id="rId11" Type="http://schemas.openxmlformats.org/officeDocument/2006/relationships/slideLayout" Target="../slideLayouts/slideLayout665.xml"/><Relationship Id="rId5" Type="http://schemas.openxmlformats.org/officeDocument/2006/relationships/slideLayout" Target="../slideLayouts/slideLayout659.xml"/><Relationship Id="rId10" Type="http://schemas.openxmlformats.org/officeDocument/2006/relationships/slideLayout" Target="../slideLayouts/slideLayout664.xml"/><Relationship Id="rId4" Type="http://schemas.openxmlformats.org/officeDocument/2006/relationships/slideLayout" Target="../slideLayouts/slideLayout658.xml"/><Relationship Id="rId9" Type="http://schemas.openxmlformats.org/officeDocument/2006/relationships/slideLayout" Target="../slideLayouts/slideLayout663.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673.xml"/><Relationship Id="rId3" Type="http://schemas.openxmlformats.org/officeDocument/2006/relationships/slideLayout" Target="../slideLayouts/slideLayout668.xml"/><Relationship Id="rId7" Type="http://schemas.openxmlformats.org/officeDocument/2006/relationships/slideLayout" Target="../slideLayouts/slideLayout672.xml"/><Relationship Id="rId12" Type="http://schemas.openxmlformats.org/officeDocument/2006/relationships/theme" Target="../theme/theme51.xml"/><Relationship Id="rId2" Type="http://schemas.openxmlformats.org/officeDocument/2006/relationships/slideLayout" Target="../slideLayouts/slideLayout667.xml"/><Relationship Id="rId1" Type="http://schemas.openxmlformats.org/officeDocument/2006/relationships/slideLayout" Target="../slideLayouts/slideLayout666.xml"/><Relationship Id="rId6" Type="http://schemas.openxmlformats.org/officeDocument/2006/relationships/slideLayout" Target="../slideLayouts/slideLayout671.xml"/><Relationship Id="rId11" Type="http://schemas.openxmlformats.org/officeDocument/2006/relationships/slideLayout" Target="../slideLayouts/slideLayout676.xml"/><Relationship Id="rId5" Type="http://schemas.openxmlformats.org/officeDocument/2006/relationships/slideLayout" Target="../slideLayouts/slideLayout670.xml"/><Relationship Id="rId10" Type="http://schemas.openxmlformats.org/officeDocument/2006/relationships/slideLayout" Target="../slideLayouts/slideLayout675.xml"/><Relationship Id="rId4" Type="http://schemas.openxmlformats.org/officeDocument/2006/relationships/slideLayout" Target="../slideLayouts/slideLayout669.xml"/><Relationship Id="rId9" Type="http://schemas.openxmlformats.org/officeDocument/2006/relationships/slideLayout" Target="../slideLayouts/slideLayout674.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684.xml"/><Relationship Id="rId13" Type="http://schemas.openxmlformats.org/officeDocument/2006/relationships/theme" Target="../theme/theme52.xml"/><Relationship Id="rId3" Type="http://schemas.openxmlformats.org/officeDocument/2006/relationships/slideLayout" Target="../slideLayouts/slideLayout679.xml"/><Relationship Id="rId7" Type="http://schemas.openxmlformats.org/officeDocument/2006/relationships/slideLayout" Target="../slideLayouts/slideLayout683.xml"/><Relationship Id="rId12" Type="http://schemas.openxmlformats.org/officeDocument/2006/relationships/slideLayout" Target="../slideLayouts/slideLayout688.xml"/><Relationship Id="rId2" Type="http://schemas.openxmlformats.org/officeDocument/2006/relationships/slideLayout" Target="../slideLayouts/slideLayout678.xml"/><Relationship Id="rId1" Type="http://schemas.openxmlformats.org/officeDocument/2006/relationships/slideLayout" Target="../slideLayouts/slideLayout677.xml"/><Relationship Id="rId6" Type="http://schemas.openxmlformats.org/officeDocument/2006/relationships/slideLayout" Target="../slideLayouts/slideLayout682.xml"/><Relationship Id="rId11" Type="http://schemas.openxmlformats.org/officeDocument/2006/relationships/slideLayout" Target="../slideLayouts/slideLayout687.xml"/><Relationship Id="rId5" Type="http://schemas.openxmlformats.org/officeDocument/2006/relationships/slideLayout" Target="../slideLayouts/slideLayout681.xml"/><Relationship Id="rId10" Type="http://schemas.openxmlformats.org/officeDocument/2006/relationships/slideLayout" Target="../slideLayouts/slideLayout686.xml"/><Relationship Id="rId4" Type="http://schemas.openxmlformats.org/officeDocument/2006/relationships/slideLayout" Target="../slideLayouts/slideLayout680.xml"/><Relationship Id="rId9" Type="http://schemas.openxmlformats.org/officeDocument/2006/relationships/slideLayout" Target="../slideLayouts/slideLayout685.xml"/><Relationship Id="rId14" Type="http://schemas.openxmlformats.org/officeDocument/2006/relationships/image" Target="../media/image2.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696.xml"/><Relationship Id="rId13" Type="http://schemas.openxmlformats.org/officeDocument/2006/relationships/slideLayout" Target="../slideLayouts/slideLayout701.xml"/><Relationship Id="rId3" Type="http://schemas.openxmlformats.org/officeDocument/2006/relationships/slideLayout" Target="../slideLayouts/slideLayout691.xml"/><Relationship Id="rId7" Type="http://schemas.openxmlformats.org/officeDocument/2006/relationships/slideLayout" Target="../slideLayouts/slideLayout695.xml"/><Relationship Id="rId12" Type="http://schemas.openxmlformats.org/officeDocument/2006/relationships/slideLayout" Target="../slideLayouts/slideLayout700.xml"/><Relationship Id="rId2" Type="http://schemas.openxmlformats.org/officeDocument/2006/relationships/slideLayout" Target="../slideLayouts/slideLayout690.xml"/><Relationship Id="rId16" Type="http://schemas.openxmlformats.org/officeDocument/2006/relationships/image" Target="../media/image6.jpeg"/><Relationship Id="rId1" Type="http://schemas.openxmlformats.org/officeDocument/2006/relationships/slideLayout" Target="../slideLayouts/slideLayout689.xml"/><Relationship Id="rId6" Type="http://schemas.openxmlformats.org/officeDocument/2006/relationships/slideLayout" Target="../slideLayouts/slideLayout694.xml"/><Relationship Id="rId11" Type="http://schemas.openxmlformats.org/officeDocument/2006/relationships/slideLayout" Target="../slideLayouts/slideLayout699.xml"/><Relationship Id="rId5" Type="http://schemas.openxmlformats.org/officeDocument/2006/relationships/slideLayout" Target="../slideLayouts/slideLayout693.xml"/><Relationship Id="rId15" Type="http://schemas.openxmlformats.org/officeDocument/2006/relationships/image" Target="../media/image1.png"/><Relationship Id="rId10" Type="http://schemas.openxmlformats.org/officeDocument/2006/relationships/slideLayout" Target="../slideLayouts/slideLayout698.xml"/><Relationship Id="rId4" Type="http://schemas.openxmlformats.org/officeDocument/2006/relationships/slideLayout" Target="../slideLayouts/slideLayout692.xml"/><Relationship Id="rId9" Type="http://schemas.openxmlformats.org/officeDocument/2006/relationships/slideLayout" Target="../slideLayouts/slideLayout697.xml"/><Relationship Id="rId14" Type="http://schemas.openxmlformats.org/officeDocument/2006/relationships/theme" Target="../theme/theme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image" Target="../media/image2.png"/><Relationship Id="rId2" Type="http://schemas.openxmlformats.org/officeDocument/2006/relationships/slideLayout" Target="../slideLayouts/slideLayout69.xml"/><Relationship Id="rId16"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image" Target="../media/image2.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6" Type="http://schemas.openxmlformats.org/officeDocument/2006/relationships/image" Target="../media/image2.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8.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6" Type="http://schemas.openxmlformats.org/officeDocument/2006/relationships/image" Target="../media/image2.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9.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24A"/>
            </a:gs>
            <a:gs pos="100000">
              <a:srgbClr val="00279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95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7" descr="IHI_LogoWhite"/>
          <p:cNvPicPr>
            <a:picLocks noChangeAspect="1" noChangeArrowheads="1"/>
          </p:cNvPicPr>
          <p:nvPr/>
        </p:nvPicPr>
        <p:blipFill>
          <a:blip r:embed="rId13" cstate="print"/>
          <a:srcRect/>
          <a:stretch>
            <a:fillRect/>
          </a:stretch>
        </p:blipFill>
        <p:spPr bwMode="auto">
          <a:xfrm>
            <a:off x="7239000" y="6019800"/>
            <a:ext cx="1700213" cy="657225"/>
          </a:xfrm>
          <a:prstGeom prst="rect">
            <a:avLst/>
          </a:prstGeom>
          <a:noFill/>
          <a:ln w="9525">
            <a:noFill/>
            <a:miter lim="800000"/>
            <a:headEnd/>
            <a:tailEnd/>
          </a:ln>
        </p:spPr>
      </p:pic>
      <p:sp>
        <p:nvSpPr>
          <p:cNvPr id="1032" name="Rectangle 8"/>
          <p:cNvSpPr>
            <a:spLocks noChangeArrowheads="1"/>
          </p:cNvSpPr>
          <p:nvPr/>
        </p:nvSpPr>
        <p:spPr bwMode="auto">
          <a:xfrm>
            <a:off x="301625" y="1249363"/>
            <a:ext cx="8537575" cy="46037"/>
          </a:xfrm>
          <a:prstGeom prst="rect">
            <a:avLst/>
          </a:prstGeom>
          <a:solidFill>
            <a:schemeClr val="bg1"/>
          </a:solidFill>
          <a:ln w="9525">
            <a:solidFill>
              <a:schemeClr val="tx1"/>
            </a:solidFill>
            <a:miter lim="800000"/>
            <a:headEnd/>
            <a:tailEnd/>
          </a:ln>
          <a:effectLst/>
        </p:spPr>
        <p:txBody>
          <a:bodyPr wrap="none" anchor="ctr"/>
          <a:lstStyle/>
          <a:p>
            <a:pPr>
              <a:defRPr/>
            </a:pPr>
            <a:endParaRPr lang="en-US" dirty="0"/>
          </a:p>
        </p:txBody>
      </p:sp>
      <p:sp>
        <p:nvSpPr>
          <p:cNvPr id="1033" name="Rectangle 9"/>
          <p:cNvSpPr>
            <a:spLocks noGrp="1" noChangeArrowheads="1"/>
          </p:cNvSpPr>
          <p:nvPr>
            <p:ph type="ftr" sz="quarter" idx="3"/>
          </p:nvPr>
        </p:nvSpPr>
        <p:spPr bwMode="auto">
          <a:xfrm>
            <a:off x="1676400" y="6153150"/>
            <a:ext cx="5257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a:defRPr/>
            </a:pPr>
            <a:endParaRPr lang="en-US" dirty="0"/>
          </a:p>
          <a:p>
            <a:pPr>
              <a:defRPr/>
            </a:pPr>
            <a:endParaRPr lang="en-US" dirty="0"/>
          </a:p>
        </p:txBody>
      </p:sp>
      <p:sp>
        <p:nvSpPr>
          <p:cNvPr id="1034" name="Rectangle 10"/>
          <p:cNvSpPr>
            <a:spLocks noGrp="1" noChangeArrowheads="1"/>
          </p:cNvSpPr>
          <p:nvPr>
            <p:ph type="sldNum" sz="quarter" idx="4"/>
          </p:nvPr>
        </p:nvSpPr>
        <p:spPr bwMode="auto">
          <a:xfrm>
            <a:off x="457200" y="615315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US" dirty="0"/>
          </a:p>
          <a:p>
            <a:pPr>
              <a:defRPr/>
            </a:pPr>
            <a:fld id="{B11094D5-C3F5-4DB0-941A-E3CAE6E74B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6"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p:fade/>
  </p:transition>
  <p:hf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Font typeface="Wingdings" pitchFamily="2" charset="2"/>
        <a:buChar char="Ø"/>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7172"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12DBE4D2-9BFA-4649-9449-525D64567DD7}"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52400" y="152400"/>
            <a:ext cx="8839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r>
              <a:rPr lang="en-US" smtClean="0"/>
              <a:t>Two Lines</a:t>
            </a:r>
          </a:p>
        </p:txBody>
      </p:sp>
      <p:sp>
        <p:nvSpPr>
          <p:cNvPr id="1031" name="Text Box 7"/>
          <p:cNvSpPr txBox="1">
            <a:spLocks noChangeArrowheads="1"/>
          </p:cNvSpPr>
          <p:nvPr userDrawn="1"/>
        </p:nvSpPr>
        <p:spPr bwMode="auto">
          <a:xfrm>
            <a:off x="152400" y="6248400"/>
            <a:ext cx="8839200" cy="366713"/>
          </a:xfrm>
          <a:prstGeom prst="rect">
            <a:avLst/>
          </a:prstGeom>
          <a:noFill/>
          <a:ln w="9525">
            <a:noFill/>
            <a:miter lim="800000"/>
            <a:headEnd/>
            <a:tailEnd/>
          </a:ln>
          <a:effectLst/>
        </p:spPr>
        <p:txBody>
          <a:bodyPr>
            <a:spAutoFit/>
          </a:bodyPr>
          <a:lstStyle/>
          <a:p>
            <a:pPr>
              <a:spcBef>
                <a:spcPct val="50000"/>
              </a:spcBef>
              <a:defRPr/>
            </a:pPr>
            <a:endParaRPr lang="en-US" dirty="0">
              <a:solidFill>
                <a:srgbClr val="000000"/>
              </a:solidFill>
              <a:latin typeface="Verdana" pitchFamily="34" charset="0"/>
            </a:endParaRPr>
          </a:p>
        </p:txBody>
      </p:sp>
      <p:sp>
        <p:nvSpPr>
          <p:cNvPr id="1040" name="Text Box 16"/>
          <p:cNvSpPr txBox="1">
            <a:spLocks noChangeArrowheads="1"/>
          </p:cNvSpPr>
          <p:nvPr userDrawn="1"/>
        </p:nvSpPr>
        <p:spPr bwMode="auto">
          <a:xfrm>
            <a:off x="152400" y="6096000"/>
            <a:ext cx="7848600" cy="549275"/>
          </a:xfrm>
          <a:prstGeom prst="rect">
            <a:avLst/>
          </a:prstGeom>
          <a:noFill/>
          <a:ln w="9525">
            <a:noFill/>
            <a:miter lim="800000"/>
            <a:headEnd/>
            <a:tailEnd/>
          </a:ln>
          <a:effectLst/>
        </p:spPr>
        <p:txBody>
          <a:bodyPr>
            <a:spAutoFit/>
          </a:bodyPr>
          <a:lstStyle/>
          <a:p>
            <a:pPr algn="ctr">
              <a:spcBef>
                <a:spcPct val="50000"/>
              </a:spcBef>
              <a:defRPr/>
            </a:pPr>
            <a:endParaRPr lang="en-US" sz="1200" dirty="0">
              <a:solidFill>
                <a:srgbClr val="000000"/>
              </a:solidFill>
              <a:latin typeface="Verdana" pitchFamily="34" charset="0"/>
            </a:endParaRPr>
          </a:p>
          <a:p>
            <a:pPr algn="ctr">
              <a:spcBef>
                <a:spcPct val="50000"/>
              </a:spcBef>
              <a:defRPr/>
            </a:pPr>
            <a:endParaRPr lang="en-US" sz="1200" dirty="0">
              <a:solidFill>
                <a:srgbClr val="000000"/>
              </a:solidFill>
              <a:latin typeface="Verdana" pitchFamily="34" charset="0"/>
            </a:endParaRPr>
          </a:p>
        </p:txBody>
      </p:sp>
      <p:sp>
        <p:nvSpPr>
          <p:cNvPr id="15365" name="Rectangle 18"/>
          <p:cNvSpPr>
            <a:spLocks noGrp="1" noChangeArrowheads="1"/>
          </p:cNvSpPr>
          <p:nvPr>
            <p:ph type="body" idx="1"/>
          </p:nvPr>
        </p:nvSpPr>
        <p:spPr bwMode="auto">
          <a:xfrm>
            <a:off x="152400" y="990600"/>
            <a:ext cx="8839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 name="Rectangle 20"/>
          <p:cNvSpPr>
            <a:spLocks noChangeArrowheads="1"/>
          </p:cNvSpPr>
          <p:nvPr userDrawn="1"/>
        </p:nvSpPr>
        <p:spPr bwMode="auto">
          <a:xfrm>
            <a:off x="0" y="0"/>
            <a:ext cx="9144000" cy="6858000"/>
          </a:xfrm>
          <a:prstGeom prst="rect">
            <a:avLst/>
          </a:prstGeom>
          <a:noFill/>
          <a:ln w="12700">
            <a:solidFill>
              <a:schemeClr val="tx1"/>
            </a:solidFill>
            <a:miter lim="800000"/>
            <a:headEnd/>
            <a:tailEnd/>
          </a:ln>
          <a:effectLst/>
        </p:spPr>
        <p:txBody>
          <a:bodyPr wrap="none" anchor="ctr"/>
          <a:lstStyle/>
          <a:p>
            <a:pPr algn="ctr">
              <a:defRPr/>
            </a:pPr>
            <a:endParaRPr lang="en-US" dirty="0">
              <a:solidFill>
                <a:srgbClr val="000000"/>
              </a:solidFill>
            </a:endParaRPr>
          </a:p>
        </p:txBody>
      </p:sp>
      <p:grpSp>
        <p:nvGrpSpPr>
          <p:cNvPr id="2" name="Group 32"/>
          <p:cNvGrpSpPr>
            <a:grpSpLocks/>
          </p:cNvGrpSpPr>
          <p:nvPr userDrawn="1"/>
        </p:nvGrpSpPr>
        <p:grpSpPr bwMode="auto">
          <a:xfrm>
            <a:off x="8029575" y="5865813"/>
            <a:ext cx="1143000" cy="914400"/>
            <a:chOff x="5058" y="3695"/>
            <a:chExt cx="720" cy="576"/>
          </a:xfrm>
        </p:grpSpPr>
        <p:sp>
          <p:nvSpPr>
            <p:cNvPr id="1057" name="Oval 33"/>
            <p:cNvSpPr>
              <a:spLocks noChangeArrowheads="1"/>
            </p:cNvSpPr>
            <p:nvPr userDrawn="1"/>
          </p:nvSpPr>
          <p:spPr bwMode="auto">
            <a:xfrm>
              <a:off x="5128" y="3695"/>
              <a:ext cx="576" cy="576"/>
            </a:xfrm>
            <a:prstGeom prst="ellipse">
              <a:avLst/>
            </a:prstGeom>
            <a:noFill/>
            <a:ln w="28575">
              <a:solidFill>
                <a:schemeClr val="accent2"/>
              </a:solidFill>
              <a:round/>
              <a:headEnd/>
              <a:tailEnd/>
            </a:ln>
            <a:effectLst/>
          </p:spPr>
          <p:txBody>
            <a:bodyPr wrap="none" anchor="ctr"/>
            <a:lstStyle/>
            <a:p>
              <a:pPr algn="ctr">
                <a:defRPr/>
              </a:pPr>
              <a:endParaRPr lang="en-US" dirty="0">
                <a:solidFill>
                  <a:srgbClr val="000000"/>
                </a:solidFill>
              </a:endParaRPr>
            </a:p>
          </p:txBody>
        </p:sp>
        <p:sp>
          <p:nvSpPr>
            <p:cNvPr id="1058" name="Text Box 34"/>
            <p:cNvSpPr txBox="1">
              <a:spLocks noChangeArrowheads="1"/>
            </p:cNvSpPr>
            <p:nvPr userDrawn="1"/>
          </p:nvSpPr>
          <p:spPr bwMode="auto">
            <a:xfrm>
              <a:off x="5058" y="3855"/>
              <a:ext cx="720" cy="259"/>
            </a:xfrm>
            <a:prstGeom prst="rect">
              <a:avLst/>
            </a:prstGeom>
            <a:noFill/>
            <a:ln w="9525">
              <a:noFill/>
              <a:miter lim="800000"/>
              <a:headEnd/>
              <a:tailEnd/>
            </a:ln>
            <a:effectLst/>
          </p:spPr>
          <p:txBody>
            <a:bodyPr>
              <a:spAutoFit/>
            </a:bodyPr>
            <a:lstStyle/>
            <a:p>
              <a:pPr algn="ctr">
                <a:defRPr/>
              </a:pPr>
              <a:r>
                <a:rPr lang="en-US" sz="700" b="1" dirty="0">
                  <a:solidFill>
                    <a:srgbClr val="2E4D7B"/>
                  </a:solidFill>
                </a:rPr>
                <a:t>THE COMMONWEALTH</a:t>
              </a:r>
            </a:p>
            <a:p>
              <a:pPr algn="ctr">
                <a:defRPr/>
              </a:pPr>
              <a:r>
                <a:rPr lang="en-US" sz="700" b="1" dirty="0">
                  <a:solidFill>
                    <a:srgbClr val="2E4D7B"/>
                  </a:solidFill>
                </a:rPr>
                <a:t> FUND</a:t>
              </a:r>
            </a:p>
          </p:txBody>
        </p:sp>
      </p:grpSp>
      <p:sp>
        <p:nvSpPr>
          <p:cNvPr id="1059" name="Rectangle 35"/>
          <p:cNvSpPr>
            <a:spLocks noGrp="1" noChangeArrowheads="1"/>
          </p:cNvSpPr>
          <p:nvPr>
            <p:ph type="ftr" sz="quarter" idx="3"/>
          </p:nvPr>
        </p:nvSpPr>
        <p:spPr bwMode="auto">
          <a:xfrm>
            <a:off x="0" y="6537325"/>
            <a:ext cx="80772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a:solidFill>
                  <a:srgbClr val="2E4D7B"/>
                </a:solidFill>
                <a:latin typeface="Arial" charset="0"/>
              </a:defRPr>
            </a:lvl1pPr>
          </a:lstStyle>
          <a:p>
            <a:pPr>
              <a:defRPr/>
            </a:pPr>
            <a:r>
              <a:rPr lang="en-US" dirty="0"/>
              <a:t>Source: McCarthy and Leatherman, Performance Snapshots, 2006. www.cmwf.org/snapshots</a:t>
            </a:r>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hf sldNum="0" hdr="0" dt="0"/>
  <p:txStyles>
    <p:titleStyle>
      <a:lvl1pPr algn="ctr" rtl="0" eaLnBrk="0" fontAlgn="base" hangingPunct="0">
        <a:spcBef>
          <a:spcPct val="0"/>
        </a:spcBef>
        <a:spcAft>
          <a:spcPct val="0"/>
        </a:spcAft>
        <a:defRPr b="1">
          <a:solidFill>
            <a:schemeClr val="tx2"/>
          </a:solidFill>
          <a:latin typeface="+mj-lt"/>
          <a:ea typeface="+mj-ea"/>
          <a:cs typeface="+mj-cs"/>
        </a:defRPr>
      </a:lvl1pPr>
      <a:lvl2pPr algn="ctr" rtl="0" eaLnBrk="0" fontAlgn="base" hangingPunct="0">
        <a:spcBef>
          <a:spcPct val="0"/>
        </a:spcBef>
        <a:spcAft>
          <a:spcPct val="0"/>
        </a:spcAft>
        <a:defRPr b="1">
          <a:solidFill>
            <a:schemeClr val="tx2"/>
          </a:solidFill>
          <a:latin typeface="Verdana" pitchFamily="34" charset="0"/>
        </a:defRPr>
      </a:lvl2pPr>
      <a:lvl3pPr algn="ctr" rtl="0" eaLnBrk="0" fontAlgn="base" hangingPunct="0">
        <a:spcBef>
          <a:spcPct val="0"/>
        </a:spcBef>
        <a:spcAft>
          <a:spcPct val="0"/>
        </a:spcAft>
        <a:defRPr b="1">
          <a:solidFill>
            <a:schemeClr val="tx2"/>
          </a:solidFill>
          <a:latin typeface="Verdana" pitchFamily="34" charset="0"/>
        </a:defRPr>
      </a:lvl3pPr>
      <a:lvl4pPr algn="ctr" rtl="0" eaLnBrk="0" fontAlgn="base" hangingPunct="0">
        <a:spcBef>
          <a:spcPct val="0"/>
        </a:spcBef>
        <a:spcAft>
          <a:spcPct val="0"/>
        </a:spcAft>
        <a:defRPr b="1">
          <a:solidFill>
            <a:schemeClr val="tx2"/>
          </a:solidFill>
          <a:latin typeface="Verdana" pitchFamily="34" charset="0"/>
        </a:defRPr>
      </a:lvl4pPr>
      <a:lvl5pPr algn="ctr" rtl="0" eaLnBrk="0" fontAlgn="base" hangingPunct="0">
        <a:spcBef>
          <a:spcPct val="0"/>
        </a:spcBef>
        <a:spcAft>
          <a:spcPct val="0"/>
        </a:spcAft>
        <a:defRPr b="1">
          <a:solidFill>
            <a:schemeClr val="tx2"/>
          </a:solidFill>
          <a:latin typeface="Verdana" pitchFamily="34" charset="0"/>
        </a:defRPr>
      </a:lvl5pPr>
      <a:lvl6pPr marL="457200" algn="ctr" rtl="0" fontAlgn="base">
        <a:spcBef>
          <a:spcPct val="0"/>
        </a:spcBef>
        <a:spcAft>
          <a:spcPct val="0"/>
        </a:spcAft>
        <a:defRPr b="1">
          <a:solidFill>
            <a:schemeClr val="tx2"/>
          </a:solidFill>
          <a:latin typeface="Verdana" pitchFamily="34" charset="0"/>
        </a:defRPr>
      </a:lvl6pPr>
      <a:lvl7pPr marL="914400" algn="ctr" rtl="0" fontAlgn="base">
        <a:spcBef>
          <a:spcPct val="0"/>
        </a:spcBef>
        <a:spcAft>
          <a:spcPct val="0"/>
        </a:spcAft>
        <a:defRPr b="1">
          <a:solidFill>
            <a:schemeClr val="tx2"/>
          </a:solidFill>
          <a:latin typeface="Verdana" pitchFamily="34" charset="0"/>
        </a:defRPr>
      </a:lvl7pPr>
      <a:lvl8pPr marL="1371600" algn="ctr" rtl="0" fontAlgn="base">
        <a:spcBef>
          <a:spcPct val="0"/>
        </a:spcBef>
        <a:spcAft>
          <a:spcPct val="0"/>
        </a:spcAft>
        <a:defRPr b="1">
          <a:solidFill>
            <a:schemeClr val="tx2"/>
          </a:solidFill>
          <a:latin typeface="Verdana" pitchFamily="34" charset="0"/>
        </a:defRPr>
      </a:lvl8pPr>
      <a:lvl9pPr marL="1828800" algn="ctr" rtl="0" fontAlgn="base">
        <a:spcBef>
          <a:spcPct val="0"/>
        </a:spcBef>
        <a:spcAft>
          <a:spcPct val="0"/>
        </a:spcAft>
        <a:defRPr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0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dirty="0">
              <a:solidFill>
                <a:srgbClr val="000000"/>
              </a:solidFill>
            </a:endParaRPr>
          </a:p>
        </p:txBody>
      </p:sp>
      <p:sp>
        <p:nvSpPr>
          <p:cNvPr id="280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dirty="0">
              <a:solidFill>
                <a:srgbClr val="000000"/>
              </a:solidFill>
            </a:endParaRPr>
          </a:p>
        </p:txBody>
      </p:sp>
      <p:sp>
        <p:nvSpPr>
          <p:cNvPr id="280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FE8B10D-739E-4832-A2BC-7BF144C3200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400" dirty="0">
              <a:solidFill>
                <a:srgbClr val="000000"/>
              </a:solidFill>
              <a:latin typeface="Tahoma" pitchFamily="34" charset="0"/>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dirty="0"/>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dirty="0"/>
          </a:p>
          <a:p>
            <a:pPr>
              <a:defRPr/>
            </a:pPr>
            <a:fld id="{50F1BE38-9555-4E35-B679-1F77A06B8A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Lst>
  <p:hf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9221"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400" dirty="0">
              <a:solidFill>
                <a:srgbClr val="000000"/>
              </a:solidFill>
              <a:latin typeface="Tahoma" pitchFamily="34" charset="0"/>
            </a:endParaRPr>
          </a:p>
        </p:txBody>
      </p:sp>
      <p:sp>
        <p:nvSpPr>
          <p:cNvPr id="9222"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dirty="0"/>
          </a:p>
        </p:txBody>
      </p:sp>
      <p:sp>
        <p:nvSpPr>
          <p:cNvPr id="9223" name="Rectangle 7"/>
          <p:cNvSpPr>
            <a:spLocks noGrp="1" noChangeArrowheads="1"/>
          </p:cNvSpPr>
          <p:nvPr>
            <p:ph type="sldNum" sz="quarter" idx="4"/>
          </p:nvPr>
        </p:nvSpPr>
        <p:spPr bwMode="auto">
          <a:xfrm>
            <a:off x="4038600" y="617220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dirty="0"/>
          </a:p>
          <a:p>
            <a:pPr>
              <a:defRPr/>
            </a:pPr>
            <a:fld id="{C0F9BC62-30D1-4D82-A2F6-E056F5402D4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Lst>
  <p:hf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7" descr="IHI_LogoColor"/>
          <p:cNvPicPr>
            <a:picLocks noChangeAspect="1" noChangeArrowheads="1"/>
          </p:cNvPicPr>
          <p:nvPr/>
        </p:nvPicPr>
        <p:blipFill>
          <a:blip r:embed="rId13"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Aria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0E4FF1FB-AD9D-4D14-A501-4678A86F1DE0}"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hf sldNum="0"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100"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F174990F-35BF-4DB3-9F46-1774D498D9F8}"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0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dirty="0">
              <a:solidFill>
                <a:srgbClr val="000000"/>
              </a:solidFill>
            </a:endParaRPr>
          </a:p>
        </p:txBody>
      </p:sp>
      <p:sp>
        <p:nvSpPr>
          <p:cNvPr id="280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dirty="0">
              <a:solidFill>
                <a:srgbClr val="000000"/>
              </a:solidFill>
            </a:endParaRPr>
          </a:p>
        </p:txBody>
      </p:sp>
      <p:sp>
        <p:nvSpPr>
          <p:cNvPr id="280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FE8B10D-739E-4832-A2BC-7BF144C3200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0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dirty="0">
              <a:solidFill>
                <a:srgbClr val="000000"/>
              </a:solidFill>
            </a:endParaRPr>
          </a:p>
        </p:txBody>
      </p:sp>
      <p:sp>
        <p:nvSpPr>
          <p:cNvPr id="280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dirty="0">
              <a:solidFill>
                <a:srgbClr val="000000"/>
              </a:solidFill>
            </a:endParaRPr>
          </a:p>
        </p:txBody>
      </p:sp>
      <p:sp>
        <p:nvSpPr>
          <p:cNvPr id="280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FE8B10D-739E-4832-A2BC-7BF144C3200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400" dirty="0">
              <a:solidFill>
                <a:srgbClr val="000000"/>
              </a:solidFill>
              <a:latin typeface="Tahoma" pitchFamily="34" charset="0"/>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dirty="0"/>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defRPr>
            </a:lvl1pPr>
          </a:lstStyle>
          <a:p>
            <a:pPr>
              <a:defRPr/>
            </a:pPr>
            <a:endParaRPr lang="en-US" dirty="0"/>
          </a:p>
          <a:p>
            <a:pPr>
              <a:defRPr/>
            </a:pPr>
            <a:fld id="{AD1047D6-8732-44A4-94A6-5A6EE4A2FE6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 id="2147484330" r:id="rId13"/>
    <p:sldLayoutId id="2147484331" r:id="rId14"/>
  </p:sldLayoutIdLst>
  <p:hf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a:p>
            <a:pPr>
              <a:defRPr/>
            </a:pPr>
            <a:endParaRPr lang="en-US" dirty="0"/>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a:p>
            <a:pPr>
              <a:defRPr/>
            </a:pPr>
            <a:fld id="{728CDE93-0026-4811-BBCA-CE91868A6E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7"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5124"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C219CB5A-54FE-4C1A-9D12-B1A9220C3AEB}"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 id="2147484370" r:id="rId12"/>
    <p:sldLayoutId id="2147484371" r:id="rId13"/>
    <p:sldLayoutId id="2147484372"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100"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F174990F-35BF-4DB3-9F46-1774D498D9F8}"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 id="2147484400"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100"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33F7499F-2FF6-41F9-91E9-495BF9B5F5D1}"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 id="2147484413" r:id="rId12"/>
    <p:sldLayoutId id="2147484414" r:id="rId13"/>
    <p:sldLayoutId id="2147484415" r:id="rId14"/>
  </p:sldLayoutIdLst>
  <p:hf sldNum="0"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100"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33F7499F-2FF6-41F9-91E9-495BF9B5F5D1}"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 id="2147484428" r:id="rId12"/>
    <p:sldLayoutId id="2147484429" r:id="rId13"/>
    <p:sldLayoutId id="2147484430" r:id="rId14"/>
  </p:sldLayoutIdLst>
  <p:hf sldNum="0"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100" name="Picture 4"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9221"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400" dirty="0">
              <a:solidFill>
                <a:srgbClr val="000000"/>
              </a:solidFill>
              <a:latin typeface="Tahoma" pitchFamily="34" charset="0"/>
              <a:cs typeface="Arial" charset="0"/>
            </a:endParaRPr>
          </a:p>
        </p:txBody>
      </p:sp>
      <p:sp>
        <p:nvSpPr>
          <p:cNvPr id="9222"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dirty="0"/>
          </a:p>
        </p:txBody>
      </p:sp>
      <p:sp>
        <p:nvSpPr>
          <p:cNvPr id="9223" name="Rectangle 7"/>
          <p:cNvSpPr>
            <a:spLocks noGrp="1" noChangeArrowheads="1"/>
          </p:cNvSpPr>
          <p:nvPr>
            <p:ph type="sldNum" sz="quarter" idx="4"/>
          </p:nvPr>
        </p:nvSpPr>
        <p:spPr bwMode="auto">
          <a:xfrm>
            <a:off x="4038600" y="617220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dirty="0"/>
          </a:p>
          <a:p>
            <a:pPr>
              <a:defRPr/>
            </a:pPr>
            <a:fld id="{7577A2FE-68FB-4A80-AD0E-72817AFC739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 id="2147484468" r:id="rId11"/>
    <p:sldLayoutId id="2147484469" r:id="rId12"/>
    <p:sldLayoutId id="2147484470" r:id="rId13"/>
    <p:sldLayoutId id="2147484471" r:id="rId14"/>
  </p:sldLayoutIdLst>
  <p:hf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6148" name="Picture 7" descr="IHI_LogoColor"/>
          <p:cNvPicPr>
            <a:picLocks noChangeAspect="1" noChangeArrowheads="1"/>
          </p:cNvPicPr>
          <p:nvPr/>
        </p:nvPicPr>
        <p:blipFill>
          <a:blip r:embed="rId19"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dirty="0">
              <a:solidFill>
                <a:srgbClr val="000000"/>
              </a:solidFill>
            </a:endParaRPr>
          </a:p>
          <a:p>
            <a:pPr>
              <a:defRPr/>
            </a:pPr>
            <a:fld id="{4D54C7A9-6516-4C8B-A37F-914EDAFCF26D}"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 id="2147484485" r:id="rId13"/>
    <p:sldLayoutId id="2147484486" r:id="rId14"/>
    <p:sldLayoutId id="2147484487" r:id="rId15"/>
    <p:sldLayoutId id="2147484488" r:id="rId16"/>
    <p:sldLayoutId id="2147484489" r:id="rId17"/>
  </p:sldLayoutIdLst>
  <p:hf sldNum="0" hdr="0" dt="0"/>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4" descr="IHI_LogoColor"/>
          <p:cNvPicPr>
            <a:picLocks noChangeAspect="1" noChangeArrowheads="1"/>
          </p:cNvPicPr>
          <p:nvPr/>
        </p:nvPicPr>
        <p:blipFill>
          <a:blip r:embed="rId15" cstate="print"/>
          <a:srcRect/>
          <a:stretch>
            <a:fillRect/>
          </a:stretch>
        </p:blipFill>
        <p:spPr bwMode="auto">
          <a:xfrm>
            <a:off x="7239000" y="6019800"/>
            <a:ext cx="1676400" cy="658813"/>
          </a:xfrm>
          <a:prstGeom prst="rect">
            <a:avLst/>
          </a:prstGeom>
          <a:noFill/>
          <a:ln w="9525">
            <a:noFill/>
            <a:miter lim="800000"/>
            <a:headEnd/>
            <a:tailEnd/>
          </a:ln>
        </p:spPr>
      </p:pic>
      <p:sp>
        <p:nvSpPr>
          <p:cNvPr id="868357"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868358"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a:p>
            <a:pPr>
              <a:defRPr/>
            </a:pPr>
            <a:endParaRPr lang="en-US" dirty="0">
              <a:solidFill>
                <a:srgbClr val="000000"/>
              </a:solidFill>
            </a:endParaRPr>
          </a:p>
        </p:txBody>
      </p:sp>
      <p:sp>
        <p:nvSpPr>
          <p:cNvPr id="868359" name="Rectangle 7"/>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solidFill>
                <a:srgbClr val="000000"/>
              </a:solidFill>
            </a:endParaRPr>
          </a:p>
          <a:p>
            <a:pPr>
              <a:defRPr/>
            </a:pPr>
            <a:fld id="{A50DA878-1504-45EF-AE19-571735AF3E48}" type="slidenum">
              <a:rPr lang="en-US">
                <a:solidFill>
                  <a:srgbClr val="000000"/>
                </a:solidFill>
              </a:rPr>
              <a:pPr>
                <a:defRPr/>
              </a:pPr>
              <a:t>‹#›</a:t>
            </a:fld>
            <a:endParaRPr lang="en-US" dirty="0">
              <a:solidFill>
                <a:srgbClr val="000000"/>
              </a:solidFill>
            </a:endParaRPr>
          </a:p>
        </p:txBody>
      </p:sp>
      <p:pic>
        <p:nvPicPr>
          <p:cNvPr id="2056" name="Picture 8" descr="RWJF_logo"/>
          <p:cNvPicPr>
            <a:picLocks noChangeAspect="1" noChangeArrowheads="1"/>
          </p:cNvPicPr>
          <p:nvPr userDrawn="1"/>
        </p:nvPicPr>
        <p:blipFill>
          <a:blip r:embed="rId16" cstate="print"/>
          <a:srcRect/>
          <a:stretch>
            <a:fillRect/>
          </a:stretch>
        </p:blipFill>
        <p:spPr bwMode="auto">
          <a:xfrm>
            <a:off x="304800" y="6065838"/>
            <a:ext cx="1654175" cy="5762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 id="2147484502" r:id="rId12"/>
    <p:sldLayoutId id="2147484503" r:id="rId13"/>
  </p:sldLayoutIdLst>
  <p:hf sldNum="0"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7652"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dirty="0"/>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fld id="{5B988E47-FAA8-49E5-9A8C-AB372ADCB9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8439" name="Picture 7" descr="IHI_LogoColor"/>
          <p:cNvPicPr>
            <a:picLocks noChangeAspect="1" noChangeArrowheads="1"/>
          </p:cNvPicPr>
          <p:nvPr/>
        </p:nvPicPr>
        <p:blipFill>
          <a:blip r:embed="rId13" cstate="print"/>
          <a:srcRect/>
          <a:stretch>
            <a:fillRect/>
          </a:stretch>
        </p:blipFill>
        <p:spPr bwMode="auto">
          <a:xfrm>
            <a:off x="7239000" y="6019800"/>
            <a:ext cx="1676400" cy="658813"/>
          </a:xfrm>
          <a:prstGeom prst="rect">
            <a:avLst/>
          </a:prstGeom>
          <a:noFill/>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fontAlgn="auto">
              <a:spcBef>
                <a:spcPts val="0"/>
              </a:spcBef>
              <a:spcAft>
                <a:spcPts val="0"/>
              </a:spcAft>
            </a:pPr>
            <a:endParaRPr lang="en-US" dirty="0">
              <a:solidFill>
                <a:srgbClr val="000000"/>
              </a:solidFill>
              <a:latin typeface="Aria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dirty="0">
              <a:solidFill>
                <a:srgbClr val="000000"/>
              </a:solidFill>
              <a:latin typeface="Aria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fld id="{E3FA523E-34CF-4493-A51C-E3C821CA3670}"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817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78180" name="Picture 7" descr="IHI_LogoColor"/>
          <p:cNvPicPr>
            <a:picLocks noChangeAspect="1" noChangeArrowheads="1"/>
          </p:cNvPicPr>
          <p:nvPr/>
        </p:nvPicPr>
        <p:blipFill>
          <a:blip r:embed="rId19"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400" dirty="0">
              <a:solidFill>
                <a:srgbClr val="000000"/>
              </a:solidFill>
              <a:latin typeface="Tahoma" pitchFamily="34" charset="0"/>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dirty="0">
              <a:solidFill>
                <a:srgbClr val="000000"/>
              </a:solidFill>
            </a:endParaRPr>
          </a:p>
          <a:p>
            <a:pPr>
              <a:defRPr/>
            </a:pPr>
            <a:fld id="{8BA04E62-E035-493B-8BE7-C7586006FB1E}"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 id="2147484529" r:id="rId12"/>
    <p:sldLayoutId id="2147484530" r:id="rId13"/>
    <p:sldLayoutId id="2147484531" r:id="rId14"/>
    <p:sldLayoutId id="2147484532" r:id="rId15"/>
    <p:sldLayoutId id="2147484533" r:id="rId16"/>
    <p:sldLayoutId id="2147484534" r:id="rId17"/>
  </p:sldLayoutIdLst>
  <p:hf sldNum="0"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5060" name="Picture 7" descr="IHI_LogoColor"/>
          <p:cNvPicPr>
            <a:picLocks noChangeAspect="1" noChangeArrowheads="1"/>
          </p:cNvPicPr>
          <p:nvPr/>
        </p:nvPicPr>
        <p:blipFill>
          <a:blip r:embed="rId15"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userDrawn="1"/>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dirty="0">
              <a:solidFill>
                <a:srgbClr val="000000"/>
              </a:solidFill>
            </a:endParaRPr>
          </a:p>
          <a:p>
            <a:pPr>
              <a:defRPr/>
            </a:pPr>
            <a:fld id="{DFBDA6E9-D94A-41B0-9577-F069229F5ECD}"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 id="2147484547" r:id="rId12"/>
    <p:sldLayoutId id="2147484548" r:id="rId13"/>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 id="2147484561"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400" dirty="0">
              <a:solidFill>
                <a:srgbClr val="000000"/>
              </a:solidFill>
              <a:latin typeface="Tahoma" pitchFamily="34" charset="0"/>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a:solidFill>
                  <a:srgbClr val="000000"/>
                </a:solidFill>
                <a:latin typeface="Arial" charset="0"/>
              </a:defRPr>
            </a:lvl1pPr>
          </a:lstStyle>
          <a:p>
            <a:pPr>
              <a:defRPr/>
            </a:pPr>
            <a:endParaRPr lang="en-US" dirty="0"/>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dirty="0">
                <a:solidFill>
                  <a:srgbClr val="000000"/>
                </a:solidFill>
                <a:latin typeface="Arial" charset="0"/>
              </a:defRPr>
            </a:lvl1pPr>
          </a:lstStyle>
          <a:p>
            <a:pPr>
              <a:defRPr/>
            </a:pPr>
            <a:endParaRPr lang="en-US" dirty="0"/>
          </a:p>
          <a:p>
            <a:pPr>
              <a:defRPr/>
            </a:pPr>
            <a:fld id="{436C3644-4EE4-4402-961C-FE52451BA3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 id="2147484574" r:id="rId12"/>
    <p:sldLayoutId id="2147484575" r:id="rId13"/>
    <p:sldLayoutId id="2147484576" r:id="rId14"/>
  </p:sldLayoutIdLst>
  <p:hf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79F">
                <a:gamma/>
                <a:shade val="46275"/>
                <a:invGamma/>
              </a:srgbClr>
            </a:gs>
            <a:gs pos="100000">
              <a:srgbClr val="00279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50825"/>
            <a:ext cx="8229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31" name="Picture 7" descr="IHI_LogoWhite"/>
          <p:cNvPicPr>
            <a:picLocks noChangeAspect="1" noChangeArrowheads="1"/>
          </p:cNvPicPr>
          <p:nvPr/>
        </p:nvPicPr>
        <p:blipFill>
          <a:blip r:embed="rId16" cstate="print"/>
          <a:srcRect/>
          <a:stretch>
            <a:fillRect/>
          </a:stretch>
        </p:blipFill>
        <p:spPr bwMode="black">
          <a:xfrm>
            <a:off x="7239000" y="6019800"/>
            <a:ext cx="1700213" cy="657225"/>
          </a:xfrm>
          <a:prstGeom prst="rect">
            <a:avLst/>
          </a:prstGeom>
          <a:noFill/>
        </p:spPr>
      </p:pic>
      <p:sp>
        <p:nvSpPr>
          <p:cNvPr id="1032" name="Rectangle 8"/>
          <p:cNvSpPr>
            <a:spLocks noChangeArrowheads="1"/>
          </p:cNvSpPr>
          <p:nvPr/>
        </p:nvSpPr>
        <p:spPr bwMode="auto">
          <a:xfrm>
            <a:off x="301625" y="1249363"/>
            <a:ext cx="8537575" cy="46037"/>
          </a:xfrm>
          <a:prstGeom prst="rect">
            <a:avLst/>
          </a:prstGeom>
          <a:solidFill>
            <a:schemeClr val="bg1"/>
          </a:solidFill>
          <a:ln w="9525">
            <a:solidFill>
              <a:schemeClr val="tx1"/>
            </a:solidFill>
            <a:miter lim="800000"/>
            <a:headEnd/>
            <a:tailEnd/>
          </a:ln>
          <a:effectLst/>
        </p:spPr>
        <p:txBody>
          <a:bodyPr wrap="none" anchor="ctr"/>
          <a:lstStyle/>
          <a:p>
            <a:endParaRPr lang="en-US" dirty="0" smtClean="0">
              <a:solidFill>
                <a:srgbClr val="000000"/>
              </a:solidFill>
            </a:endParaRPr>
          </a:p>
        </p:txBody>
      </p:sp>
      <p:sp>
        <p:nvSpPr>
          <p:cNvPr id="1033" name="Rectangle 9"/>
          <p:cNvSpPr>
            <a:spLocks noGrp="1" noChangeArrowheads="1"/>
          </p:cNvSpPr>
          <p:nvPr>
            <p:ph type="ftr" sz="quarter" idx="3"/>
          </p:nvPr>
        </p:nvSpPr>
        <p:spPr bwMode="black">
          <a:xfrm>
            <a:off x="1676400" y="6153150"/>
            <a:ext cx="5257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dirty="0" smtClean="0">
              <a:solidFill>
                <a:srgbClr val="FFFFFF"/>
              </a:solidFill>
            </a:endParaRPr>
          </a:p>
          <a:p>
            <a:endParaRPr lang="en-US" dirty="0" smtClean="0">
              <a:solidFill>
                <a:srgbClr val="FFFFFF"/>
              </a:solidFill>
            </a:endParaRPr>
          </a:p>
        </p:txBody>
      </p:sp>
      <p:sp>
        <p:nvSpPr>
          <p:cNvPr id="1034" name="Rectangle 10"/>
          <p:cNvSpPr>
            <a:spLocks noGrp="1" noChangeArrowheads="1"/>
          </p:cNvSpPr>
          <p:nvPr>
            <p:ph type="sldNum" sz="quarter" idx="4"/>
          </p:nvPr>
        </p:nvSpPr>
        <p:spPr bwMode="black">
          <a:xfrm>
            <a:off x="457200" y="615315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dirty="0" smtClean="0">
              <a:solidFill>
                <a:srgbClr val="FFFFFF"/>
              </a:solidFill>
            </a:endParaRPr>
          </a:p>
          <a:p>
            <a:fld id="{0C07B94E-A743-4B04-A035-D99B071BA5B6}" type="slidenum">
              <a:rPr lang="en-US" smtClean="0">
                <a:solidFill>
                  <a:srgbClr val="FFFFFF"/>
                </a:solidFill>
              </a:rPr>
              <a:pPr/>
              <a:t>‹#›</a:t>
            </a:fld>
            <a:endParaRPr lang="en-US" dirty="0" smtClean="0">
              <a:solidFill>
                <a:srgbClr val="FFFFFF"/>
              </a:solidFill>
            </a:endParaRPr>
          </a:p>
        </p:txBody>
      </p:sp>
      <p:pic>
        <p:nvPicPr>
          <p:cNvPr id="1035" name="Picture 11" descr="RWJF_logo"/>
          <p:cNvPicPr>
            <a:picLocks noChangeAspect="1" noChangeArrowheads="1"/>
          </p:cNvPicPr>
          <p:nvPr userDrawn="1"/>
        </p:nvPicPr>
        <p:blipFill>
          <a:blip r:embed="rId17" cstate="print"/>
          <a:srcRect/>
          <a:stretch>
            <a:fillRect/>
          </a:stretch>
        </p:blipFill>
        <p:spPr bwMode="auto">
          <a:xfrm>
            <a:off x="304800" y="6065838"/>
            <a:ext cx="1654175" cy="576262"/>
          </a:xfrm>
          <a:prstGeom prst="rect">
            <a:avLst/>
          </a:prstGeom>
          <a:noFill/>
        </p:spPr>
      </p:pic>
    </p:spTree>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 id="2147484589" r:id="rId12"/>
    <p:sldLayoutId id="2147484590" r:id="rId13"/>
    <p:sldLayoutId id="2147484591" r:id="rId14"/>
  </p:sldLayoutIdLst>
  <p:hf sldNum="0" hdr="0" dt="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rgbClr val="FFFF00"/>
          </a:solidFill>
          <a:latin typeface="+mn-lt"/>
          <a:ea typeface="+mn-ea"/>
          <a:cs typeface="+mn-cs"/>
        </a:defRPr>
      </a:lvl1pPr>
      <a:lvl2pPr marL="742950" indent="-285750" algn="l" rtl="0" fontAlgn="base">
        <a:spcBef>
          <a:spcPct val="20000"/>
        </a:spcBef>
        <a:spcAft>
          <a:spcPct val="0"/>
        </a:spcAft>
        <a:buChar char="–"/>
        <a:defRPr sz="2800">
          <a:solidFill>
            <a:srgbClr val="FFFF00"/>
          </a:solidFill>
          <a:latin typeface="+mn-lt"/>
        </a:defRPr>
      </a:lvl2pPr>
      <a:lvl3pPr marL="1143000" indent="-228600" algn="l" rtl="0" fontAlgn="base">
        <a:spcBef>
          <a:spcPct val="20000"/>
        </a:spcBef>
        <a:spcAft>
          <a:spcPct val="0"/>
        </a:spcAft>
        <a:buFont typeface="Wingdings" pitchFamily="2" charset="2"/>
        <a:buChar char="Ø"/>
        <a:defRPr sz="2400">
          <a:solidFill>
            <a:srgbClr val="FFFF00"/>
          </a:solidFill>
          <a:latin typeface="+mn-lt"/>
        </a:defRPr>
      </a:lvl3pPr>
      <a:lvl4pPr marL="1600200" indent="-228600" algn="l" rtl="0" fontAlgn="base">
        <a:spcBef>
          <a:spcPct val="20000"/>
        </a:spcBef>
        <a:spcAft>
          <a:spcPct val="0"/>
        </a:spcAft>
        <a:defRPr sz="2000">
          <a:solidFill>
            <a:srgbClr val="FFFF00"/>
          </a:solidFill>
          <a:latin typeface="+mn-lt"/>
        </a:defRPr>
      </a:lvl4pPr>
      <a:lvl5pPr marL="2057400" indent="-228600" algn="l" rtl="0" fontAlgn="base">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4" descr="IHI_LogoColor"/>
          <p:cNvPicPr>
            <a:picLocks noChangeAspect="1" noChangeArrowheads="1"/>
          </p:cNvPicPr>
          <p:nvPr/>
        </p:nvPicPr>
        <p:blipFill>
          <a:blip r:embed="rId15" cstate="print"/>
          <a:srcRect/>
          <a:stretch>
            <a:fillRect/>
          </a:stretch>
        </p:blipFill>
        <p:spPr bwMode="auto">
          <a:xfrm>
            <a:off x="7239000" y="6019800"/>
            <a:ext cx="1676400" cy="658813"/>
          </a:xfrm>
          <a:prstGeom prst="rect">
            <a:avLst/>
          </a:prstGeom>
          <a:noFill/>
          <a:ln w="9525">
            <a:noFill/>
            <a:miter lim="800000"/>
            <a:headEnd/>
            <a:tailEnd/>
          </a:ln>
        </p:spPr>
      </p:pic>
      <p:sp>
        <p:nvSpPr>
          <p:cNvPr id="868357"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868358"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a:p>
            <a:pPr>
              <a:defRPr/>
            </a:pPr>
            <a:endParaRPr lang="en-US" dirty="0">
              <a:solidFill>
                <a:srgbClr val="000000"/>
              </a:solidFill>
            </a:endParaRPr>
          </a:p>
        </p:txBody>
      </p:sp>
      <p:sp>
        <p:nvSpPr>
          <p:cNvPr id="868359" name="Rectangle 7"/>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solidFill>
                <a:srgbClr val="000000"/>
              </a:solidFill>
            </a:endParaRPr>
          </a:p>
          <a:p>
            <a:pPr>
              <a:defRPr/>
            </a:pPr>
            <a:fld id="{A50DA878-1504-45EF-AE19-571735AF3E48}" type="slidenum">
              <a:rPr lang="en-US">
                <a:solidFill>
                  <a:srgbClr val="000000"/>
                </a:solidFill>
              </a:rPr>
              <a:pPr>
                <a:defRPr/>
              </a:pPr>
              <a:t>‹#›</a:t>
            </a:fld>
            <a:endParaRPr lang="en-US" dirty="0">
              <a:solidFill>
                <a:srgbClr val="000000"/>
              </a:solidFill>
            </a:endParaRPr>
          </a:p>
        </p:txBody>
      </p:sp>
      <p:pic>
        <p:nvPicPr>
          <p:cNvPr id="2056" name="Picture 8" descr="RWJF_logo"/>
          <p:cNvPicPr>
            <a:picLocks noChangeAspect="1" noChangeArrowheads="1"/>
          </p:cNvPicPr>
          <p:nvPr userDrawn="1"/>
        </p:nvPicPr>
        <p:blipFill>
          <a:blip r:embed="rId16" cstate="print"/>
          <a:srcRect/>
          <a:stretch>
            <a:fillRect/>
          </a:stretch>
        </p:blipFill>
        <p:spPr bwMode="auto">
          <a:xfrm>
            <a:off x="304800" y="6065838"/>
            <a:ext cx="1654175" cy="5762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Lst>
  <p:hf sldNum="0"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296509"/>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 id="2147484644"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4" descr="IHI_LogoColo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39000" y="6019800"/>
            <a:ext cx="1676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p:spPr>
        <p:txBody>
          <a:bodyPr wrap="none" anchor="ctr"/>
          <a:lstStyle/>
          <a:p>
            <a:endParaRPr lang="en-US" dirty="0" smtClean="0">
              <a:solidFill>
                <a:srgbClr val="000000"/>
              </a:solidFill>
              <a:cs typeface="Arial" charset="0"/>
            </a:endParaRPr>
          </a:p>
        </p:txBody>
      </p:sp>
      <p:sp>
        <p:nvSpPr>
          <p:cNvPr id="220166"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dirty="0"/>
          </a:p>
          <a:p>
            <a:pPr>
              <a:defRPr/>
            </a:pPr>
            <a:endParaRPr lang="en-US" dirty="0"/>
          </a:p>
        </p:txBody>
      </p:sp>
      <p:sp>
        <p:nvSpPr>
          <p:cNvPr id="220167" name="Rectangle 7"/>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dirty="0"/>
          </a:p>
          <a:p>
            <a:pPr>
              <a:defRPr/>
            </a:pPr>
            <a:fld id="{73D144FA-46FD-4616-BC72-D29C63D627D9}" type="slidenum">
              <a:rPr lang="en-US"/>
              <a:pPr>
                <a:defRPr/>
              </a:pPr>
              <a:t>‹#›</a:t>
            </a:fld>
            <a:endParaRPr lang="en-US" dirty="0"/>
          </a:p>
        </p:txBody>
      </p:sp>
    </p:spTree>
    <p:extLst>
      <p:ext uri="{BB962C8B-B14F-4D97-AF65-F5344CB8AC3E}">
        <p14:creationId xmlns:p14="http://schemas.microsoft.com/office/powerpoint/2010/main" val="604693581"/>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 id="2147484659" r:id="rId14"/>
    <p:sldLayoutId id="2147484660" r:id="rId15"/>
  </p:sldLayoutIdLst>
  <p:hf sldNum="0"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4147919"/>
      </p:ext>
    </p:extLst>
  </p:cSld>
  <p:clrMap bg1="lt1" tx1="dk1" bg2="lt2" tx2="dk2" accent1="accent1" accent2="accent2" accent3="accent3" accent4="accent4" accent5="accent5" accent6="accent6" hlink="hlink" folHlink="folHlink"/>
  <p:sldLayoutIdLst>
    <p:sldLayoutId id="2147484674" r:id="rId1"/>
    <p:sldLayoutId id="2147484675" r:id="rId2"/>
    <p:sldLayoutId id="2147484676" r:id="rId3"/>
    <p:sldLayoutId id="2147484677" r:id="rId4"/>
    <p:sldLayoutId id="2147484678" r:id="rId5"/>
    <p:sldLayoutId id="2147484679" r:id="rId6"/>
    <p:sldLayoutId id="2147484680" r:id="rId7"/>
    <p:sldLayoutId id="2147484681" r:id="rId8"/>
    <p:sldLayoutId id="2147484682" r:id="rId9"/>
    <p:sldLayoutId id="2147484683" r:id="rId10"/>
    <p:sldLayoutId id="2147484684" r:id="rId11"/>
    <p:sldLayoutId id="2147484685"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7"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endParaRPr lang="en-US" dirty="0" smtClean="0">
              <a:solidFill>
                <a:srgbClr val="000000"/>
              </a:solidFill>
            </a:endParaRPr>
          </a:p>
          <a:p>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Lst>
  <p:hf sldNum="0" hdr="0" dt="0"/>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3316"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latin typeface="Aria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dirty="0"/>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fld id="{FAF832A5-14C1-4946-AC98-1054B39A43D1}" type="slidenum">
              <a:rPr lang="en-US"/>
              <a:pPr>
                <a:defRPr/>
              </a:pPr>
              <a:t>‹#›</a:t>
            </a:fld>
            <a:endParaRPr lang="en-US" dirty="0"/>
          </a:p>
        </p:txBody>
      </p:sp>
    </p:spTree>
    <p:extLst>
      <p:ext uri="{BB962C8B-B14F-4D97-AF65-F5344CB8AC3E}">
        <p14:creationId xmlns:p14="http://schemas.microsoft.com/office/powerpoint/2010/main" val="3624320809"/>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1516237"/>
      </p:ext>
    </p:extLst>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100"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F174990F-35BF-4DB3-9F46-1774D498D9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06808223"/>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 id="2147484728"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100"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F174990F-35BF-4DB3-9F46-1774D498D9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3966976"/>
      </p:ext>
    </p:extLst>
  </p:cSld>
  <p:clrMap bg1="lt1" tx1="dk1" bg2="lt2" tx2="dk2" accent1="accent1" accent2="accent2" accent3="accent3" accent4="accent4" accent5="accent5" accent6="accent6" hlink="hlink" folHlink="folHlink"/>
  <p:sldLayoutIdLst>
    <p:sldLayoutId id="2147484730" r:id="rId1"/>
    <p:sldLayoutId id="2147484731" r:id="rId2"/>
    <p:sldLayoutId id="2147484732" r:id="rId3"/>
    <p:sldLayoutId id="2147484733" r:id="rId4"/>
    <p:sldLayoutId id="2147484734" r:id="rId5"/>
    <p:sldLayoutId id="2147484735" r:id="rId6"/>
    <p:sldLayoutId id="2147484736" r:id="rId7"/>
    <p:sldLayoutId id="2147484737" r:id="rId8"/>
    <p:sldLayoutId id="2147484738" r:id="rId9"/>
    <p:sldLayoutId id="2147484739" r:id="rId10"/>
    <p:sldLayoutId id="2147484740" r:id="rId11"/>
    <p:sldLayoutId id="2147484741" r:id="rId12"/>
    <p:sldLayoutId id="2147484742" r:id="rId13"/>
    <p:sldLayoutId id="2147484743"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7172" name="Picture 4"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7173"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Arial"/>
            </a:endParaRPr>
          </a:p>
        </p:txBody>
      </p:sp>
      <p:sp>
        <p:nvSpPr>
          <p:cNvPr id="7174"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auto">
              <a:spcBef>
                <a:spcPts val="0"/>
              </a:spcBef>
              <a:spcAft>
                <a:spcPts val="0"/>
              </a:spcAft>
              <a:defRPr/>
            </a:pPr>
            <a:endParaRPr lang="en-US" dirty="0">
              <a:solidFill>
                <a:srgbClr val="000000"/>
              </a:solidFill>
            </a:endParaRPr>
          </a:p>
          <a:p>
            <a:pPr fontAlgn="auto">
              <a:spcBef>
                <a:spcPts val="0"/>
              </a:spcBef>
              <a:spcAft>
                <a:spcPts val="0"/>
              </a:spcAft>
              <a:defRPr/>
            </a:pPr>
            <a:endParaRPr lang="en-US" dirty="0">
              <a:solidFill>
                <a:srgbClr val="000000"/>
              </a:solidFill>
            </a:endParaRPr>
          </a:p>
        </p:txBody>
      </p:sp>
      <p:sp>
        <p:nvSpPr>
          <p:cNvPr id="7175" name="Rectangle 7"/>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auto">
              <a:spcBef>
                <a:spcPts val="0"/>
              </a:spcBef>
              <a:spcAft>
                <a:spcPts val="0"/>
              </a:spcAft>
              <a:defRPr/>
            </a:pPr>
            <a:endParaRPr lang="en-US" dirty="0">
              <a:solidFill>
                <a:srgbClr val="000000"/>
              </a:solidFill>
            </a:endParaRPr>
          </a:p>
          <a:p>
            <a:pPr fontAlgn="auto">
              <a:spcBef>
                <a:spcPts val="0"/>
              </a:spcBef>
              <a:spcAft>
                <a:spcPts val="0"/>
              </a:spcAft>
              <a:defRPr/>
            </a:pPr>
            <a:fld id="{6BA405CA-63DD-4B4B-864D-60BFE00987AE}" type="slidenum">
              <a:rPr lang="en-US">
                <a:solidFill>
                  <a:srgbClr val="000000"/>
                </a:solidFill>
              </a:rPr>
              <a:pPr fontAlgn="auto">
                <a:spcBef>
                  <a:spcPts val="0"/>
                </a:spcBef>
                <a:spcAft>
                  <a:spcPts val="0"/>
                </a:spcAft>
                <a:defRPr/>
              </a:pPr>
              <a:t>‹#›</a:t>
            </a:fld>
            <a:endParaRPr lang="en-US" dirty="0">
              <a:solidFill>
                <a:srgbClr val="000000"/>
              </a:solidFill>
            </a:endParaRPr>
          </a:p>
        </p:txBody>
      </p:sp>
    </p:spTree>
    <p:extLst>
      <p:ext uri="{BB962C8B-B14F-4D97-AF65-F5344CB8AC3E}">
        <p14:creationId xmlns:p14="http://schemas.microsoft.com/office/powerpoint/2010/main" val="1260213133"/>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 id="2147484756" r:id="rId12"/>
  </p:sldLayoutIdLst>
  <p:hf sldNum="0" hdr="0" dt="0"/>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9451628"/>
      </p:ext>
    </p:extLst>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 id="2147484782"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4" descr="IHI_LogoColo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39000" y="6019800"/>
            <a:ext cx="1676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p:spPr>
        <p:txBody>
          <a:bodyPr wrap="none" anchor="ctr"/>
          <a:lstStyle/>
          <a:p>
            <a:endParaRPr lang="en-US" dirty="0" smtClean="0">
              <a:solidFill>
                <a:srgbClr val="000000"/>
              </a:solidFill>
              <a:cs typeface="Arial" charset="0"/>
            </a:endParaRPr>
          </a:p>
        </p:txBody>
      </p:sp>
      <p:sp>
        <p:nvSpPr>
          <p:cNvPr id="220166"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dirty="0"/>
          </a:p>
          <a:p>
            <a:pPr>
              <a:defRPr/>
            </a:pPr>
            <a:endParaRPr lang="en-US" dirty="0"/>
          </a:p>
        </p:txBody>
      </p:sp>
      <p:sp>
        <p:nvSpPr>
          <p:cNvPr id="220167" name="Rectangle 7"/>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dirty="0"/>
          </a:p>
          <a:p>
            <a:pPr>
              <a:defRPr/>
            </a:pPr>
            <a:fld id="{FBB8F525-290B-4504-A0EA-599E3352B489}" type="slidenum">
              <a:rPr lang="en-US"/>
              <a:pPr>
                <a:defRPr/>
              </a:pPr>
              <a:t>‹#›</a:t>
            </a:fld>
            <a:endParaRPr lang="en-US" dirty="0"/>
          </a:p>
        </p:txBody>
      </p:sp>
    </p:spTree>
    <p:extLst>
      <p:ext uri="{BB962C8B-B14F-4D97-AF65-F5344CB8AC3E}">
        <p14:creationId xmlns:p14="http://schemas.microsoft.com/office/powerpoint/2010/main" val="1880840715"/>
      </p:ext>
    </p:extLst>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 id="2147484828" r:id="rId9"/>
    <p:sldLayoutId id="2147484829" r:id="rId10"/>
    <p:sldLayoutId id="2147484830" r:id="rId11"/>
    <p:sldLayoutId id="2147484831" r:id="rId12"/>
    <p:sldLayoutId id="2147484832" r:id="rId13"/>
    <p:sldLayoutId id="2147484833" r:id="rId14"/>
    <p:sldLayoutId id="2147484834" r:id="rId15"/>
  </p:sldLayoutIdLst>
  <p:hf sldNum="0"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1586702"/>
      </p:ext>
    </p:extLst>
  </p:cSld>
  <p:clrMap bg1="lt1" tx1="dk1" bg2="lt2" tx2="dk2" accent1="accent1" accent2="accent2" accent3="accent3" accent4="accent4" accent5="accent5" accent6="accent6" hlink="hlink" folHlink="folHlink"/>
  <p:sldLayoutIdLst>
    <p:sldLayoutId id="2147484836" r:id="rId1"/>
    <p:sldLayoutId id="2147484837" r:id="rId2"/>
    <p:sldLayoutId id="2147484838" r:id="rId3"/>
    <p:sldLayoutId id="2147484839" r:id="rId4"/>
    <p:sldLayoutId id="2147484840" r:id="rId5"/>
    <p:sldLayoutId id="2147484841" r:id="rId6"/>
    <p:sldLayoutId id="2147484842" r:id="rId7"/>
    <p:sldLayoutId id="2147484843" r:id="rId8"/>
    <p:sldLayoutId id="2147484844" r:id="rId9"/>
    <p:sldLayoutId id="2147484845" r:id="rId10"/>
    <p:sldLayoutId id="2147484846" r:id="rId11"/>
    <p:sldLayoutId id="2147484847"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31748" name="Picture 4" descr="IHI_LogoColor"/>
          <p:cNvPicPr>
            <a:picLocks noChangeAspect="1" noChangeArrowheads="1"/>
          </p:cNvPicPr>
          <p:nvPr/>
        </p:nvPicPr>
        <p:blipFill>
          <a:blip r:embed="rId17"/>
          <a:srcRect/>
          <a:stretch>
            <a:fillRect/>
          </a:stretch>
        </p:blipFill>
        <p:spPr bwMode="auto">
          <a:xfrm>
            <a:off x="7239000" y="6019800"/>
            <a:ext cx="1676400" cy="658813"/>
          </a:xfrm>
          <a:prstGeom prst="rect">
            <a:avLst/>
          </a:prstGeom>
          <a:noFill/>
          <a:ln w="9525">
            <a:noFill/>
            <a:miter lim="800000"/>
            <a:headEnd/>
            <a:tailEnd/>
          </a:ln>
        </p:spPr>
      </p:pic>
      <p:sp>
        <p:nvSpPr>
          <p:cNvPr id="9221"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400" dirty="0">
              <a:solidFill>
                <a:srgbClr val="000000"/>
              </a:solidFill>
              <a:latin typeface="Tahoma" pitchFamily="34" charset="0"/>
            </a:endParaRPr>
          </a:p>
        </p:txBody>
      </p:sp>
      <p:sp>
        <p:nvSpPr>
          <p:cNvPr id="9222"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dirty="0"/>
          </a:p>
        </p:txBody>
      </p:sp>
      <p:sp>
        <p:nvSpPr>
          <p:cNvPr id="9223" name="Rectangle 7"/>
          <p:cNvSpPr>
            <a:spLocks noGrp="1" noChangeArrowheads="1"/>
          </p:cNvSpPr>
          <p:nvPr>
            <p:ph type="sldNum" sz="quarter" idx="4"/>
          </p:nvPr>
        </p:nvSpPr>
        <p:spPr bwMode="auto">
          <a:xfrm>
            <a:off x="4038600" y="617220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dirty="0"/>
          </a:p>
          <a:p>
            <a:pPr>
              <a:defRPr/>
            </a:pPr>
            <a:fld id="{F2054E63-4500-404D-86CE-D82176C643DA}" type="slidenum">
              <a:rPr lang="en-US"/>
              <a:pPr>
                <a:defRPr/>
              </a:pPr>
              <a:t>‹#›</a:t>
            </a:fld>
            <a:endParaRPr lang="en-US" dirty="0"/>
          </a:p>
        </p:txBody>
      </p:sp>
    </p:spTree>
    <p:extLst>
      <p:ext uri="{BB962C8B-B14F-4D97-AF65-F5344CB8AC3E}">
        <p14:creationId xmlns:p14="http://schemas.microsoft.com/office/powerpoint/2010/main" val="1545342507"/>
      </p:ext>
    </p:extLst>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 id="2147484860" r:id="rId12"/>
    <p:sldLayoutId id="2147484861" r:id="rId13"/>
    <p:sldLayoutId id="2147484862" r:id="rId14"/>
    <p:sldLayoutId id="2147484863" r:id="rId15"/>
  </p:sldLayoutIdLst>
  <p:hf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31748" name="Picture 4" descr="IHI_LogoColor"/>
          <p:cNvPicPr>
            <a:picLocks noChangeAspect="1" noChangeArrowheads="1"/>
          </p:cNvPicPr>
          <p:nvPr/>
        </p:nvPicPr>
        <p:blipFill>
          <a:blip r:embed="rId18"/>
          <a:srcRect/>
          <a:stretch>
            <a:fillRect/>
          </a:stretch>
        </p:blipFill>
        <p:spPr bwMode="auto">
          <a:xfrm>
            <a:off x="7239000" y="6019800"/>
            <a:ext cx="1676400" cy="658813"/>
          </a:xfrm>
          <a:prstGeom prst="rect">
            <a:avLst/>
          </a:prstGeom>
          <a:noFill/>
          <a:ln w="9525">
            <a:noFill/>
            <a:miter lim="800000"/>
            <a:headEnd/>
            <a:tailEnd/>
          </a:ln>
        </p:spPr>
      </p:pic>
      <p:sp>
        <p:nvSpPr>
          <p:cNvPr id="9221"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400" dirty="0">
              <a:solidFill>
                <a:srgbClr val="000000"/>
              </a:solidFill>
              <a:latin typeface="Tahoma" pitchFamily="34" charset="0"/>
            </a:endParaRPr>
          </a:p>
        </p:txBody>
      </p:sp>
      <p:sp>
        <p:nvSpPr>
          <p:cNvPr id="9222"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dirty="0"/>
          </a:p>
        </p:txBody>
      </p:sp>
      <p:sp>
        <p:nvSpPr>
          <p:cNvPr id="9223" name="Rectangle 7"/>
          <p:cNvSpPr>
            <a:spLocks noGrp="1" noChangeArrowheads="1"/>
          </p:cNvSpPr>
          <p:nvPr>
            <p:ph type="sldNum" sz="quarter" idx="4"/>
          </p:nvPr>
        </p:nvSpPr>
        <p:spPr bwMode="auto">
          <a:xfrm>
            <a:off x="4038600" y="617220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dirty="0"/>
          </a:p>
          <a:p>
            <a:pPr>
              <a:defRPr/>
            </a:pPr>
            <a:fld id="{28FBD29D-980F-448E-BD34-24F0619A86A3}" type="slidenum">
              <a:rPr lang="en-US"/>
              <a:pPr>
                <a:defRPr/>
              </a:pPr>
              <a:t>‹#›</a:t>
            </a:fld>
            <a:endParaRPr lang="en-US" dirty="0"/>
          </a:p>
        </p:txBody>
      </p:sp>
    </p:spTree>
    <p:extLst>
      <p:ext uri="{BB962C8B-B14F-4D97-AF65-F5344CB8AC3E}">
        <p14:creationId xmlns:p14="http://schemas.microsoft.com/office/powerpoint/2010/main" val="280796983"/>
      </p:ext>
    </p:extLst>
  </p:cSld>
  <p:clrMap bg1="lt1" tx1="dk1" bg2="lt2" tx2="dk2" accent1="accent1" accent2="accent2" accent3="accent3" accent4="accent4" accent5="accent5" accent6="accent6" hlink="hlink" folHlink="folHlink"/>
  <p:sldLayoutIdLst>
    <p:sldLayoutId id="2147484865" r:id="rId1"/>
    <p:sldLayoutId id="2147484866" r:id="rId2"/>
    <p:sldLayoutId id="2147484867" r:id="rId3"/>
    <p:sldLayoutId id="2147484868" r:id="rId4"/>
    <p:sldLayoutId id="2147484869" r:id="rId5"/>
    <p:sldLayoutId id="2147484870" r:id="rId6"/>
    <p:sldLayoutId id="2147484871" r:id="rId7"/>
    <p:sldLayoutId id="2147484872" r:id="rId8"/>
    <p:sldLayoutId id="2147484873" r:id="rId9"/>
    <p:sldLayoutId id="2147484874" r:id="rId10"/>
    <p:sldLayoutId id="2147484875" r:id="rId11"/>
    <p:sldLayoutId id="2147484876" r:id="rId12"/>
    <p:sldLayoutId id="2147484877" r:id="rId13"/>
    <p:sldLayoutId id="2147484878" r:id="rId14"/>
    <p:sldLayoutId id="2147484879" r:id="rId15"/>
    <p:sldLayoutId id="2147484880" r:id="rId16"/>
  </p:sldLayoutIdLst>
  <p:hf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7"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endParaRPr lang="en-US" dirty="0" smtClean="0">
              <a:solidFill>
                <a:srgbClr val="000000"/>
              </a:solidFill>
            </a:endParaRPr>
          </a:p>
          <a:p>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Lst>
  <p:hf sldNum="0" hdr="0" dt="0"/>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0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charset="0"/>
              </a:defRPr>
            </a:lvl1pPr>
          </a:lstStyle>
          <a:p>
            <a:pPr>
              <a:defRPr/>
            </a:pPr>
            <a:endParaRPr lang="en-US" dirty="0">
              <a:solidFill>
                <a:srgbClr val="000000"/>
              </a:solidFill>
            </a:endParaRPr>
          </a:p>
        </p:txBody>
      </p:sp>
      <p:sp>
        <p:nvSpPr>
          <p:cNvPr id="280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defRPr>
            </a:lvl1pPr>
          </a:lstStyle>
          <a:p>
            <a:pPr>
              <a:defRPr/>
            </a:pPr>
            <a:endParaRPr lang="en-US" dirty="0">
              <a:solidFill>
                <a:srgbClr val="000000"/>
              </a:solidFill>
            </a:endParaRPr>
          </a:p>
        </p:txBody>
      </p:sp>
      <p:sp>
        <p:nvSpPr>
          <p:cNvPr id="280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charset="0"/>
              </a:defRPr>
            </a:lvl1pPr>
          </a:lstStyle>
          <a:p>
            <a:pPr>
              <a:defRPr/>
            </a:pPr>
            <a:fld id="{A89F3488-3001-41EA-9CDD-BB4222CFF3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8841774"/>
      </p:ext>
    </p:extLst>
  </p:cSld>
  <p:clrMap bg1="lt1" tx1="dk1" bg2="lt2" tx2="dk2" accent1="accent1" accent2="accent2" accent3="accent3" accent4="accent4" accent5="accent5" accent6="accent6" hlink="hlink" folHlink="folHlink"/>
  <p:sldLayoutIdLst>
    <p:sldLayoutId id="2147484882" r:id="rId1"/>
    <p:sldLayoutId id="2147484883" r:id="rId2"/>
    <p:sldLayoutId id="2147484884" r:id="rId3"/>
    <p:sldLayoutId id="2147484885" r:id="rId4"/>
    <p:sldLayoutId id="2147484886" r:id="rId5"/>
    <p:sldLayoutId id="2147484887" r:id="rId6"/>
    <p:sldLayoutId id="2147484888" r:id="rId7"/>
    <p:sldLayoutId id="2147484889" r:id="rId8"/>
    <p:sldLayoutId id="2147484890" r:id="rId9"/>
    <p:sldLayoutId id="2147484891" r:id="rId10"/>
    <p:sldLayoutId id="21474848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5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D4772A9-BA7D-4CCE-9304-1BD0FF76A6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0199295"/>
      </p:ext>
    </p:extLst>
  </p:cSld>
  <p:clrMap bg1="lt1" tx1="dk1" bg2="lt2" tx2="dk2" accent1="accent1" accent2="accent2" accent3="accent3" accent4="accent4" accent5="accent5" accent6="accent6" hlink="hlink" folHlink="folHlink"/>
  <p:sldLayoutIdLst>
    <p:sldLayoutId id="2147484906" r:id="rId1"/>
    <p:sldLayoutId id="2147484907" r:id="rId2"/>
    <p:sldLayoutId id="2147484908" r:id="rId3"/>
    <p:sldLayoutId id="2147484909" r:id="rId4"/>
    <p:sldLayoutId id="2147484910" r:id="rId5"/>
    <p:sldLayoutId id="2147484911" r:id="rId6"/>
    <p:sldLayoutId id="2147484912" r:id="rId7"/>
    <p:sldLayoutId id="2147484913" r:id="rId8"/>
    <p:sldLayoutId id="2147484914" r:id="rId9"/>
    <p:sldLayoutId id="2147484915" r:id="rId10"/>
    <p:sldLayoutId id="21474849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5645615"/>
      </p:ext>
    </p:extLst>
  </p:cSld>
  <p:clrMap bg1="lt1" tx1="dk1" bg2="lt2" tx2="dk2" accent1="accent1" accent2="accent2" accent3="accent3" accent4="accent4" accent5="accent5" accent6="accent6" hlink="hlink" folHlink="folHlink"/>
  <p:sldLayoutIdLst>
    <p:sldLayoutId id="2147484944" r:id="rId1"/>
    <p:sldLayoutId id="2147484945" r:id="rId2"/>
    <p:sldLayoutId id="2147484946" r:id="rId3"/>
    <p:sldLayoutId id="2147484947" r:id="rId4"/>
    <p:sldLayoutId id="2147484948" r:id="rId5"/>
    <p:sldLayoutId id="2147484949" r:id="rId6"/>
    <p:sldLayoutId id="2147484950" r:id="rId7"/>
    <p:sldLayoutId id="2147484951" r:id="rId8"/>
    <p:sldLayoutId id="2147484952" r:id="rId9"/>
    <p:sldLayoutId id="2147484953" r:id="rId10"/>
    <p:sldLayoutId id="2147484954" r:id="rId11"/>
    <p:sldLayoutId id="2147484955"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24A"/>
            </a:gs>
            <a:gs pos="100000">
              <a:srgbClr val="00279F"/>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50825"/>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484" name="Picture 7" descr="IHI_LogoWhite"/>
          <p:cNvPicPr>
            <a:picLocks noChangeAspect="1" noChangeArrowheads="1"/>
          </p:cNvPicPr>
          <p:nvPr/>
        </p:nvPicPr>
        <p:blipFill>
          <a:blip r:embed="rId15" cstate="print"/>
          <a:srcRect/>
          <a:stretch>
            <a:fillRect/>
          </a:stretch>
        </p:blipFill>
        <p:spPr bwMode="black">
          <a:xfrm>
            <a:off x="7239000" y="6019800"/>
            <a:ext cx="1700213" cy="657225"/>
          </a:xfrm>
          <a:prstGeom prst="rect">
            <a:avLst/>
          </a:prstGeom>
          <a:noFill/>
          <a:ln w="9525">
            <a:noFill/>
            <a:miter lim="800000"/>
            <a:headEnd/>
            <a:tailEnd/>
          </a:ln>
        </p:spPr>
      </p:pic>
      <p:sp>
        <p:nvSpPr>
          <p:cNvPr id="1032" name="Rectangle 8"/>
          <p:cNvSpPr>
            <a:spLocks noChangeArrowheads="1"/>
          </p:cNvSpPr>
          <p:nvPr/>
        </p:nvSpPr>
        <p:spPr bwMode="auto">
          <a:xfrm>
            <a:off x="301625" y="1249363"/>
            <a:ext cx="8537575" cy="46037"/>
          </a:xfrm>
          <a:prstGeom prst="rect">
            <a:avLst/>
          </a:prstGeom>
          <a:solidFill>
            <a:schemeClr val="bg1"/>
          </a:solidFill>
          <a:ln w="9525">
            <a:solidFill>
              <a:schemeClr val="tx1"/>
            </a:solidFill>
            <a:miter lim="800000"/>
            <a:headEnd/>
            <a:tailEnd/>
          </a:ln>
          <a:effectLst/>
        </p:spPr>
        <p:txBody>
          <a:bodyPr wrap="none" anchor="ctr"/>
          <a:lstStyle/>
          <a:p>
            <a:pPr>
              <a:defRPr/>
            </a:pPr>
            <a:endParaRPr lang="en-US" dirty="0">
              <a:solidFill>
                <a:srgbClr val="000000"/>
              </a:solidFill>
            </a:endParaRPr>
          </a:p>
        </p:txBody>
      </p:sp>
      <p:sp>
        <p:nvSpPr>
          <p:cNvPr id="1033" name="Rectangle 9"/>
          <p:cNvSpPr>
            <a:spLocks noGrp="1" noChangeArrowheads="1"/>
          </p:cNvSpPr>
          <p:nvPr>
            <p:ph type="ftr" sz="quarter" idx="3"/>
          </p:nvPr>
        </p:nvSpPr>
        <p:spPr bwMode="black">
          <a:xfrm>
            <a:off x="1676400" y="6153150"/>
            <a:ext cx="5257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defRPr>
            </a:lvl1pPr>
          </a:lstStyle>
          <a:p>
            <a:pPr>
              <a:defRPr/>
            </a:pPr>
            <a:endParaRPr lang="en-US" dirty="0"/>
          </a:p>
          <a:p>
            <a:pPr>
              <a:defRPr/>
            </a:pPr>
            <a:endParaRPr lang="en-US" dirty="0"/>
          </a:p>
        </p:txBody>
      </p:sp>
      <p:pic>
        <p:nvPicPr>
          <p:cNvPr id="20487" name="Picture 11" descr="RWJF_logo"/>
          <p:cNvPicPr>
            <a:picLocks noChangeAspect="1" noChangeArrowheads="1"/>
          </p:cNvPicPr>
          <p:nvPr userDrawn="1"/>
        </p:nvPicPr>
        <p:blipFill>
          <a:blip r:embed="rId16" cstate="print"/>
          <a:srcRect/>
          <a:stretch>
            <a:fillRect/>
          </a:stretch>
        </p:blipFill>
        <p:spPr bwMode="auto">
          <a:xfrm>
            <a:off x="228600" y="6096000"/>
            <a:ext cx="1654175" cy="576263"/>
          </a:xfrm>
          <a:prstGeom prst="rect">
            <a:avLst/>
          </a:prstGeom>
          <a:noFill/>
          <a:ln w="9525">
            <a:noFill/>
            <a:miter lim="800000"/>
            <a:headEnd/>
            <a:tailEnd/>
          </a:ln>
        </p:spPr>
      </p:pic>
    </p:spTree>
    <p:extLst>
      <p:ext uri="{BB962C8B-B14F-4D97-AF65-F5344CB8AC3E}">
        <p14:creationId xmlns:p14="http://schemas.microsoft.com/office/powerpoint/2010/main" val="3727547317"/>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 id="2147484968" r:id="rId12"/>
    <p:sldLayoutId id="2147484969" r:id="rId13"/>
  </p:sldLayoutIdLst>
  <p:hf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Font typeface="Wingdings" pitchFamily="2" charset="2"/>
        <a:buChar char="Ø"/>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7"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endParaRPr lang="en-US" dirty="0" smtClean="0">
              <a:solidFill>
                <a:srgbClr val="000000"/>
              </a:solidFill>
            </a:endParaRPr>
          </a:p>
          <a:p>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Lst>
  <p:hf sldNum="0" hdr="0" dt="0"/>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3316"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dirty="0"/>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fld id="{FAF832A5-14C1-4946-AC98-1054B39A43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100"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F174990F-35BF-4DB3-9F46-1774D498D9F8}"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7172"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12DBE4D2-9BFA-4649-9449-525D64567DD7}"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2.xml"/><Relationship Id="rId7" Type="http://schemas.openxmlformats.org/officeDocument/2006/relationships/image" Target="../media/image19.png"/><Relationship Id="rId2" Type="http://schemas.openxmlformats.org/officeDocument/2006/relationships/slideLayout" Target="../slideLayouts/slideLayout428.xml"/><Relationship Id="rId1" Type="http://schemas.openxmlformats.org/officeDocument/2006/relationships/vmlDrawing" Target="../drawings/vmlDrawing1.v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wmf"/><Relationship Id="rId10" Type="http://schemas.openxmlformats.org/officeDocument/2006/relationships/image" Target="../media/image22.png"/><Relationship Id="rId4" Type="http://schemas.openxmlformats.org/officeDocument/2006/relationships/oleObject" Target="../embeddings/oleObject1.bin"/><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26.gif"/><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8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28.xml"/><Relationship Id="rId7"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8.jpeg"/><Relationship Id="rId5" Type="http://schemas.openxmlformats.org/officeDocument/2006/relationships/image" Target="../media/image17.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29.xml"/><Relationship Id="rId7" Type="http://schemas.openxmlformats.org/officeDocument/2006/relationships/image" Target="../media/image34.pn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8.jpeg"/><Relationship Id="rId5" Type="http://schemas.openxmlformats.org/officeDocument/2006/relationships/image" Target="../media/image17.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25.emf"/><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35.xml"/><Relationship Id="rId7" Type="http://schemas.openxmlformats.org/officeDocument/2006/relationships/image" Target="../media/image35.png"/><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18.jpeg"/><Relationship Id="rId11" Type="http://schemas.openxmlformats.org/officeDocument/2006/relationships/image" Target="../media/image36.jpeg"/><Relationship Id="rId5" Type="http://schemas.openxmlformats.org/officeDocument/2006/relationships/image" Target="../media/image17.wmf"/><Relationship Id="rId10" Type="http://schemas.microsoft.com/office/2007/relationships/hdphoto" Target="../media/hdphoto1.wdp"/><Relationship Id="rId4" Type="http://schemas.openxmlformats.org/officeDocument/2006/relationships/oleObject" Target="../embeddings/oleObject4.bin"/><Relationship Id="rId9" Type="http://schemas.openxmlformats.org/officeDocument/2006/relationships/image" Target="../media/image34.png"/></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36.xml"/><Relationship Id="rId7" Type="http://schemas.openxmlformats.org/officeDocument/2006/relationships/image" Target="../media/image34.png"/><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5.bin"/><Relationship Id="rId4" Type="http://schemas.openxmlformats.org/officeDocument/2006/relationships/image" Target="../media/image18.jpeg"/><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90.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152400" y="16002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buClr>
                <a:srgbClr val="000000"/>
              </a:buClr>
              <a:defRPr/>
            </a:pPr>
            <a:endParaRPr lang="en-US" sz="2400" i="1" kern="0" dirty="0" smtClean="0">
              <a:solidFill>
                <a:srgbClr val="000099"/>
              </a:solidFill>
              <a:latin typeface="Arial"/>
            </a:endParaRPr>
          </a:p>
          <a:p>
            <a:endParaRPr lang="en-US" sz="2400" dirty="0"/>
          </a:p>
          <a:p>
            <a:pPr algn="ctr"/>
            <a:r>
              <a:rPr lang="en-US" sz="4000" dirty="0" smtClean="0">
                <a:solidFill>
                  <a:srgbClr val="003399"/>
                </a:solidFill>
              </a:rPr>
              <a:t>Achieving Results </a:t>
            </a:r>
          </a:p>
          <a:p>
            <a:pPr algn="ctr"/>
            <a:r>
              <a:rPr lang="en-US" sz="4000" dirty="0" smtClean="0">
                <a:solidFill>
                  <a:srgbClr val="003399"/>
                </a:solidFill>
              </a:rPr>
              <a:t>in the STAAR Initiative</a:t>
            </a:r>
          </a:p>
          <a:p>
            <a:pPr algn="ctr"/>
            <a:endParaRPr lang="en-US" sz="2400" dirty="0"/>
          </a:p>
          <a:p>
            <a:pPr algn="ctr" eaLnBrk="1" hangingPunct="1"/>
            <a:r>
              <a:rPr lang="en-US" sz="2400" i="1" dirty="0">
                <a:solidFill>
                  <a:srgbClr val="16804E"/>
                </a:solidFill>
              </a:rPr>
              <a:t>Pat Rutherford MS, RN</a:t>
            </a:r>
          </a:p>
          <a:p>
            <a:pPr algn="ctr" eaLnBrk="1" hangingPunct="1"/>
            <a:r>
              <a:rPr lang="en-US" sz="2400" i="1" dirty="0">
                <a:solidFill>
                  <a:srgbClr val="16804E"/>
                </a:solidFill>
              </a:rPr>
              <a:t>Vice President, Institute for Healthcare Improvement</a:t>
            </a:r>
          </a:p>
          <a:p>
            <a:pPr algn="ctr" eaLnBrk="1" hangingPunct="1"/>
            <a:r>
              <a:rPr lang="en-US" sz="2400" i="1" dirty="0">
                <a:solidFill>
                  <a:srgbClr val="16804E"/>
                </a:solidFill>
              </a:rPr>
              <a:t>Co-Principal Investigator, STAAR </a:t>
            </a:r>
            <a:r>
              <a:rPr lang="en-US" sz="2400" i="1" dirty="0" smtClean="0">
                <a:solidFill>
                  <a:srgbClr val="16804E"/>
                </a:solidFill>
              </a:rPr>
              <a:t>Initiative</a:t>
            </a:r>
          </a:p>
          <a:p>
            <a:pPr algn="ctr" eaLnBrk="1" hangingPunct="1"/>
            <a:endParaRPr lang="en-US" sz="2400" i="1" dirty="0" smtClean="0">
              <a:solidFill>
                <a:srgbClr val="16804E"/>
              </a:solidFill>
            </a:endParaRPr>
          </a:p>
          <a:p>
            <a:pPr algn="ctr" eaLnBrk="1" hangingPunct="1"/>
            <a:r>
              <a:rPr lang="en-US" sz="2400" dirty="0" smtClean="0">
                <a:solidFill>
                  <a:srgbClr val="003399"/>
                </a:solidFill>
              </a:rPr>
              <a:t>April 23, 2012</a:t>
            </a:r>
          </a:p>
          <a:p>
            <a:pPr algn="ctr" eaLnBrk="1" hangingPunct="1"/>
            <a:endParaRPr lang="en-US" sz="2400" i="1" dirty="0">
              <a:solidFill>
                <a:srgbClr val="16804E"/>
              </a:solidFill>
            </a:endParaRPr>
          </a:p>
          <a:p>
            <a:pPr algn="ctr" eaLnBrk="1" hangingPunct="1"/>
            <a:endParaRPr lang="en-US" sz="2400" i="1" dirty="0" smtClean="0">
              <a:solidFill>
                <a:srgbClr val="16804E"/>
              </a:solidFill>
            </a:endParaRPr>
          </a:p>
          <a:p>
            <a:pPr algn="ctr" eaLnBrk="1" hangingPunct="1"/>
            <a:endParaRPr lang="en-US" sz="2400" i="1" dirty="0">
              <a:solidFill>
                <a:srgbClr val="16804E"/>
              </a:solidFill>
            </a:endParaRPr>
          </a:p>
          <a:p>
            <a:pPr eaLnBrk="1" hangingPunct="1"/>
            <a:endParaRPr lang="en-US" sz="2400" dirty="0">
              <a:solidFill>
                <a:srgbClr val="16804E"/>
              </a:solidFill>
            </a:endParaRPr>
          </a:p>
          <a:p>
            <a:pPr algn="ctr"/>
            <a:r>
              <a:rPr lang="en-US" sz="2400" dirty="0"/>
              <a:t>	</a:t>
            </a:r>
          </a:p>
          <a:p>
            <a:pPr algn="ctr" eaLnBrk="0" hangingPunct="0">
              <a:spcBef>
                <a:spcPct val="20000"/>
              </a:spcBef>
              <a:buClr>
                <a:srgbClr val="000000"/>
              </a:buClr>
              <a:defRPr/>
            </a:pPr>
            <a:endParaRPr lang="en-US" sz="2400" i="1" kern="0" dirty="0" smtClean="0">
              <a:solidFill>
                <a:srgbClr val="000099"/>
              </a:solidFill>
              <a:latin typeface="Arial"/>
            </a:endParaRPr>
          </a:p>
        </p:txBody>
      </p:sp>
      <p:sp>
        <p:nvSpPr>
          <p:cNvPr id="2" name="Rectangle 1"/>
          <p:cNvSpPr/>
          <p:nvPr/>
        </p:nvSpPr>
        <p:spPr>
          <a:xfrm>
            <a:off x="762000" y="5715000"/>
            <a:ext cx="7772400" cy="369332"/>
          </a:xfrm>
          <a:prstGeom prst="rect">
            <a:avLst/>
          </a:prstGeom>
        </p:spPr>
        <p:txBody>
          <a:bodyPr wrap="square">
            <a:spAutoFit/>
          </a:bodyPr>
          <a:lstStyle/>
          <a:p>
            <a:endParaRPr lang="en-US" dirty="0">
              <a:solidFill>
                <a:srgbClr val="000099"/>
              </a:solidFill>
            </a:endParaRPr>
          </a:p>
        </p:txBody>
      </p:sp>
      <p:sp>
        <p:nvSpPr>
          <p:cNvPr id="3" name="TextBox 2"/>
          <p:cNvSpPr txBox="1"/>
          <p:nvPr/>
        </p:nvSpPr>
        <p:spPr>
          <a:xfrm>
            <a:off x="2438400" y="6019800"/>
            <a:ext cx="4070345" cy="369332"/>
          </a:xfrm>
          <a:prstGeom prst="rect">
            <a:avLst/>
          </a:prstGeom>
          <a:noFill/>
        </p:spPr>
        <p:txBody>
          <a:bodyPr wrap="none" rtlCol="0">
            <a:spAutoFit/>
          </a:bodyPr>
          <a:lstStyle/>
          <a:p>
            <a:r>
              <a:rPr lang="en-US" i="1" kern="0" dirty="0" smtClean="0">
                <a:solidFill>
                  <a:srgbClr val="226A55"/>
                </a:solidFill>
                <a:cs typeface="Arial" pitchFamily="34" charset="0"/>
              </a:rPr>
              <a:t>This presenter has </a:t>
            </a:r>
            <a:r>
              <a:rPr lang="en-US" i="1" kern="0" dirty="0">
                <a:solidFill>
                  <a:srgbClr val="226A55"/>
                </a:solidFill>
                <a:cs typeface="Arial" pitchFamily="34" charset="0"/>
              </a:rPr>
              <a:t>nothing to disclose</a:t>
            </a:r>
            <a:endParaRPr lang="en-US" dirty="0"/>
          </a:p>
        </p:txBody>
      </p:sp>
      <p:pic>
        <p:nvPicPr>
          <p:cNvPr id="6" name="Picture 43" descr="http://www.ihi.org/NR/rdonlyres/4313A90A-1F4A-4CEF-A4CF-42529FC7067F/0/STAARWebBanner.jpg"/>
          <p:cNvPicPr>
            <a:picLocks noChangeAspect="1" noChangeArrowheads="1"/>
          </p:cNvPicPr>
          <p:nvPr/>
        </p:nvPicPr>
        <p:blipFill>
          <a:blip r:embed="rId3" cstate="print"/>
          <a:srcRect/>
          <a:stretch>
            <a:fillRect/>
          </a:stretch>
        </p:blipFill>
        <p:spPr bwMode="auto">
          <a:xfrm>
            <a:off x="1474786" y="304800"/>
            <a:ext cx="6346828" cy="1781566"/>
          </a:xfrm>
          <a:prstGeom prst="rect">
            <a:avLst/>
          </a:prstGeom>
          <a:noFill/>
          <a:ln w="9525">
            <a:noFill/>
            <a:miter lim="800000"/>
            <a:headEnd/>
            <a:tailEnd/>
          </a:ln>
        </p:spPr>
      </p:pic>
    </p:spTree>
    <p:extLst>
      <p:ext uri="{BB962C8B-B14F-4D97-AF65-F5344CB8AC3E}">
        <p14:creationId xmlns:p14="http://schemas.microsoft.com/office/powerpoint/2010/main" val="31157464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744200" cy="1020762"/>
          </a:xfrm>
        </p:spPr>
        <p:txBody>
          <a:bodyPr/>
          <a:lstStyle/>
          <a:p>
            <a:r>
              <a:rPr lang="en-US" sz="3200" dirty="0" smtClean="0"/>
              <a:t> </a:t>
            </a:r>
            <a:r>
              <a:rPr lang="en-US" sz="3200" u="sng" dirty="0" smtClean="0"/>
              <a:t>The Good News</a:t>
            </a:r>
            <a:r>
              <a:rPr lang="en-US" sz="3200" dirty="0" smtClean="0"/>
              <a:t>: There are Promising </a:t>
            </a:r>
            <a:br>
              <a:rPr lang="en-US" sz="3200" dirty="0" smtClean="0"/>
            </a:br>
            <a:r>
              <a:rPr lang="en-US" sz="3200" dirty="0" smtClean="0"/>
              <a:t>Approaches to Reduce Rehospitalizations</a:t>
            </a:r>
            <a:endParaRPr lang="en-US" sz="3200" dirty="0"/>
          </a:p>
        </p:txBody>
      </p:sp>
      <p:sp>
        <p:nvSpPr>
          <p:cNvPr id="3" name="Content Placeholder 2"/>
          <p:cNvSpPr>
            <a:spLocks noGrp="1"/>
          </p:cNvSpPr>
          <p:nvPr>
            <p:ph idx="1"/>
          </p:nvPr>
        </p:nvSpPr>
        <p:spPr>
          <a:xfrm>
            <a:off x="457200" y="1371600"/>
            <a:ext cx="8229600" cy="4648200"/>
          </a:xfrm>
        </p:spPr>
        <p:txBody>
          <a:bodyPr/>
          <a:lstStyle/>
          <a:p>
            <a:r>
              <a:rPr lang="en-US" sz="2000" dirty="0" smtClean="0"/>
              <a:t>Improved transitions out of the hospital </a:t>
            </a:r>
          </a:p>
          <a:p>
            <a:pPr lvl="1"/>
            <a:r>
              <a:rPr lang="en-US" sz="1600" dirty="0" smtClean="0"/>
              <a:t>Project RED </a:t>
            </a:r>
          </a:p>
          <a:p>
            <a:pPr lvl="1"/>
            <a:r>
              <a:rPr lang="en-US" sz="1600" dirty="0" smtClean="0"/>
              <a:t>BOOST</a:t>
            </a:r>
          </a:p>
          <a:p>
            <a:pPr lvl="1"/>
            <a:r>
              <a:rPr lang="en-US" sz="1600" dirty="0" smtClean="0"/>
              <a:t>IHI’s Transforming Care at the Bedside and STAAR Initiative </a:t>
            </a:r>
          </a:p>
          <a:p>
            <a:pPr lvl="1"/>
            <a:r>
              <a:rPr lang="en-US" sz="1600" dirty="0" smtClean="0"/>
              <a:t>Hospital to Home “H2H” (ACC/IHI)</a:t>
            </a:r>
            <a:endParaRPr lang="en-US" sz="800" dirty="0" smtClean="0"/>
          </a:p>
          <a:p>
            <a:r>
              <a:rPr lang="en-US" sz="2000" dirty="0"/>
              <a:t>Reliable, evidence-based care in all care settings</a:t>
            </a:r>
          </a:p>
          <a:p>
            <a:pPr lvl="1"/>
            <a:r>
              <a:rPr lang="en-US" sz="1600" dirty="0"/>
              <a:t>PCMH, INTERACT, VNSNY Home Care </a:t>
            </a:r>
            <a:r>
              <a:rPr lang="en-US" sz="1600" dirty="0" smtClean="0"/>
              <a:t>Model</a:t>
            </a:r>
            <a:endParaRPr lang="en-US" sz="1600" dirty="0"/>
          </a:p>
          <a:p>
            <a:r>
              <a:rPr lang="en-US" sz="2000" dirty="0" smtClean="0"/>
              <a:t>Supplemental transitional care after discharge from the hospital</a:t>
            </a:r>
          </a:p>
          <a:p>
            <a:pPr lvl="1"/>
            <a:r>
              <a:rPr lang="en-US" sz="1600" dirty="0" smtClean="0"/>
              <a:t>Care Transitions Intervention (Coleman)</a:t>
            </a:r>
          </a:p>
          <a:p>
            <a:pPr lvl="1"/>
            <a:r>
              <a:rPr lang="en-US" sz="1600" dirty="0" smtClean="0"/>
              <a:t>Transitional Care Intervention (Naylor)</a:t>
            </a:r>
            <a:endParaRPr lang="en-US" sz="800" dirty="0" smtClean="0"/>
          </a:p>
          <a:p>
            <a:r>
              <a:rPr lang="en-US" sz="2000" dirty="0" smtClean="0"/>
              <a:t>Alternative or intensive care management for high risk patients</a:t>
            </a:r>
          </a:p>
          <a:p>
            <a:pPr lvl="1"/>
            <a:r>
              <a:rPr lang="en-US" sz="1600" dirty="0" smtClean="0"/>
              <a:t>Proactive palliative care for patients with advanced illness</a:t>
            </a:r>
          </a:p>
          <a:p>
            <a:pPr lvl="1"/>
            <a:r>
              <a:rPr lang="en-US" sz="1600" dirty="0" smtClean="0"/>
              <a:t>Evercare Model</a:t>
            </a:r>
          </a:p>
          <a:p>
            <a:pPr lvl="1"/>
            <a:r>
              <a:rPr lang="en-US" sz="1600" dirty="0"/>
              <a:t>Heart failure clinics</a:t>
            </a:r>
          </a:p>
          <a:p>
            <a:pPr lvl="1"/>
            <a:r>
              <a:rPr lang="en-US" sz="1600" dirty="0" smtClean="0"/>
              <a:t>PACE Program and other programs for dual eligibles</a:t>
            </a:r>
          </a:p>
          <a:p>
            <a:pPr lvl="1"/>
            <a:r>
              <a:rPr lang="en-US" sz="1600" dirty="0" smtClean="0"/>
              <a:t>Intensive care management from primary care or health plan</a:t>
            </a:r>
          </a:p>
          <a:p>
            <a:pPr lvl="1"/>
            <a:endParaRPr lang="en-US" sz="1600" dirty="0">
              <a:solidFill>
                <a:srgbClr val="226A55"/>
              </a:solidFill>
            </a:endParaRPr>
          </a:p>
        </p:txBody>
      </p:sp>
    </p:spTree>
    <p:extLst>
      <p:ext uri="{BB962C8B-B14F-4D97-AF65-F5344CB8AC3E}">
        <p14:creationId xmlns:p14="http://schemas.microsoft.com/office/powerpoint/2010/main" val="26356477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752600" y="5619750"/>
            <a:ext cx="5410200" cy="476250"/>
          </a:xfrm>
        </p:spPr>
        <p:txBody>
          <a:bodyPr/>
          <a:lstStyle/>
          <a:p>
            <a:endParaRPr lang="en-US" dirty="0" smtClean="0"/>
          </a:p>
          <a:p>
            <a:endParaRPr lang="en-US" dirty="0"/>
          </a:p>
        </p:txBody>
      </p:sp>
      <p:graphicFrame>
        <p:nvGraphicFramePr>
          <p:cNvPr id="3" name="Diagram 2"/>
          <p:cNvGraphicFramePr/>
          <p:nvPr>
            <p:extLst>
              <p:ext uri="{D42A27DB-BD31-4B8C-83A1-F6EECF244321}">
                <p14:modId xmlns:p14="http://schemas.microsoft.com/office/powerpoint/2010/main" val="1114625115"/>
              </p:ext>
            </p:extLst>
          </p:nvPr>
        </p:nvGraphicFramePr>
        <p:xfrm>
          <a:off x="533400" y="-93077"/>
          <a:ext cx="6705600" cy="6112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4953000" y="3352800"/>
            <a:ext cx="1905000" cy="800219"/>
          </a:xfrm>
          <a:prstGeom prst="rect">
            <a:avLst/>
          </a:prstGeom>
          <a:noFill/>
        </p:spPr>
        <p:txBody>
          <a:bodyPr wrap="square" rtlCol="0">
            <a:spAutoFit/>
          </a:bodyPr>
          <a:lstStyle/>
          <a:p>
            <a:pPr fontAlgn="base">
              <a:spcBef>
                <a:spcPct val="0"/>
              </a:spcBef>
              <a:spcAft>
                <a:spcPct val="0"/>
              </a:spcAft>
            </a:pPr>
            <a:r>
              <a:rPr lang="en-US" sz="1400" b="1" i="1" u="sng" dirty="0" smtClean="0">
                <a:solidFill>
                  <a:srgbClr val="087303"/>
                </a:solidFill>
              </a:rPr>
              <a:t>* Additional Costs for these Services</a:t>
            </a:r>
          </a:p>
          <a:p>
            <a:pPr fontAlgn="base">
              <a:spcBef>
                <a:spcPct val="0"/>
              </a:spcBef>
              <a:spcAft>
                <a:spcPct val="0"/>
              </a:spcAft>
            </a:pPr>
            <a:endParaRPr lang="en-US" i="1" dirty="0">
              <a:solidFill>
                <a:srgbClr val="000000"/>
              </a:solidFill>
            </a:endParaRPr>
          </a:p>
        </p:txBody>
      </p:sp>
      <p:sp>
        <p:nvSpPr>
          <p:cNvPr id="13" name="TextBox 12"/>
          <p:cNvSpPr txBox="1"/>
          <p:nvPr/>
        </p:nvSpPr>
        <p:spPr>
          <a:xfrm>
            <a:off x="7315200" y="304800"/>
            <a:ext cx="1905000" cy="1938992"/>
          </a:xfrm>
          <a:prstGeom prst="rect">
            <a:avLst/>
          </a:prstGeom>
          <a:noFill/>
        </p:spPr>
        <p:txBody>
          <a:bodyPr wrap="square" rtlCol="0">
            <a:spAutoFit/>
          </a:bodyPr>
          <a:lstStyle/>
          <a:p>
            <a:pPr fontAlgn="base">
              <a:spcBef>
                <a:spcPct val="0"/>
              </a:spcBef>
              <a:spcAft>
                <a:spcPct val="0"/>
              </a:spcAft>
            </a:pPr>
            <a:r>
              <a:rPr lang="en-US" sz="1500" b="1" i="1" dirty="0" smtClean="0">
                <a:solidFill>
                  <a:srgbClr val="6600FF"/>
                </a:solidFill>
              </a:rPr>
              <a:t>Improved Transitions</a:t>
            </a:r>
          </a:p>
          <a:p>
            <a:pPr fontAlgn="base">
              <a:spcBef>
                <a:spcPct val="0"/>
              </a:spcBef>
              <a:spcAft>
                <a:spcPct val="0"/>
              </a:spcAft>
            </a:pPr>
            <a:r>
              <a:rPr lang="en-US" sz="1500" b="1" i="1" dirty="0" smtClean="0">
                <a:solidFill>
                  <a:srgbClr val="6600FF"/>
                </a:solidFill>
              </a:rPr>
              <a:t>and Coordination </a:t>
            </a:r>
          </a:p>
          <a:p>
            <a:pPr fontAlgn="base">
              <a:spcBef>
                <a:spcPct val="0"/>
              </a:spcBef>
              <a:spcAft>
                <a:spcPct val="0"/>
              </a:spcAft>
            </a:pPr>
            <a:r>
              <a:rPr lang="en-US" sz="1500" b="1" i="1" dirty="0" smtClean="0">
                <a:solidFill>
                  <a:srgbClr val="6600FF"/>
                </a:solidFill>
              </a:rPr>
              <a:t>of Care</a:t>
            </a:r>
          </a:p>
          <a:p>
            <a:pPr fontAlgn="base">
              <a:spcBef>
                <a:spcPct val="0"/>
              </a:spcBef>
              <a:spcAft>
                <a:spcPct val="0"/>
              </a:spcAft>
            </a:pPr>
            <a:endParaRPr lang="en-US" sz="1500" b="1" i="1" dirty="0" smtClean="0">
              <a:solidFill>
                <a:srgbClr val="C00000"/>
              </a:solidFill>
            </a:endParaRPr>
          </a:p>
          <a:p>
            <a:pPr fontAlgn="base">
              <a:spcBef>
                <a:spcPct val="0"/>
              </a:spcBef>
              <a:spcAft>
                <a:spcPct val="0"/>
              </a:spcAft>
            </a:pPr>
            <a:r>
              <a:rPr lang="en-US" sz="1500" b="1" i="1" dirty="0" smtClean="0">
                <a:solidFill>
                  <a:srgbClr val="6600FF"/>
                </a:solidFill>
              </a:rPr>
              <a:t>Reduction in </a:t>
            </a:r>
          </a:p>
          <a:p>
            <a:pPr fontAlgn="base">
              <a:spcBef>
                <a:spcPct val="0"/>
              </a:spcBef>
              <a:spcAft>
                <a:spcPct val="0"/>
              </a:spcAft>
            </a:pPr>
            <a:r>
              <a:rPr lang="en-US" sz="1500" b="1" i="1" dirty="0" smtClean="0">
                <a:solidFill>
                  <a:srgbClr val="6600FF"/>
                </a:solidFill>
              </a:rPr>
              <a:t>Avoidable </a:t>
            </a:r>
          </a:p>
          <a:p>
            <a:pPr fontAlgn="base">
              <a:spcBef>
                <a:spcPct val="0"/>
              </a:spcBef>
              <a:spcAft>
                <a:spcPct val="0"/>
              </a:spcAft>
            </a:pPr>
            <a:r>
              <a:rPr lang="en-US" sz="1500" b="1" i="1" dirty="0" smtClean="0">
                <a:solidFill>
                  <a:srgbClr val="6600FF"/>
                </a:solidFill>
              </a:rPr>
              <a:t>Rehospitalizations </a:t>
            </a:r>
            <a:endParaRPr lang="en-US" sz="1500" b="1" i="1" dirty="0">
              <a:solidFill>
                <a:srgbClr val="6600FF"/>
              </a:solidFill>
            </a:endParaRPr>
          </a:p>
        </p:txBody>
      </p:sp>
      <p:sp>
        <p:nvSpPr>
          <p:cNvPr id="5" name="TextBox 4"/>
          <p:cNvSpPr txBox="1"/>
          <p:nvPr/>
        </p:nvSpPr>
        <p:spPr>
          <a:xfrm>
            <a:off x="609601" y="5181600"/>
            <a:ext cx="6629399" cy="338554"/>
          </a:xfrm>
          <a:prstGeom prst="rect">
            <a:avLst/>
          </a:prstGeom>
          <a:solidFill>
            <a:schemeClr val="accent5">
              <a:lumMod val="90000"/>
            </a:schemeClr>
          </a:solidFill>
          <a:ln>
            <a:solidFill>
              <a:schemeClr val="tx1"/>
            </a:solidFill>
          </a:ln>
        </p:spPr>
        <p:txBody>
          <a:bodyPr wrap="square" rtlCol="0">
            <a:spAutoFit/>
          </a:bodyPr>
          <a:lstStyle/>
          <a:p>
            <a:pPr algn="ctr" fontAlgn="base">
              <a:spcBef>
                <a:spcPct val="0"/>
              </a:spcBef>
              <a:spcAft>
                <a:spcPct val="0"/>
              </a:spcAft>
            </a:pPr>
            <a:r>
              <a:rPr lang="en-US" sz="1600" b="1" dirty="0" smtClean="0">
                <a:solidFill>
                  <a:srgbClr val="000000"/>
                </a:solidFill>
              </a:rPr>
              <a:t>Patient and Family Engagement</a:t>
            </a:r>
            <a:endParaRPr lang="en-US" sz="1600" b="1" dirty="0">
              <a:solidFill>
                <a:srgbClr val="000000"/>
              </a:solidFill>
            </a:endParaRPr>
          </a:p>
        </p:txBody>
      </p:sp>
      <p:sp>
        <p:nvSpPr>
          <p:cNvPr id="14" name="TextBox 13"/>
          <p:cNvSpPr txBox="1"/>
          <p:nvPr/>
        </p:nvSpPr>
        <p:spPr>
          <a:xfrm>
            <a:off x="609600" y="5638800"/>
            <a:ext cx="6629399" cy="338554"/>
          </a:xfrm>
          <a:prstGeom prst="rect">
            <a:avLst/>
          </a:prstGeom>
          <a:solidFill>
            <a:schemeClr val="accent5">
              <a:lumMod val="75000"/>
            </a:schemeClr>
          </a:solidFill>
          <a:ln>
            <a:solidFill>
              <a:schemeClr val="tx1"/>
            </a:solidFill>
          </a:ln>
        </p:spPr>
        <p:txBody>
          <a:bodyPr wrap="square" rtlCol="0">
            <a:spAutoFit/>
          </a:bodyPr>
          <a:lstStyle/>
          <a:p>
            <a:pPr algn="ctr" fontAlgn="base">
              <a:spcBef>
                <a:spcPct val="0"/>
              </a:spcBef>
              <a:spcAft>
                <a:spcPct val="0"/>
              </a:spcAft>
            </a:pPr>
            <a:r>
              <a:rPr lang="en-US" sz="1600" b="1" dirty="0" smtClean="0">
                <a:solidFill>
                  <a:srgbClr val="000000"/>
                </a:solidFill>
              </a:rPr>
              <a:t>Cross-Continuum Team Collaboration</a:t>
            </a:r>
            <a:endParaRPr lang="en-US" sz="1600" b="1" dirty="0">
              <a:solidFill>
                <a:srgbClr val="000000"/>
              </a:solidFill>
            </a:endParaRPr>
          </a:p>
        </p:txBody>
      </p:sp>
      <p:sp>
        <p:nvSpPr>
          <p:cNvPr id="17" name="TextBox 16"/>
          <p:cNvSpPr txBox="1"/>
          <p:nvPr/>
        </p:nvSpPr>
        <p:spPr>
          <a:xfrm>
            <a:off x="609600" y="6096000"/>
            <a:ext cx="6629399" cy="338554"/>
          </a:xfrm>
          <a:prstGeom prst="rect">
            <a:avLst/>
          </a:prstGeom>
          <a:solidFill>
            <a:schemeClr val="accent2">
              <a:lumMod val="40000"/>
              <a:lumOff val="60000"/>
            </a:schemeClr>
          </a:solidFill>
          <a:ln>
            <a:solidFill>
              <a:schemeClr val="tx1"/>
            </a:solidFill>
          </a:ln>
        </p:spPr>
        <p:txBody>
          <a:bodyPr wrap="square" rtlCol="0">
            <a:spAutoFit/>
          </a:bodyPr>
          <a:lstStyle/>
          <a:p>
            <a:pPr algn="ctr" fontAlgn="base">
              <a:spcBef>
                <a:spcPct val="0"/>
              </a:spcBef>
              <a:spcAft>
                <a:spcPct val="0"/>
              </a:spcAft>
            </a:pPr>
            <a:r>
              <a:rPr lang="en-US" sz="1600" b="1" dirty="0" smtClean="0">
                <a:solidFill>
                  <a:srgbClr val="000000"/>
                </a:solidFill>
              </a:rPr>
              <a:t>Health Information Exchange and Shared </a:t>
            </a:r>
            <a:r>
              <a:rPr lang="en-US" sz="1600" b="1" dirty="0">
                <a:solidFill>
                  <a:srgbClr val="000000"/>
                </a:solidFill>
              </a:rPr>
              <a:t>C</a:t>
            </a:r>
            <a:r>
              <a:rPr lang="en-US" sz="1600" b="1" dirty="0" smtClean="0">
                <a:solidFill>
                  <a:srgbClr val="000000"/>
                </a:solidFill>
              </a:rPr>
              <a:t>are Plans</a:t>
            </a:r>
            <a:endParaRPr lang="en-US" sz="1600" b="1" dirty="0">
              <a:solidFill>
                <a:srgbClr val="000000"/>
              </a:solidFill>
            </a:endParaRPr>
          </a:p>
        </p:txBody>
      </p:sp>
      <p:sp>
        <p:nvSpPr>
          <p:cNvPr id="6" name="TextBox 5"/>
          <p:cNvSpPr txBox="1"/>
          <p:nvPr/>
        </p:nvSpPr>
        <p:spPr>
          <a:xfrm>
            <a:off x="3352800" y="2660809"/>
            <a:ext cx="1600200" cy="1569660"/>
          </a:xfrm>
          <a:prstGeom prst="rect">
            <a:avLst/>
          </a:prstGeom>
          <a:noFill/>
        </p:spPr>
        <p:txBody>
          <a:bodyPr wrap="square" rtlCol="0">
            <a:spAutoFit/>
          </a:bodyPr>
          <a:lstStyle/>
          <a:p>
            <a:pPr fontAlgn="base">
              <a:spcBef>
                <a:spcPct val="0"/>
              </a:spcBef>
              <a:spcAft>
                <a:spcPct val="0"/>
              </a:spcAft>
            </a:pPr>
            <a:r>
              <a:rPr lang="en-US" sz="1600" b="1" dirty="0">
                <a:solidFill>
                  <a:srgbClr val="000000"/>
                </a:solidFill>
              </a:rPr>
              <a:t>E</a:t>
            </a:r>
            <a:r>
              <a:rPr lang="en-US" sz="1600" b="1" dirty="0" smtClean="0">
                <a:solidFill>
                  <a:srgbClr val="000000"/>
                </a:solidFill>
              </a:rPr>
              <a:t>vidence-based Care in Community Care Settings</a:t>
            </a:r>
          </a:p>
          <a:p>
            <a:pPr fontAlgn="base">
              <a:spcBef>
                <a:spcPct val="0"/>
              </a:spcBef>
              <a:spcAft>
                <a:spcPct val="0"/>
              </a:spcAft>
            </a:pPr>
            <a:r>
              <a:rPr lang="en-US" sz="1600" b="1" dirty="0" smtClean="0">
                <a:solidFill>
                  <a:srgbClr val="000000"/>
                </a:solidFill>
              </a:rPr>
              <a:t>(Better Models of Care)</a:t>
            </a:r>
            <a:endParaRPr lang="en-US" sz="1600" b="1" dirty="0">
              <a:solidFill>
                <a:srgbClr val="000000"/>
              </a:solidFill>
            </a:endParaRPr>
          </a:p>
        </p:txBody>
      </p:sp>
      <p:pic>
        <p:nvPicPr>
          <p:cNvPr id="19" name="Picture 43" descr="http://www.ihi.org/NR/rdonlyres/4313A90A-1F4A-4CEF-A4CF-42529FC7067F/0/STAARWebBanner.jpg"/>
          <p:cNvPicPr>
            <a:picLocks noChangeAspect="1" noChangeArrowheads="1"/>
          </p:cNvPicPr>
          <p:nvPr/>
        </p:nvPicPr>
        <p:blipFill>
          <a:blip r:embed="rId8" cstate="print"/>
          <a:srcRect/>
          <a:stretch>
            <a:fillRect/>
          </a:stretch>
        </p:blipFill>
        <p:spPr bwMode="auto">
          <a:xfrm>
            <a:off x="381000" y="157846"/>
            <a:ext cx="4324000" cy="1213754"/>
          </a:xfrm>
          <a:prstGeom prst="rect">
            <a:avLst/>
          </a:prstGeom>
          <a:noFill/>
          <a:ln w="9525">
            <a:noFill/>
            <a:miter lim="800000"/>
            <a:headEnd/>
            <a:tailEnd/>
          </a:ln>
        </p:spPr>
      </p:pic>
      <p:sp>
        <p:nvSpPr>
          <p:cNvPr id="12" name="TextBox 11"/>
          <p:cNvSpPr txBox="1"/>
          <p:nvPr/>
        </p:nvSpPr>
        <p:spPr>
          <a:xfrm rot="16200000">
            <a:off x="-561281" y="5514282"/>
            <a:ext cx="1707339" cy="584775"/>
          </a:xfrm>
          <a:prstGeom prst="rect">
            <a:avLst/>
          </a:prstGeom>
          <a:noFill/>
        </p:spPr>
        <p:txBody>
          <a:bodyPr wrap="square" rtlCol="0">
            <a:spAutoFit/>
          </a:bodyPr>
          <a:lstStyle/>
          <a:p>
            <a:pPr algn="ctr" fontAlgn="base">
              <a:spcBef>
                <a:spcPct val="0"/>
              </a:spcBef>
              <a:spcAft>
                <a:spcPct val="0"/>
              </a:spcAft>
            </a:pPr>
            <a:r>
              <a:rPr lang="en-US" sz="1600" b="1" i="1" dirty="0" smtClean="0">
                <a:solidFill>
                  <a:srgbClr val="6600FF"/>
                </a:solidFill>
              </a:rPr>
              <a:t>Key Design Elements</a:t>
            </a:r>
            <a:endParaRPr lang="en-US" sz="1600" b="1" i="1" dirty="0">
              <a:solidFill>
                <a:srgbClr val="6600FF"/>
              </a:solidFill>
            </a:endParaRPr>
          </a:p>
        </p:txBody>
      </p:sp>
    </p:spTree>
    <p:extLst>
      <p:ext uri="{BB962C8B-B14F-4D97-AF65-F5344CB8AC3E}">
        <p14:creationId xmlns:p14="http://schemas.microsoft.com/office/powerpoint/2010/main" val="76543728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6"/>
          <p:cNvGrpSpPr>
            <a:grpSpLocks/>
          </p:cNvGrpSpPr>
          <p:nvPr/>
        </p:nvGrpSpPr>
        <p:grpSpPr bwMode="auto">
          <a:xfrm>
            <a:off x="533400" y="2665696"/>
            <a:ext cx="1591784" cy="580507"/>
            <a:chOff x="278" y="846"/>
            <a:chExt cx="2448" cy="1358"/>
          </a:xfrm>
        </p:grpSpPr>
        <p:sp>
          <p:nvSpPr>
            <p:cNvPr id="12" name="Freeform 7"/>
            <p:cNvSpPr>
              <a:spLocks/>
            </p:cNvSpPr>
            <p:nvPr/>
          </p:nvSpPr>
          <p:spPr bwMode="auto">
            <a:xfrm>
              <a:off x="2402" y="1994"/>
              <a:ext cx="1" cy="4"/>
            </a:xfrm>
            <a:custGeom>
              <a:avLst/>
              <a:gdLst/>
              <a:ahLst/>
              <a:cxnLst>
                <a:cxn ang="0">
                  <a:pos x="0" y="3"/>
                </a:cxn>
                <a:cxn ang="0">
                  <a:pos x="1" y="0"/>
                </a:cxn>
                <a:cxn ang="0">
                  <a:pos x="0" y="3"/>
                </a:cxn>
              </a:cxnLst>
              <a:rect l="0" t="0" r="r" b="b"/>
              <a:pathLst>
                <a:path w="1" h="3">
                  <a:moveTo>
                    <a:pt x="0" y="3"/>
                  </a:moveTo>
                  <a:lnTo>
                    <a:pt x="1" y="0"/>
                  </a:lnTo>
                  <a:lnTo>
                    <a:pt x="0" y="3"/>
                  </a:lnTo>
                  <a:close/>
                </a:path>
              </a:pathLst>
            </a:custGeom>
            <a:solidFill>
              <a:srgbClr val="CCC9DB"/>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3" name="Rectangle 8"/>
            <p:cNvSpPr>
              <a:spLocks noChangeArrowheads="1"/>
            </p:cNvSpPr>
            <p:nvPr/>
          </p:nvSpPr>
          <p:spPr bwMode="auto">
            <a:xfrm>
              <a:off x="2253" y="1594"/>
              <a:ext cx="101" cy="22"/>
            </a:xfrm>
            <a:prstGeom prst="rect">
              <a:avLst/>
            </a:prstGeom>
            <a:solidFill>
              <a:srgbClr val="CCC9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14" name="Rectangle 9"/>
            <p:cNvSpPr>
              <a:spLocks noChangeArrowheads="1"/>
            </p:cNvSpPr>
            <p:nvPr/>
          </p:nvSpPr>
          <p:spPr bwMode="auto">
            <a:xfrm>
              <a:off x="2126" y="1594"/>
              <a:ext cx="99" cy="22"/>
            </a:xfrm>
            <a:prstGeom prst="rect">
              <a:avLst/>
            </a:prstGeom>
            <a:solidFill>
              <a:srgbClr val="CCC9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15" name="Rectangle 10"/>
            <p:cNvSpPr>
              <a:spLocks noChangeArrowheads="1"/>
            </p:cNvSpPr>
            <p:nvPr/>
          </p:nvSpPr>
          <p:spPr bwMode="auto">
            <a:xfrm>
              <a:off x="1683" y="968"/>
              <a:ext cx="100" cy="22"/>
            </a:xfrm>
            <a:prstGeom prst="rect">
              <a:avLst/>
            </a:prstGeom>
            <a:solidFill>
              <a:srgbClr val="CCC9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16" name="Freeform 11"/>
            <p:cNvSpPr>
              <a:spLocks/>
            </p:cNvSpPr>
            <p:nvPr/>
          </p:nvSpPr>
          <p:spPr bwMode="auto">
            <a:xfrm>
              <a:off x="598" y="869"/>
              <a:ext cx="1931" cy="1177"/>
            </a:xfrm>
            <a:custGeom>
              <a:avLst/>
              <a:gdLst/>
              <a:ahLst/>
              <a:cxnLst>
                <a:cxn ang="0">
                  <a:pos x="1285" y="632"/>
                </a:cxn>
                <a:cxn ang="0">
                  <a:pos x="1285" y="608"/>
                </a:cxn>
                <a:cxn ang="0">
                  <a:pos x="1287" y="608"/>
                </a:cxn>
                <a:cxn ang="0">
                  <a:pos x="1287" y="563"/>
                </a:cxn>
                <a:cxn ang="0">
                  <a:pos x="1178" y="563"/>
                </a:cxn>
                <a:cxn ang="0">
                  <a:pos x="1178" y="115"/>
                </a:cxn>
                <a:cxn ang="0">
                  <a:pos x="802" y="115"/>
                </a:cxn>
                <a:cxn ang="0">
                  <a:pos x="802" y="0"/>
                </a:cxn>
                <a:cxn ang="0">
                  <a:pos x="646" y="0"/>
                </a:cxn>
                <a:cxn ang="0">
                  <a:pos x="646" y="115"/>
                </a:cxn>
                <a:cxn ang="0">
                  <a:pos x="372" y="115"/>
                </a:cxn>
                <a:cxn ang="0">
                  <a:pos x="374" y="544"/>
                </a:cxn>
                <a:cxn ang="0">
                  <a:pos x="91" y="544"/>
                </a:cxn>
                <a:cxn ang="0">
                  <a:pos x="91" y="664"/>
                </a:cxn>
                <a:cxn ang="0">
                  <a:pos x="0" y="664"/>
                </a:cxn>
                <a:cxn ang="0">
                  <a:pos x="106" y="946"/>
                </a:cxn>
                <a:cxn ang="0">
                  <a:pos x="1070" y="946"/>
                </a:cxn>
                <a:cxn ang="0">
                  <a:pos x="1070" y="923"/>
                </a:cxn>
                <a:cxn ang="0">
                  <a:pos x="1087" y="921"/>
                </a:cxn>
                <a:cxn ang="0">
                  <a:pos x="1087" y="922"/>
                </a:cxn>
                <a:cxn ang="0">
                  <a:pos x="1171" y="922"/>
                </a:cxn>
                <a:cxn ang="0">
                  <a:pos x="1171" y="921"/>
                </a:cxn>
                <a:cxn ang="0">
                  <a:pos x="1220" y="921"/>
                </a:cxn>
                <a:cxn ang="0">
                  <a:pos x="1220" y="926"/>
                </a:cxn>
                <a:cxn ang="0">
                  <a:pos x="1244" y="926"/>
                </a:cxn>
                <a:cxn ang="0">
                  <a:pos x="1244" y="921"/>
                </a:cxn>
                <a:cxn ang="0">
                  <a:pos x="1300" y="923"/>
                </a:cxn>
                <a:cxn ang="0">
                  <a:pos x="1300" y="962"/>
                </a:cxn>
                <a:cxn ang="0">
                  <a:pos x="1551" y="962"/>
                </a:cxn>
                <a:cxn ang="0">
                  <a:pos x="1566" y="923"/>
                </a:cxn>
                <a:cxn ang="0">
                  <a:pos x="1567" y="920"/>
                </a:cxn>
                <a:cxn ang="0">
                  <a:pos x="1649" y="711"/>
                </a:cxn>
                <a:cxn ang="0">
                  <a:pos x="1649" y="711"/>
                </a:cxn>
                <a:cxn ang="0">
                  <a:pos x="1677" y="638"/>
                </a:cxn>
                <a:cxn ang="0">
                  <a:pos x="1677" y="638"/>
                </a:cxn>
                <a:cxn ang="0">
                  <a:pos x="1285" y="632"/>
                </a:cxn>
              </a:cxnLst>
              <a:rect l="0" t="0" r="r" b="b"/>
              <a:pathLst>
                <a:path w="1677" h="962">
                  <a:moveTo>
                    <a:pt x="1285" y="632"/>
                  </a:moveTo>
                  <a:lnTo>
                    <a:pt x="1285" y="608"/>
                  </a:lnTo>
                  <a:lnTo>
                    <a:pt x="1287" y="608"/>
                  </a:lnTo>
                  <a:lnTo>
                    <a:pt x="1287" y="563"/>
                  </a:lnTo>
                  <a:lnTo>
                    <a:pt x="1178" y="563"/>
                  </a:lnTo>
                  <a:lnTo>
                    <a:pt x="1178" y="115"/>
                  </a:lnTo>
                  <a:lnTo>
                    <a:pt x="802" y="115"/>
                  </a:lnTo>
                  <a:lnTo>
                    <a:pt x="802" y="0"/>
                  </a:lnTo>
                  <a:lnTo>
                    <a:pt x="646" y="0"/>
                  </a:lnTo>
                  <a:lnTo>
                    <a:pt x="646" y="115"/>
                  </a:lnTo>
                  <a:lnTo>
                    <a:pt x="372" y="115"/>
                  </a:lnTo>
                  <a:lnTo>
                    <a:pt x="374" y="544"/>
                  </a:lnTo>
                  <a:lnTo>
                    <a:pt x="91" y="544"/>
                  </a:lnTo>
                  <a:lnTo>
                    <a:pt x="91" y="664"/>
                  </a:lnTo>
                  <a:lnTo>
                    <a:pt x="0" y="664"/>
                  </a:lnTo>
                  <a:lnTo>
                    <a:pt x="106" y="946"/>
                  </a:lnTo>
                  <a:lnTo>
                    <a:pt x="1070" y="946"/>
                  </a:lnTo>
                  <a:lnTo>
                    <a:pt x="1070" y="923"/>
                  </a:lnTo>
                  <a:lnTo>
                    <a:pt x="1087" y="921"/>
                  </a:lnTo>
                  <a:lnTo>
                    <a:pt x="1087" y="922"/>
                  </a:lnTo>
                  <a:lnTo>
                    <a:pt x="1171" y="922"/>
                  </a:lnTo>
                  <a:lnTo>
                    <a:pt x="1171" y="921"/>
                  </a:lnTo>
                  <a:lnTo>
                    <a:pt x="1220" y="921"/>
                  </a:lnTo>
                  <a:lnTo>
                    <a:pt x="1220" y="926"/>
                  </a:lnTo>
                  <a:lnTo>
                    <a:pt x="1244" y="926"/>
                  </a:lnTo>
                  <a:lnTo>
                    <a:pt x="1244" y="921"/>
                  </a:lnTo>
                  <a:lnTo>
                    <a:pt x="1300" y="923"/>
                  </a:lnTo>
                  <a:lnTo>
                    <a:pt x="1300" y="962"/>
                  </a:lnTo>
                  <a:lnTo>
                    <a:pt x="1551" y="962"/>
                  </a:lnTo>
                  <a:lnTo>
                    <a:pt x="1566" y="923"/>
                  </a:lnTo>
                  <a:lnTo>
                    <a:pt x="1567" y="920"/>
                  </a:lnTo>
                  <a:lnTo>
                    <a:pt x="1649" y="711"/>
                  </a:lnTo>
                  <a:lnTo>
                    <a:pt x="1649" y="711"/>
                  </a:lnTo>
                  <a:lnTo>
                    <a:pt x="1677" y="638"/>
                  </a:lnTo>
                  <a:lnTo>
                    <a:pt x="1677" y="638"/>
                  </a:lnTo>
                  <a:lnTo>
                    <a:pt x="1285" y="632"/>
                  </a:lnTo>
                  <a:close/>
                </a:path>
              </a:pathLst>
            </a:custGeom>
            <a:solidFill>
              <a:srgbClr val="CCC9DB"/>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7" name="Freeform 12"/>
            <p:cNvSpPr>
              <a:spLocks/>
            </p:cNvSpPr>
            <p:nvPr/>
          </p:nvSpPr>
          <p:spPr bwMode="auto">
            <a:xfrm>
              <a:off x="1934" y="2172"/>
              <a:ext cx="398" cy="32"/>
            </a:xfrm>
            <a:custGeom>
              <a:avLst/>
              <a:gdLst/>
              <a:ahLst/>
              <a:cxnLst>
                <a:cxn ang="0">
                  <a:pos x="0" y="26"/>
                </a:cxn>
                <a:cxn ang="0">
                  <a:pos x="342" y="20"/>
                </a:cxn>
                <a:cxn ang="0">
                  <a:pos x="346" y="11"/>
                </a:cxn>
                <a:cxn ang="0">
                  <a:pos x="21" y="0"/>
                </a:cxn>
                <a:cxn ang="0">
                  <a:pos x="0" y="26"/>
                </a:cxn>
              </a:cxnLst>
              <a:rect l="0" t="0" r="r" b="b"/>
              <a:pathLst>
                <a:path w="346" h="26">
                  <a:moveTo>
                    <a:pt x="0" y="26"/>
                  </a:moveTo>
                  <a:lnTo>
                    <a:pt x="342" y="20"/>
                  </a:lnTo>
                  <a:lnTo>
                    <a:pt x="346" y="11"/>
                  </a:lnTo>
                  <a:lnTo>
                    <a:pt x="21" y="0"/>
                  </a:lnTo>
                  <a:lnTo>
                    <a:pt x="0" y="26"/>
                  </a:lnTo>
                  <a:close/>
                </a:path>
              </a:pathLst>
            </a:custGeom>
            <a:solidFill>
              <a:srgbClr val="CCC9DB"/>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8" name="Freeform 13"/>
            <p:cNvSpPr>
              <a:spLocks/>
            </p:cNvSpPr>
            <p:nvPr/>
          </p:nvSpPr>
          <p:spPr bwMode="auto">
            <a:xfrm>
              <a:off x="743" y="2090"/>
              <a:ext cx="845" cy="29"/>
            </a:xfrm>
            <a:custGeom>
              <a:avLst/>
              <a:gdLst/>
              <a:ahLst/>
              <a:cxnLst>
                <a:cxn ang="0">
                  <a:pos x="0" y="0"/>
                </a:cxn>
                <a:cxn ang="0">
                  <a:pos x="8" y="24"/>
                </a:cxn>
                <a:cxn ang="0">
                  <a:pos x="734" y="11"/>
                </a:cxn>
                <a:cxn ang="0">
                  <a:pos x="0" y="0"/>
                </a:cxn>
              </a:cxnLst>
              <a:rect l="0" t="0" r="r" b="b"/>
              <a:pathLst>
                <a:path w="734" h="24">
                  <a:moveTo>
                    <a:pt x="0" y="0"/>
                  </a:moveTo>
                  <a:lnTo>
                    <a:pt x="8" y="24"/>
                  </a:lnTo>
                  <a:lnTo>
                    <a:pt x="734" y="11"/>
                  </a:lnTo>
                  <a:lnTo>
                    <a:pt x="0" y="0"/>
                  </a:lnTo>
                  <a:close/>
                </a:path>
              </a:pathLst>
            </a:custGeom>
            <a:solidFill>
              <a:srgbClr val="CCC9DB"/>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9" name="Rectangle 14"/>
            <p:cNvSpPr>
              <a:spLocks noChangeArrowheads="1"/>
            </p:cNvSpPr>
            <p:nvPr/>
          </p:nvSpPr>
          <p:spPr bwMode="auto">
            <a:xfrm>
              <a:off x="2126" y="1594"/>
              <a:ext cx="99" cy="22"/>
            </a:xfrm>
            <a:prstGeom prst="rect">
              <a:avLst/>
            </a:prstGeom>
            <a:solidFill>
              <a:srgbClr val="CCC9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20" name="Rectangle 15"/>
            <p:cNvSpPr>
              <a:spLocks noChangeArrowheads="1"/>
            </p:cNvSpPr>
            <p:nvPr/>
          </p:nvSpPr>
          <p:spPr bwMode="auto">
            <a:xfrm>
              <a:off x="1683" y="968"/>
              <a:ext cx="100" cy="22"/>
            </a:xfrm>
            <a:prstGeom prst="rect">
              <a:avLst/>
            </a:prstGeom>
            <a:solidFill>
              <a:srgbClr val="CCC9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21" name="Rectangle 16"/>
            <p:cNvSpPr>
              <a:spLocks noChangeArrowheads="1"/>
            </p:cNvSpPr>
            <p:nvPr/>
          </p:nvSpPr>
          <p:spPr bwMode="auto">
            <a:xfrm>
              <a:off x="2253" y="1594"/>
              <a:ext cx="101" cy="22"/>
            </a:xfrm>
            <a:prstGeom prst="rect">
              <a:avLst/>
            </a:prstGeom>
            <a:solidFill>
              <a:srgbClr val="CCC9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22" name="Freeform 17"/>
            <p:cNvSpPr>
              <a:spLocks/>
            </p:cNvSpPr>
            <p:nvPr/>
          </p:nvSpPr>
          <p:spPr bwMode="auto">
            <a:xfrm>
              <a:off x="770" y="2036"/>
              <a:ext cx="1329" cy="166"/>
            </a:xfrm>
            <a:custGeom>
              <a:avLst/>
              <a:gdLst/>
              <a:ahLst/>
              <a:cxnLst>
                <a:cxn ang="0">
                  <a:pos x="764" y="122"/>
                </a:cxn>
                <a:cxn ang="0">
                  <a:pos x="773" y="108"/>
                </a:cxn>
                <a:cxn ang="0">
                  <a:pos x="784" y="97"/>
                </a:cxn>
                <a:cxn ang="0">
                  <a:pos x="799" y="89"/>
                </a:cxn>
                <a:cxn ang="0">
                  <a:pos x="814" y="86"/>
                </a:cxn>
                <a:cxn ang="0">
                  <a:pos x="826" y="86"/>
                </a:cxn>
                <a:cxn ang="0">
                  <a:pos x="838" y="88"/>
                </a:cxn>
                <a:cxn ang="0">
                  <a:pos x="849" y="94"/>
                </a:cxn>
                <a:cxn ang="0">
                  <a:pos x="858" y="94"/>
                </a:cxn>
                <a:cxn ang="0">
                  <a:pos x="867" y="88"/>
                </a:cxn>
                <a:cxn ang="0">
                  <a:pos x="876" y="83"/>
                </a:cxn>
                <a:cxn ang="0">
                  <a:pos x="887" y="80"/>
                </a:cxn>
                <a:cxn ang="0">
                  <a:pos x="900" y="78"/>
                </a:cxn>
                <a:cxn ang="0">
                  <a:pos x="916" y="77"/>
                </a:cxn>
                <a:cxn ang="0">
                  <a:pos x="928" y="69"/>
                </a:cxn>
                <a:cxn ang="0">
                  <a:pos x="938" y="54"/>
                </a:cxn>
                <a:cxn ang="0">
                  <a:pos x="952" y="42"/>
                </a:cxn>
                <a:cxn ang="0">
                  <a:pos x="969" y="34"/>
                </a:cxn>
                <a:cxn ang="0">
                  <a:pos x="989" y="30"/>
                </a:cxn>
                <a:cxn ang="0">
                  <a:pos x="1010" y="33"/>
                </a:cxn>
                <a:cxn ang="0">
                  <a:pos x="1029" y="40"/>
                </a:cxn>
                <a:cxn ang="0">
                  <a:pos x="1045" y="53"/>
                </a:cxn>
                <a:cxn ang="0">
                  <a:pos x="1055" y="58"/>
                </a:cxn>
                <a:cxn ang="0">
                  <a:pos x="1064" y="55"/>
                </a:cxn>
                <a:cxn ang="0">
                  <a:pos x="1082" y="53"/>
                </a:cxn>
                <a:cxn ang="0">
                  <a:pos x="1109" y="57"/>
                </a:cxn>
                <a:cxn ang="0">
                  <a:pos x="1130" y="70"/>
                </a:cxn>
                <a:cxn ang="0">
                  <a:pos x="1147" y="89"/>
                </a:cxn>
                <a:cxn ang="0">
                  <a:pos x="1153" y="95"/>
                </a:cxn>
                <a:cxn ang="0">
                  <a:pos x="1152" y="82"/>
                </a:cxn>
                <a:cxn ang="0">
                  <a:pos x="1146" y="62"/>
                </a:cxn>
                <a:cxn ang="0">
                  <a:pos x="1131" y="41"/>
                </a:cxn>
                <a:cxn ang="0">
                  <a:pos x="1109" y="27"/>
                </a:cxn>
                <a:cxn ang="0">
                  <a:pos x="1081" y="22"/>
                </a:cxn>
                <a:cxn ang="0">
                  <a:pos x="1063" y="25"/>
                </a:cxn>
                <a:cxn ang="0">
                  <a:pos x="1054" y="28"/>
                </a:cxn>
                <a:cxn ang="0">
                  <a:pos x="1044" y="22"/>
                </a:cxn>
                <a:cxn ang="0">
                  <a:pos x="1028" y="9"/>
                </a:cxn>
                <a:cxn ang="0">
                  <a:pos x="1008" y="1"/>
                </a:cxn>
                <a:cxn ang="0">
                  <a:pos x="987" y="0"/>
                </a:cxn>
                <a:cxn ang="0">
                  <a:pos x="966" y="4"/>
                </a:cxn>
                <a:cxn ang="0">
                  <a:pos x="949" y="12"/>
                </a:cxn>
                <a:cxn ang="0">
                  <a:pos x="936" y="24"/>
                </a:cxn>
                <a:cxn ang="0">
                  <a:pos x="926" y="39"/>
                </a:cxn>
                <a:cxn ang="0">
                  <a:pos x="915" y="47"/>
                </a:cxn>
                <a:cxn ang="0">
                  <a:pos x="899" y="48"/>
                </a:cxn>
                <a:cxn ang="0">
                  <a:pos x="886" y="50"/>
                </a:cxn>
                <a:cxn ang="0">
                  <a:pos x="875" y="53"/>
                </a:cxn>
                <a:cxn ang="0">
                  <a:pos x="866" y="58"/>
                </a:cxn>
                <a:cxn ang="0">
                  <a:pos x="857" y="64"/>
                </a:cxn>
                <a:cxn ang="0">
                  <a:pos x="848" y="64"/>
                </a:cxn>
                <a:cxn ang="0">
                  <a:pos x="837" y="58"/>
                </a:cxn>
                <a:cxn ang="0">
                  <a:pos x="825" y="56"/>
                </a:cxn>
                <a:cxn ang="0">
                  <a:pos x="813" y="56"/>
                </a:cxn>
                <a:cxn ang="0">
                  <a:pos x="796" y="60"/>
                </a:cxn>
                <a:cxn ang="0">
                  <a:pos x="780" y="69"/>
                </a:cxn>
                <a:cxn ang="0">
                  <a:pos x="767" y="83"/>
                </a:cxn>
                <a:cxn ang="0">
                  <a:pos x="760" y="100"/>
                </a:cxn>
                <a:cxn ang="0">
                  <a:pos x="0" y="110"/>
                </a:cxn>
                <a:cxn ang="0">
                  <a:pos x="761" y="136"/>
                </a:cxn>
              </a:cxnLst>
              <a:rect l="0" t="0" r="r" b="b"/>
              <a:pathLst>
                <a:path w="1153" h="136">
                  <a:moveTo>
                    <a:pt x="761" y="129"/>
                  </a:moveTo>
                  <a:lnTo>
                    <a:pt x="764" y="122"/>
                  </a:lnTo>
                  <a:lnTo>
                    <a:pt x="768" y="114"/>
                  </a:lnTo>
                  <a:lnTo>
                    <a:pt x="773" y="108"/>
                  </a:lnTo>
                  <a:lnTo>
                    <a:pt x="777" y="102"/>
                  </a:lnTo>
                  <a:lnTo>
                    <a:pt x="784" y="97"/>
                  </a:lnTo>
                  <a:lnTo>
                    <a:pt x="791" y="93"/>
                  </a:lnTo>
                  <a:lnTo>
                    <a:pt x="799" y="89"/>
                  </a:lnTo>
                  <a:lnTo>
                    <a:pt x="807" y="87"/>
                  </a:lnTo>
                  <a:lnTo>
                    <a:pt x="814" y="86"/>
                  </a:lnTo>
                  <a:lnTo>
                    <a:pt x="820" y="86"/>
                  </a:lnTo>
                  <a:lnTo>
                    <a:pt x="826" y="86"/>
                  </a:lnTo>
                  <a:lnTo>
                    <a:pt x="832" y="87"/>
                  </a:lnTo>
                  <a:lnTo>
                    <a:pt x="838" y="88"/>
                  </a:lnTo>
                  <a:lnTo>
                    <a:pt x="843" y="91"/>
                  </a:lnTo>
                  <a:lnTo>
                    <a:pt x="849" y="94"/>
                  </a:lnTo>
                  <a:lnTo>
                    <a:pt x="855" y="97"/>
                  </a:lnTo>
                  <a:lnTo>
                    <a:pt x="858" y="94"/>
                  </a:lnTo>
                  <a:lnTo>
                    <a:pt x="863" y="91"/>
                  </a:lnTo>
                  <a:lnTo>
                    <a:pt x="867" y="88"/>
                  </a:lnTo>
                  <a:lnTo>
                    <a:pt x="872" y="85"/>
                  </a:lnTo>
                  <a:lnTo>
                    <a:pt x="876" y="83"/>
                  </a:lnTo>
                  <a:lnTo>
                    <a:pt x="882" y="81"/>
                  </a:lnTo>
                  <a:lnTo>
                    <a:pt x="887" y="80"/>
                  </a:lnTo>
                  <a:lnTo>
                    <a:pt x="892" y="79"/>
                  </a:lnTo>
                  <a:lnTo>
                    <a:pt x="900" y="78"/>
                  </a:lnTo>
                  <a:lnTo>
                    <a:pt x="908" y="77"/>
                  </a:lnTo>
                  <a:lnTo>
                    <a:pt x="916" y="77"/>
                  </a:lnTo>
                  <a:lnTo>
                    <a:pt x="924" y="78"/>
                  </a:lnTo>
                  <a:lnTo>
                    <a:pt x="928" y="69"/>
                  </a:lnTo>
                  <a:lnTo>
                    <a:pt x="932" y="62"/>
                  </a:lnTo>
                  <a:lnTo>
                    <a:pt x="938" y="54"/>
                  </a:lnTo>
                  <a:lnTo>
                    <a:pt x="945" y="48"/>
                  </a:lnTo>
                  <a:lnTo>
                    <a:pt x="952" y="42"/>
                  </a:lnTo>
                  <a:lnTo>
                    <a:pt x="960" y="38"/>
                  </a:lnTo>
                  <a:lnTo>
                    <a:pt x="969" y="34"/>
                  </a:lnTo>
                  <a:lnTo>
                    <a:pt x="978" y="32"/>
                  </a:lnTo>
                  <a:lnTo>
                    <a:pt x="989" y="30"/>
                  </a:lnTo>
                  <a:lnTo>
                    <a:pt x="999" y="30"/>
                  </a:lnTo>
                  <a:lnTo>
                    <a:pt x="1010" y="33"/>
                  </a:lnTo>
                  <a:lnTo>
                    <a:pt x="1020" y="36"/>
                  </a:lnTo>
                  <a:lnTo>
                    <a:pt x="1029" y="40"/>
                  </a:lnTo>
                  <a:lnTo>
                    <a:pt x="1038" y="45"/>
                  </a:lnTo>
                  <a:lnTo>
                    <a:pt x="1045" y="53"/>
                  </a:lnTo>
                  <a:lnTo>
                    <a:pt x="1052" y="60"/>
                  </a:lnTo>
                  <a:lnTo>
                    <a:pt x="1055" y="58"/>
                  </a:lnTo>
                  <a:lnTo>
                    <a:pt x="1060" y="56"/>
                  </a:lnTo>
                  <a:lnTo>
                    <a:pt x="1064" y="55"/>
                  </a:lnTo>
                  <a:lnTo>
                    <a:pt x="1069" y="54"/>
                  </a:lnTo>
                  <a:lnTo>
                    <a:pt x="1082" y="53"/>
                  </a:lnTo>
                  <a:lnTo>
                    <a:pt x="1096" y="54"/>
                  </a:lnTo>
                  <a:lnTo>
                    <a:pt x="1109" y="57"/>
                  </a:lnTo>
                  <a:lnTo>
                    <a:pt x="1120" y="63"/>
                  </a:lnTo>
                  <a:lnTo>
                    <a:pt x="1130" y="70"/>
                  </a:lnTo>
                  <a:lnTo>
                    <a:pt x="1139" y="79"/>
                  </a:lnTo>
                  <a:lnTo>
                    <a:pt x="1147" y="89"/>
                  </a:lnTo>
                  <a:lnTo>
                    <a:pt x="1152" y="101"/>
                  </a:lnTo>
                  <a:lnTo>
                    <a:pt x="1153" y="95"/>
                  </a:lnTo>
                  <a:lnTo>
                    <a:pt x="1153" y="88"/>
                  </a:lnTo>
                  <a:lnTo>
                    <a:pt x="1152" y="82"/>
                  </a:lnTo>
                  <a:lnTo>
                    <a:pt x="1151" y="74"/>
                  </a:lnTo>
                  <a:lnTo>
                    <a:pt x="1146" y="62"/>
                  </a:lnTo>
                  <a:lnTo>
                    <a:pt x="1139" y="51"/>
                  </a:lnTo>
                  <a:lnTo>
                    <a:pt x="1131" y="41"/>
                  </a:lnTo>
                  <a:lnTo>
                    <a:pt x="1120" y="33"/>
                  </a:lnTo>
                  <a:lnTo>
                    <a:pt x="1109" y="27"/>
                  </a:lnTo>
                  <a:lnTo>
                    <a:pt x="1095" y="23"/>
                  </a:lnTo>
                  <a:lnTo>
                    <a:pt x="1081" y="22"/>
                  </a:lnTo>
                  <a:lnTo>
                    <a:pt x="1068" y="24"/>
                  </a:lnTo>
                  <a:lnTo>
                    <a:pt x="1063" y="25"/>
                  </a:lnTo>
                  <a:lnTo>
                    <a:pt x="1059" y="26"/>
                  </a:lnTo>
                  <a:lnTo>
                    <a:pt x="1054" y="28"/>
                  </a:lnTo>
                  <a:lnTo>
                    <a:pt x="1049" y="29"/>
                  </a:lnTo>
                  <a:lnTo>
                    <a:pt x="1044" y="22"/>
                  </a:lnTo>
                  <a:lnTo>
                    <a:pt x="1036" y="15"/>
                  </a:lnTo>
                  <a:lnTo>
                    <a:pt x="1028" y="9"/>
                  </a:lnTo>
                  <a:lnTo>
                    <a:pt x="1019" y="5"/>
                  </a:lnTo>
                  <a:lnTo>
                    <a:pt x="1008" y="1"/>
                  </a:lnTo>
                  <a:lnTo>
                    <a:pt x="998" y="0"/>
                  </a:lnTo>
                  <a:lnTo>
                    <a:pt x="987" y="0"/>
                  </a:lnTo>
                  <a:lnTo>
                    <a:pt x="977" y="1"/>
                  </a:lnTo>
                  <a:lnTo>
                    <a:pt x="966" y="4"/>
                  </a:lnTo>
                  <a:lnTo>
                    <a:pt x="957" y="8"/>
                  </a:lnTo>
                  <a:lnTo>
                    <a:pt x="949" y="12"/>
                  </a:lnTo>
                  <a:lnTo>
                    <a:pt x="942" y="18"/>
                  </a:lnTo>
                  <a:lnTo>
                    <a:pt x="936" y="24"/>
                  </a:lnTo>
                  <a:lnTo>
                    <a:pt x="931" y="32"/>
                  </a:lnTo>
                  <a:lnTo>
                    <a:pt x="926" y="39"/>
                  </a:lnTo>
                  <a:lnTo>
                    <a:pt x="923" y="48"/>
                  </a:lnTo>
                  <a:lnTo>
                    <a:pt x="915" y="47"/>
                  </a:lnTo>
                  <a:lnTo>
                    <a:pt x="907" y="47"/>
                  </a:lnTo>
                  <a:lnTo>
                    <a:pt x="899" y="48"/>
                  </a:lnTo>
                  <a:lnTo>
                    <a:pt x="891" y="49"/>
                  </a:lnTo>
                  <a:lnTo>
                    <a:pt x="886" y="50"/>
                  </a:lnTo>
                  <a:lnTo>
                    <a:pt x="881" y="51"/>
                  </a:lnTo>
                  <a:lnTo>
                    <a:pt x="875" y="53"/>
                  </a:lnTo>
                  <a:lnTo>
                    <a:pt x="871" y="55"/>
                  </a:lnTo>
                  <a:lnTo>
                    <a:pt x="866" y="58"/>
                  </a:lnTo>
                  <a:lnTo>
                    <a:pt x="862" y="60"/>
                  </a:lnTo>
                  <a:lnTo>
                    <a:pt x="857" y="64"/>
                  </a:lnTo>
                  <a:lnTo>
                    <a:pt x="853" y="67"/>
                  </a:lnTo>
                  <a:lnTo>
                    <a:pt x="848" y="64"/>
                  </a:lnTo>
                  <a:lnTo>
                    <a:pt x="842" y="60"/>
                  </a:lnTo>
                  <a:lnTo>
                    <a:pt x="837" y="58"/>
                  </a:lnTo>
                  <a:lnTo>
                    <a:pt x="831" y="57"/>
                  </a:lnTo>
                  <a:lnTo>
                    <a:pt x="825" y="56"/>
                  </a:lnTo>
                  <a:lnTo>
                    <a:pt x="818" y="56"/>
                  </a:lnTo>
                  <a:lnTo>
                    <a:pt x="813" y="56"/>
                  </a:lnTo>
                  <a:lnTo>
                    <a:pt x="806" y="57"/>
                  </a:lnTo>
                  <a:lnTo>
                    <a:pt x="796" y="60"/>
                  </a:lnTo>
                  <a:lnTo>
                    <a:pt x="788" y="64"/>
                  </a:lnTo>
                  <a:lnTo>
                    <a:pt x="780" y="69"/>
                  </a:lnTo>
                  <a:lnTo>
                    <a:pt x="773" y="76"/>
                  </a:lnTo>
                  <a:lnTo>
                    <a:pt x="767" y="83"/>
                  </a:lnTo>
                  <a:lnTo>
                    <a:pt x="763" y="92"/>
                  </a:lnTo>
                  <a:lnTo>
                    <a:pt x="760" y="100"/>
                  </a:lnTo>
                  <a:lnTo>
                    <a:pt x="759" y="110"/>
                  </a:lnTo>
                  <a:lnTo>
                    <a:pt x="0" y="110"/>
                  </a:lnTo>
                  <a:lnTo>
                    <a:pt x="10" y="136"/>
                  </a:lnTo>
                  <a:lnTo>
                    <a:pt x="761" y="136"/>
                  </a:lnTo>
                  <a:lnTo>
                    <a:pt x="761" y="129"/>
                  </a:lnTo>
                  <a:close/>
                </a:path>
              </a:pathLst>
            </a:custGeom>
            <a:solidFill>
              <a:srgbClr val="CCC9DB"/>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3" name="Freeform 18"/>
            <p:cNvSpPr>
              <a:spLocks/>
            </p:cNvSpPr>
            <p:nvPr/>
          </p:nvSpPr>
          <p:spPr bwMode="auto">
            <a:xfrm>
              <a:off x="395" y="1016"/>
              <a:ext cx="2245" cy="959"/>
            </a:xfrm>
            <a:custGeom>
              <a:avLst/>
              <a:gdLst/>
              <a:ahLst/>
              <a:cxnLst>
                <a:cxn ang="0">
                  <a:pos x="0" y="784"/>
                </a:cxn>
                <a:cxn ang="0">
                  <a:pos x="0" y="542"/>
                </a:cxn>
                <a:cxn ang="0">
                  <a:pos x="233" y="542"/>
                </a:cxn>
                <a:cxn ang="0">
                  <a:pos x="233" y="422"/>
                </a:cxn>
                <a:cxn ang="0">
                  <a:pos x="522" y="422"/>
                </a:cxn>
                <a:cxn ang="0">
                  <a:pos x="522" y="0"/>
                </a:cxn>
                <a:cxn ang="0">
                  <a:pos x="1286" y="0"/>
                </a:cxn>
                <a:cxn ang="0">
                  <a:pos x="1286" y="437"/>
                </a:cxn>
                <a:cxn ang="0">
                  <a:pos x="1418" y="437"/>
                </a:cxn>
                <a:cxn ang="0">
                  <a:pos x="1418" y="497"/>
                </a:cxn>
                <a:cxn ang="0">
                  <a:pos x="1733" y="497"/>
                </a:cxn>
                <a:cxn ang="0">
                  <a:pos x="1733" y="537"/>
                </a:cxn>
                <a:cxn ang="0">
                  <a:pos x="1949" y="537"/>
                </a:cxn>
                <a:cxn ang="0">
                  <a:pos x="1949" y="780"/>
                </a:cxn>
                <a:cxn ang="0">
                  <a:pos x="0" y="784"/>
                </a:cxn>
              </a:cxnLst>
              <a:rect l="0" t="0" r="r" b="b"/>
              <a:pathLst>
                <a:path w="1949" h="784">
                  <a:moveTo>
                    <a:pt x="0" y="784"/>
                  </a:moveTo>
                  <a:lnTo>
                    <a:pt x="0" y="542"/>
                  </a:lnTo>
                  <a:lnTo>
                    <a:pt x="233" y="542"/>
                  </a:lnTo>
                  <a:lnTo>
                    <a:pt x="233" y="422"/>
                  </a:lnTo>
                  <a:lnTo>
                    <a:pt x="522" y="422"/>
                  </a:lnTo>
                  <a:lnTo>
                    <a:pt x="522" y="0"/>
                  </a:lnTo>
                  <a:lnTo>
                    <a:pt x="1286" y="0"/>
                  </a:lnTo>
                  <a:lnTo>
                    <a:pt x="1286" y="437"/>
                  </a:lnTo>
                  <a:lnTo>
                    <a:pt x="1418" y="437"/>
                  </a:lnTo>
                  <a:lnTo>
                    <a:pt x="1418" y="497"/>
                  </a:lnTo>
                  <a:lnTo>
                    <a:pt x="1733" y="497"/>
                  </a:lnTo>
                  <a:lnTo>
                    <a:pt x="1733" y="537"/>
                  </a:lnTo>
                  <a:lnTo>
                    <a:pt x="1949" y="537"/>
                  </a:lnTo>
                  <a:lnTo>
                    <a:pt x="1949" y="780"/>
                  </a:lnTo>
                  <a:lnTo>
                    <a:pt x="0" y="784"/>
                  </a:lnTo>
                  <a:close/>
                </a:path>
              </a:pathLst>
            </a:custGeom>
            <a:solidFill>
              <a:srgbClr val="6699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4" name="Rectangle 19"/>
            <p:cNvSpPr>
              <a:spLocks noChangeArrowheads="1"/>
            </p:cNvSpPr>
            <p:nvPr/>
          </p:nvSpPr>
          <p:spPr bwMode="auto">
            <a:xfrm>
              <a:off x="770" y="1714"/>
              <a:ext cx="533" cy="256"/>
            </a:xfrm>
            <a:prstGeom prst="rect">
              <a:avLst/>
            </a:prstGeom>
            <a:solidFill>
              <a:srgbClr val="C4C4C4"/>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25" name="Rectangle 20"/>
            <p:cNvSpPr>
              <a:spLocks noChangeArrowheads="1"/>
            </p:cNvSpPr>
            <p:nvPr/>
          </p:nvSpPr>
          <p:spPr bwMode="auto">
            <a:xfrm>
              <a:off x="1829" y="1028"/>
              <a:ext cx="47" cy="585"/>
            </a:xfrm>
            <a:prstGeom prst="rect">
              <a:avLst/>
            </a:prstGeom>
            <a:solidFill>
              <a:srgbClr val="DBDB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26" name="Rectangle 21"/>
            <p:cNvSpPr>
              <a:spLocks noChangeArrowheads="1"/>
            </p:cNvSpPr>
            <p:nvPr/>
          </p:nvSpPr>
          <p:spPr bwMode="auto">
            <a:xfrm>
              <a:off x="1017" y="1023"/>
              <a:ext cx="826" cy="63"/>
            </a:xfrm>
            <a:prstGeom prst="rect">
              <a:avLst/>
            </a:prstGeom>
            <a:solidFill>
              <a:srgbClr val="DBDB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27" name="Rectangle 22"/>
            <p:cNvSpPr>
              <a:spLocks noChangeArrowheads="1"/>
            </p:cNvSpPr>
            <p:nvPr/>
          </p:nvSpPr>
          <p:spPr bwMode="auto">
            <a:xfrm>
              <a:off x="382" y="1684"/>
              <a:ext cx="1571" cy="40"/>
            </a:xfrm>
            <a:prstGeom prst="rect">
              <a:avLst/>
            </a:prstGeom>
            <a:solidFill>
              <a:srgbClr val="A5A5A5"/>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28" name="Freeform 23"/>
            <p:cNvSpPr>
              <a:spLocks/>
            </p:cNvSpPr>
            <p:nvPr/>
          </p:nvSpPr>
          <p:spPr bwMode="auto">
            <a:xfrm>
              <a:off x="1975" y="1797"/>
              <a:ext cx="114" cy="177"/>
            </a:xfrm>
            <a:custGeom>
              <a:avLst/>
              <a:gdLst/>
              <a:ahLst/>
              <a:cxnLst>
                <a:cxn ang="0">
                  <a:pos x="99" y="52"/>
                </a:cxn>
                <a:cxn ang="0">
                  <a:pos x="99" y="0"/>
                </a:cxn>
                <a:cxn ang="0">
                  <a:pos x="0" y="0"/>
                </a:cxn>
                <a:cxn ang="0">
                  <a:pos x="0" y="144"/>
                </a:cxn>
                <a:cxn ang="0">
                  <a:pos x="99" y="52"/>
                </a:cxn>
              </a:cxnLst>
              <a:rect l="0" t="0" r="r" b="b"/>
              <a:pathLst>
                <a:path w="99" h="144">
                  <a:moveTo>
                    <a:pt x="99" y="52"/>
                  </a:moveTo>
                  <a:lnTo>
                    <a:pt x="99" y="0"/>
                  </a:lnTo>
                  <a:lnTo>
                    <a:pt x="0" y="0"/>
                  </a:lnTo>
                  <a:lnTo>
                    <a:pt x="0" y="144"/>
                  </a:lnTo>
                  <a:lnTo>
                    <a:pt x="99" y="52"/>
                  </a:lnTo>
                  <a:close/>
                </a:path>
              </a:pathLst>
            </a:custGeom>
            <a:solidFill>
              <a:srgbClr val="DBDBDB"/>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9" name="Rectangle 24"/>
            <p:cNvSpPr>
              <a:spLocks noChangeArrowheads="1"/>
            </p:cNvSpPr>
            <p:nvPr/>
          </p:nvSpPr>
          <p:spPr bwMode="auto">
            <a:xfrm>
              <a:off x="1972" y="1689"/>
              <a:ext cx="659" cy="72"/>
            </a:xfrm>
            <a:prstGeom prst="rect">
              <a:avLst/>
            </a:prstGeom>
            <a:solidFill>
              <a:srgbClr val="DBDB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0" name="Freeform 25"/>
            <p:cNvSpPr>
              <a:spLocks/>
            </p:cNvSpPr>
            <p:nvPr/>
          </p:nvSpPr>
          <p:spPr bwMode="auto">
            <a:xfrm>
              <a:off x="780" y="1826"/>
              <a:ext cx="482" cy="144"/>
            </a:xfrm>
            <a:custGeom>
              <a:avLst/>
              <a:gdLst/>
              <a:ahLst/>
              <a:cxnLst>
                <a:cxn ang="0">
                  <a:pos x="348" y="118"/>
                </a:cxn>
                <a:cxn ang="0">
                  <a:pos x="419" y="0"/>
                </a:cxn>
                <a:cxn ang="0">
                  <a:pos x="0" y="0"/>
                </a:cxn>
                <a:cxn ang="0">
                  <a:pos x="0" y="118"/>
                </a:cxn>
                <a:cxn ang="0">
                  <a:pos x="348" y="118"/>
                </a:cxn>
              </a:cxnLst>
              <a:rect l="0" t="0" r="r" b="b"/>
              <a:pathLst>
                <a:path w="419" h="118">
                  <a:moveTo>
                    <a:pt x="348" y="118"/>
                  </a:moveTo>
                  <a:lnTo>
                    <a:pt x="419" y="0"/>
                  </a:lnTo>
                  <a:lnTo>
                    <a:pt x="0" y="0"/>
                  </a:lnTo>
                  <a:lnTo>
                    <a:pt x="0" y="118"/>
                  </a:lnTo>
                  <a:lnTo>
                    <a:pt x="348" y="118"/>
                  </a:lnTo>
                  <a:close/>
                </a:path>
              </a:pathLst>
            </a:custGeom>
            <a:solidFill>
              <a:srgbClr val="AFAFA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31" name="Rectangle 26"/>
            <p:cNvSpPr>
              <a:spLocks noChangeArrowheads="1"/>
            </p:cNvSpPr>
            <p:nvPr/>
          </p:nvSpPr>
          <p:spPr bwMode="auto">
            <a:xfrm>
              <a:off x="1835" y="1583"/>
              <a:ext cx="196" cy="36"/>
            </a:xfrm>
            <a:prstGeom prst="rect">
              <a:avLst/>
            </a:prstGeom>
            <a:solidFill>
              <a:srgbClr val="DBDB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2" name="Rectangle 27"/>
            <p:cNvSpPr>
              <a:spLocks noChangeArrowheads="1"/>
            </p:cNvSpPr>
            <p:nvPr/>
          </p:nvSpPr>
          <p:spPr bwMode="auto">
            <a:xfrm>
              <a:off x="1092" y="1182"/>
              <a:ext cx="68" cy="69"/>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3" name="Rectangle 28"/>
            <p:cNvSpPr>
              <a:spLocks noChangeArrowheads="1"/>
            </p:cNvSpPr>
            <p:nvPr/>
          </p:nvSpPr>
          <p:spPr bwMode="auto">
            <a:xfrm>
              <a:off x="1220" y="1182"/>
              <a:ext cx="69" cy="69"/>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4" name="Rectangle 29"/>
            <p:cNvSpPr>
              <a:spLocks noChangeArrowheads="1"/>
            </p:cNvSpPr>
            <p:nvPr/>
          </p:nvSpPr>
          <p:spPr bwMode="auto">
            <a:xfrm>
              <a:off x="1347" y="1182"/>
              <a:ext cx="68" cy="69"/>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5" name="Rectangle 30"/>
            <p:cNvSpPr>
              <a:spLocks noChangeArrowheads="1"/>
            </p:cNvSpPr>
            <p:nvPr/>
          </p:nvSpPr>
          <p:spPr bwMode="auto">
            <a:xfrm>
              <a:off x="1474" y="1182"/>
              <a:ext cx="67" cy="69"/>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6" name="Rectangle 31"/>
            <p:cNvSpPr>
              <a:spLocks noChangeArrowheads="1"/>
            </p:cNvSpPr>
            <p:nvPr/>
          </p:nvSpPr>
          <p:spPr bwMode="auto">
            <a:xfrm>
              <a:off x="1600" y="1182"/>
              <a:ext cx="69" cy="69"/>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7" name="Rectangle 32"/>
            <p:cNvSpPr>
              <a:spLocks noChangeArrowheads="1"/>
            </p:cNvSpPr>
            <p:nvPr/>
          </p:nvSpPr>
          <p:spPr bwMode="auto">
            <a:xfrm>
              <a:off x="1729" y="1182"/>
              <a:ext cx="68" cy="69"/>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8" name="Rectangle 33"/>
            <p:cNvSpPr>
              <a:spLocks noChangeArrowheads="1"/>
            </p:cNvSpPr>
            <p:nvPr/>
          </p:nvSpPr>
          <p:spPr bwMode="auto">
            <a:xfrm>
              <a:off x="1092" y="1073"/>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9" name="Rectangle 34"/>
            <p:cNvSpPr>
              <a:spLocks noChangeArrowheads="1"/>
            </p:cNvSpPr>
            <p:nvPr/>
          </p:nvSpPr>
          <p:spPr bwMode="auto">
            <a:xfrm>
              <a:off x="1220" y="1073"/>
              <a:ext cx="69"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0" name="Rectangle 35"/>
            <p:cNvSpPr>
              <a:spLocks noChangeArrowheads="1"/>
            </p:cNvSpPr>
            <p:nvPr/>
          </p:nvSpPr>
          <p:spPr bwMode="auto">
            <a:xfrm>
              <a:off x="1347" y="1073"/>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1" name="Rectangle 36"/>
            <p:cNvSpPr>
              <a:spLocks noChangeArrowheads="1"/>
            </p:cNvSpPr>
            <p:nvPr/>
          </p:nvSpPr>
          <p:spPr bwMode="auto">
            <a:xfrm>
              <a:off x="1474" y="1073"/>
              <a:ext cx="67"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2" name="Rectangle 37"/>
            <p:cNvSpPr>
              <a:spLocks noChangeArrowheads="1"/>
            </p:cNvSpPr>
            <p:nvPr/>
          </p:nvSpPr>
          <p:spPr bwMode="auto">
            <a:xfrm>
              <a:off x="1600" y="1073"/>
              <a:ext cx="69"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3" name="Rectangle 38"/>
            <p:cNvSpPr>
              <a:spLocks noChangeArrowheads="1"/>
            </p:cNvSpPr>
            <p:nvPr/>
          </p:nvSpPr>
          <p:spPr bwMode="auto">
            <a:xfrm>
              <a:off x="1729" y="1073"/>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4" name="Rectangle 39"/>
            <p:cNvSpPr>
              <a:spLocks noChangeArrowheads="1"/>
            </p:cNvSpPr>
            <p:nvPr/>
          </p:nvSpPr>
          <p:spPr bwMode="auto">
            <a:xfrm>
              <a:off x="1092" y="1296"/>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5" name="Rectangle 40"/>
            <p:cNvSpPr>
              <a:spLocks noChangeArrowheads="1"/>
            </p:cNvSpPr>
            <p:nvPr/>
          </p:nvSpPr>
          <p:spPr bwMode="auto">
            <a:xfrm>
              <a:off x="1220" y="1296"/>
              <a:ext cx="69"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6" name="Rectangle 41"/>
            <p:cNvSpPr>
              <a:spLocks noChangeArrowheads="1"/>
            </p:cNvSpPr>
            <p:nvPr/>
          </p:nvSpPr>
          <p:spPr bwMode="auto">
            <a:xfrm>
              <a:off x="1347" y="1296"/>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7" name="Rectangle 42"/>
            <p:cNvSpPr>
              <a:spLocks noChangeArrowheads="1"/>
            </p:cNvSpPr>
            <p:nvPr/>
          </p:nvSpPr>
          <p:spPr bwMode="auto">
            <a:xfrm>
              <a:off x="1474" y="1296"/>
              <a:ext cx="67"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8" name="Rectangle 43"/>
            <p:cNvSpPr>
              <a:spLocks noChangeArrowheads="1"/>
            </p:cNvSpPr>
            <p:nvPr/>
          </p:nvSpPr>
          <p:spPr bwMode="auto">
            <a:xfrm>
              <a:off x="1600" y="1296"/>
              <a:ext cx="69"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9" name="Rectangle 44"/>
            <p:cNvSpPr>
              <a:spLocks noChangeArrowheads="1"/>
            </p:cNvSpPr>
            <p:nvPr/>
          </p:nvSpPr>
          <p:spPr bwMode="auto">
            <a:xfrm>
              <a:off x="1729" y="1296"/>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50" name="Rectangle 45"/>
            <p:cNvSpPr>
              <a:spLocks noChangeArrowheads="1"/>
            </p:cNvSpPr>
            <p:nvPr/>
          </p:nvSpPr>
          <p:spPr bwMode="auto">
            <a:xfrm>
              <a:off x="1092" y="1410"/>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51" name="Rectangle 46"/>
            <p:cNvSpPr>
              <a:spLocks noChangeArrowheads="1"/>
            </p:cNvSpPr>
            <p:nvPr/>
          </p:nvSpPr>
          <p:spPr bwMode="auto">
            <a:xfrm>
              <a:off x="1220" y="1410"/>
              <a:ext cx="69"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53" name="Rectangle 47"/>
            <p:cNvSpPr>
              <a:spLocks noChangeArrowheads="1"/>
            </p:cNvSpPr>
            <p:nvPr/>
          </p:nvSpPr>
          <p:spPr bwMode="auto">
            <a:xfrm>
              <a:off x="1347" y="1410"/>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54" name="Rectangle 48"/>
            <p:cNvSpPr>
              <a:spLocks noChangeArrowheads="1"/>
            </p:cNvSpPr>
            <p:nvPr/>
          </p:nvSpPr>
          <p:spPr bwMode="auto">
            <a:xfrm>
              <a:off x="1474" y="1410"/>
              <a:ext cx="67"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56" name="Rectangle 49"/>
            <p:cNvSpPr>
              <a:spLocks noChangeArrowheads="1"/>
            </p:cNvSpPr>
            <p:nvPr/>
          </p:nvSpPr>
          <p:spPr bwMode="auto">
            <a:xfrm>
              <a:off x="1600" y="1410"/>
              <a:ext cx="69"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58" name="Rectangle 50"/>
            <p:cNvSpPr>
              <a:spLocks noChangeArrowheads="1"/>
            </p:cNvSpPr>
            <p:nvPr/>
          </p:nvSpPr>
          <p:spPr bwMode="auto">
            <a:xfrm>
              <a:off x="1729" y="1410"/>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59" name="Rectangle 51"/>
            <p:cNvSpPr>
              <a:spLocks noChangeArrowheads="1"/>
            </p:cNvSpPr>
            <p:nvPr/>
          </p:nvSpPr>
          <p:spPr bwMode="auto">
            <a:xfrm>
              <a:off x="1600" y="1525"/>
              <a:ext cx="69"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61" name="Rectangle 52"/>
            <p:cNvSpPr>
              <a:spLocks noChangeArrowheads="1"/>
            </p:cNvSpPr>
            <p:nvPr/>
          </p:nvSpPr>
          <p:spPr bwMode="auto">
            <a:xfrm>
              <a:off x="1729" y="1525"/>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62" name="Rectangle 53"/>
            <p:cNvSpPr>
              <a:spLocks noChangeArrowheads="1"/>
            </p:cNvSpPr>
            <p:nvPr/>
          </p:nvSpPr>
          <p:spPr bwMode="auto">
            <a:xfrm>
              <a:off x="763" y="1583"/>
              <a:ext cx="209" cy="32"/>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63" name="Rectangle 54"/>
            <p:cNvSpPr>
              <a:spLocks noChangeArrowheads="1"/>
            </p:cNvSpPr>
            <p:nvPr/>
          </p:nvSpPr>
          <p:spPr bwMode="auto">
            <a:xfrm>
              <a:off x="1008" y="1583"/>
              <a:ext cx="207" cy="32"/>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67" name="Rectangle 55"/>
            <p:cNvSpPr>
              <a:spLocks noChangeArrowheads="1"/>
            </p:cNvSpPr>
            <p:nvPr/>
          </p:nvSpPr>
          <p:spPr bwMode="auto">
            <a:xfrm>
              <a:off x="1252" y="1583"/>
              <a:ext cx="207" cy="32"/>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68" name="Rectangle 56"/>
            <p:cNvSpPr>
              <a:spLocks noChangeArrowheads="1"/>
            </p:cNvSpPr>
            <p:nvPr/>
          </p:nvSpPr>
          <p:spPr bwMode="auto">
            <a:xfrm>
              <a:off x="2465" y="1834"/>
              <a:ext cx="48" cy="76"/>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69" name="Rectangle 57"/>
            <p:cNvSpPr>
              <a:spLocks noChangeArrowheads="1"/>
            </p:cNvSpPr>
            <p:nvPr/>
          </p:nvSpPr>
          <p:spPr bwMode="auto">
            <a:xfrm>
              <a:off x="2550" y="1834"/>
              <a:ext cx="49" cy="76"/>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71" name="Rectangle 58"/>
            <p:cNvSpPr>
              <a:spLocks noChangeArrowheads="1"/>
            </p:cNvSpPr>
            <p:nvPr/>
          </p:nvSpPr>
          <p:spPr bwMode="auto">
            <a:xfrm>
              <a:off x="1802" y="1807"/>
              <a:ext cx="97" cy="165"/>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72" name="Freeform 59"/>
            <p:cNvSpPr>
              <a:spLocks/>
            </p:cNvSpPr>
            <p:nvPr/>
          </p:nvSpPr>
          <p:spPr bwMode="auto">
            <a:xfrm>
              <a:off x="278" y="1656"/>
              <a:ext cx="2448" cy="332"/>
            </a:xfrm>
            <a:custGeom>
              <a:avLst/>
              <a:gdLst/>
              <a:ahLst/>
              <a:cxnLst>
                <a:cxn ang="0">
                  <a:pos x="0" y="0"/>
                </a:cxn>
                <a:cxn ang="0">
                  <a:pos x="30" y="33"/>
                </a:cxn>
                <a:cxn ang="0">
                  <a:pos x="84" y="33"/>
                </a:cxn>
                <a:cxn ang="0">
                  <a:pos x="84" y="264"/>
                </a:cxn>
                <a:cxn ang="0">
                  <a:pos x="108" y="264"/>
                </a:cxn>
                <a:cxn ang="0">
                  <a:pos x="108" y="33"/>
                </a:cxn>
                <a:cxn ang="0">
                  <a:pos x="410" y="33"/>
                </a:cxn>
                <a:cxn ang="0">
                  <a:pos x="410" y="264"/>
                </a:cxn>
                <a:cxn ang="0">
                  <a:pos x="434" y="264"/>
                </a:cxn>
                <a:cxn ang="0">
                  <a:pos x="434" y="127"/>
                </a:cxn>
                <a:cxn ang="0">
                  <a:pos x="885" y="127"/>
                </a:cxn>
                <a:cxn ang="0">
                  <a:pos x="885" y="126"/>
                </a:cxn>
                <a:cxn ang="0">
                  <a:pos x="887" y="126"/>
                </a:cxn>
                <a:cxn ang="0">
                  <a:pos x="885" y="124"/>
                </a:cxn>
                <a:cxn ang="0">
                  <a:pos x="885" y="119"/>
                </a:cxn>
                <a:cxn ang="0">
                  <a:pos x="878" y="119"/>
                </a:cxn>
                <a:cxn ang="0">
                  <a:pos x="829" y="86"/>
                </a:cxn>
                <a:cxn ang="0">
                  <a:pos x="434" y="86"/>
                </a:cxn>
                <a:cxn ang="0">
                  <a:pos x="434" y="33"/>
                </a:cxn>
                <a:cxn ang="0">
                  <a:pos x="1252" y="33"/>
                </a:cxn>
                <a:cxn ang="0">
                  <a:pos x="1252" y="272"/>
                </a:cxn>
                <a:cxn ang="0">
                  <a:pos x="1265" y="272"/>
                </a:cxn>
                <a:cxn ang="0">
                  <a:pos x="1265" y="33"/>
                </a:cxn>
                <a:cxn ang="0">
                  <a:pos x="1456" y="33"/>
                </a:cxn>
                <a:cxn ang="0">
                  <a:pos x="1456" y="264"/>
                </a:cxn>
                <a:cxn ang="0">
                  <a:pos x="1480" y="264"/>
                </a:cxn>
                <a:cxn ang="0">
                  <a:pos x="1480" y="128"/>
                </a:cxn>
                <a:cxn ang="0">
                  <a:pos x="1565" y="128"/>
                </a:cxn>
                <a:cxn ang="0">
                  <a:pos x="1565" y="259"/>
                </a:cxn>
                <a:cxn ang="0">
                  <a:pos x="1587" y="259"/>
                </a:cxn>
                <a:cxn ang="0">
                  <a:pos x="1587" y="128"/>
                </a:cxn>
                <a:cxn ang="0">
                  <a:pos x="1621" y="128"/>
                </a:cxn>
                <a:cxn ang="0">
                  <a:pos x="1621" y="111"/>
                </a:cxn>
                <a:cxn ang="0">
                  <a:pos x="1591" y="111"/>
                </a:cxn>
                <a:cxn ang="0">
                  <a:pos x="1541" y="63"/>
                </a:cxn>
                <a:cxn ang="0">
                  <a:pos x="1480" y="63"/>
                </a:cxn>
                <a:cxn ang="0">
                  <a:pos x="1480" y="33"/>
                </a:cxn>
                <a:cxn ang="0">
                  <a:pos x="1738" y="33"/>
                </a:cxn>
                <a:cxn ang="0">
                  <a:pos x="1738" y="264"/>
                </a:cxn>
                <a:cxn ang="0">
                  <a:pos x="1762" y="264"/>
                </a:cxn>
                <a:cxn ang="0">
                  <a:pos x="1762" y="33"/>
                </a:cxn>
                <a:cxn ang="0">
                  <a:pos x="1825" y="33"/>
                </a:cxn>
                <a:cxn ang="0">
                  <a:pos x="1825" y="266"/>
                </a:cxn>
                <a:cxn ang="0">
                  <a:pos x="1849" y="266"/>
                </a:cxn>
                <a:cxn ang="0">
                  <a:pos x="1849" y="33"/>
                </a:cxn>
                <a:cxn ang="0">
                  <a:pos x="2038" y="33"/>
                </a:cxn>
                <a:cxn ang="0">
                  <a:pos x="2038" y="268"/>
                </a:cxn>
                <a:cxn ang="0">
                  <a:pos x="2060" y="268"/>
                </a:cxn>
                <a:cxn ang="0">
                  <a:pos x="2060" y="33"/>
                </a:cxn>
                <a:cxn ang="0">
                  <a:pos x="2097" y="33"/>
                </a:cxn>
                <a:cxn ang="0">
                  <a:pos x="2125" y="0"/>
                </a:cxn>
                <a:cxn ang="0">
                  <a:pos x="0" y="0"/>
                </a:cxn>
              </a:cxnLst>
              <a:rect l="0" t="0" r="r" b="b"/>
              <a:pathLst>
                <a:path w="2125" h="272">
                  <a:moveTo>
                    <a:pt x="0" y="0"/>
                  </a:moveTo>
                  <a:lnTo>
                    <a:pt x="30" y="33"/>
                  </a:lnTo>
                  <a:lnTo>
                    <a:pt x="84" y="33"/>
                  </a:lnTo>
                  <a:lnTo>
                    <a:pt x="84" y="264"/>
                  </a:lnTo>
                  <a:lnTo>
                    <a:pt x="108" y="264"/>
                  </a:lnTo>
                  <a:lnTo>
                    <a:pt x="108" y="33"/>
                  </a:lnTo>
                  <a:lnTo>
                    <a:pt x="410" y="33"/>
                  </a:lnTo>
                  <a:lnTo>
                    <a:pt x="410" y="264"/>
                  </a:lnTo>
                  <a:lnTo>
                    <a:pt x="434" y="264"/>
                  </a:lnTo>
                  <a:lnTo>
                    <a:pt x="434" y="127"/>
                  </a:lnTo>
                  <a:lnTo>
                    <a:pt x="885" y="127"/>
                  </a:lnTo>
                  <a:lnTo>
                    <a:pt x="885" y="126"/>
                  </a:lnTo>
                  <a:lnTo>
                    <a:pt x="887" y="126"/>
                  </a:lnTo>
                  <a:lnTo>
                    <a:pt x="885" y="124"/>
                  </a:lnTo>
                  <a:lnTo>
                    <a:pt x="885" y="119"/>
                  </a:lnTo>
                  <a:lnTo>
                    <a:pt x="878" y="119"/>
                  </a:lnTo>
                  <a:lnTo>
                    <a:pt x="829" y="86"/>
                  </a:lnTo>
                  <a:lnTo>
                    <a:pt x="434" y="86"/>
                  </a:lnTo>
                  <a:lnTo>
                    <a:pt x="434" y="33"/>
                  </a:lnTo>
                  <a:lnTo>
                    <a:pt x="1252" y="33"/>
                  </a:lnTo>
                  <a:lnTo>
                    <a:pt x="1252" y="272"/>
                  </a:lnTo>
                  <a:lnTo>
                    <a:pt x="1265" y="272"/>
                  </a:lnTo>
                  <a:lnTo>
                    <a:pt x="1265" y="33"/>
                  </a:lnTo>
                  <a:lnTo>
                    <a:pt x="1456" y="33"/>
                  </a:lnTo>
                  <a:lnTo>
                    <a:pt x="1456" y="264"/>
                  </a:lnTo>
                  <a:lnTo>
                    <a:pt x="1480" y="264"/>
                  </a:lnTo>
                  <a:lnTo>
                    <a:pt x="1480" y="128"/>
                  </a:lnTo>
                  <a:lnTo>
                    <a:pt x="1565" y="128"/>
                  </a:lnTo>
                  <a:lnTo>
                    <a:pt x="1565" y="259"/>
                  </a:lnTo>
                  <a:lnTo>
                    <a:pt x="1587" y="259"/>
                  </a:lnTo>
                  <a:lnTo>
                    <a:pt x="1587" y="128"/>
                  </a:lnTo>
                  <a:lnTo>
                    <a:pt x="1621" y="128"/>
                  </a:lnTo>
                  <a:lnTo>
                    <a:pt x="1621" y="111"/>
                  </a:lnTo>
                  <a:lnTo>
                    <a:pt x="1591" y="111"/>
                  </a:lnTo>
                  <a:lnTo>
                    <a:pt x="1541" y="63"/>
                  </a:lnTo>
                  <a:lnTo>
                    <a:pt x="1480" y="63"/>
                  </a:lnTo>
                  <a:lnTo>
                    <a:pt x="1480" y="33"/>
                  </a:lnTo>
                  <a:lnTo>
                    <a:pt x="1738" y="33"/>
                  </a:lnTo>
                  <a:lnTo>
                    <a:pt x="1738" y="264"/>
                  </a:lnTo>
                  <a:lnTo>
                    <a:pt x="1762" y="264"/>
                  </a:lnTo>
                  <a:lnTo>
                    <a:pt x="1762" y="33"/>
                  </a:lnTo>
                  <a:lnTo>
                    <a:pt x="1825" y="33"/>
                  </a:lnTo>
                  <a:lnTo>
                    <a:pt x="1825" y="266"/>
                  </a:lnTo>
                  <a:lnTo>
                    <a:pt x="1849" y="266"/>
                  </a:lnTo>
                  <a:lnTo>
                    <a:pt x="1849" y="33"/>
                  </a:lnTo>
                  <a:lnTo>
                    <a:pt x="2038" y="33"/>
                  </a:lnTo>
                  <a:lnTo>
                    <a:pt x="2038" y="268"/>
                  </a:lnTo>
                  <a:lnTo>
                    <a:pt x="2060" y="268"/>
                  </a:lnTo>
                  <a:lnTo>
                    <a:pt x="2060" y="33"/>
                  </a:lnTo>
                  <a:lnTo>
                    <a:pt x="2097" y="33"/>
                  </a:lnTo>
                  <a:lnTo>
                    <a:pt x="2125" y="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73" name="Freeform 60"/>
            <p:cNvSpPr>
              <a:spLocks/>
            </p:cNvSpPr>
            <p:nvPr/>
          </p:nvSpPr>
          <p:spPr bwMode="auto">
            <a:xfrm>
              <a:off x="327" y="1828"/>
              <a:ext cx="1456" cy="173"/>
            </a:xfrm>
            <a:custGeom>
              <a:avLst/>
              <a:gdLst/>
              <a:ahLst/>
              <a:cxnLst>
                <a:cxn ang="0">
                  <a:pos x="1176" y="119"/>
                </a:cxn>
                <a:cxn ang="0">
                  <a:pos x="1176" y="0"/>
                </a:cxn>
                <a:cxn ang="0">
                  <a:pos x="1092" y="0"/>
                </a:cxn>
                <a:cxn ang="0">
                  <a:pos x="1092" y="119"/>
                </a:cxn>
                <a:cxn ang="0">
                  <a:pos x="1064" y="119"/>
                </a:cxn>
                <a:cxn ang="0">
                  <a:pos x="1064" y="0"/>
                </a:cxn>
                <a:cxn ang="0">
                  <a:pos x="981" y="0"/>
                </a:cxn>
                <a:cxn ang="0">
                  <a:pos x="981" y="119"/>
                </a:cxn>
                <a:cxn ang="0">
                  <a:pos x="955" y="119"/>
                </a:cxn>
                <a:cxn ang="0">
                  <a:pos x="955" y="0"/>
                </a:cxn>
                <a:cxn ang="0">
                  <a:pos x="871" y="0"/>
                </a:cxn>
                <a:cxn ang="0">
                  <a:pos x="871" y="119"/>
                </a:cxn>
                <a:cxn ang="0">
                  <a:pos x="711" y="119"/>
                </a:cxn>
                <a:cxn ang="0">
                  <a:pos x="711" y="2"/>
                </a:cxn>
                <a:cxn ang="0">
                  <a:pos x="684" y="2"/>
                </a:cxn>
                <a:cxn ang="0">
                  <a:pos x="684" y="119"/>
                </a:cxn>
                <a:cxn ang="0">
                  <a:pos x="536" y="119"/>
                </a:cxn>
                <a:cxn ang="0">
                  <a:pos x="536" y="2"/>
                </a:cxn>
                <a:cxn ang="0">
                  <a:pos x="510" y="2"/>
                </a:cxn>
                <a:cxn ang="0">
                  <a:pos x="510" y="119"/>
                </a:cxn>
                <a:cxn ang="0">
                  <a:pos x="320" y="119"/>
                </a:cxn>
                <a:cxn ang="0">
                  <a:pos x="320" y="1"/>
                </a:cxn>
                <a:cxn ang="0">
                  <a:pos x="190" y="1"/>
                </a:cxn>
                <a:cxn ang="0">
                  <a:pos x="190" y="119"/>
                </a:cxn>
                <a:cxn ang="0">
                  <a:pos x="0" y="119"/>
                </a:cxn>
                <a:cxn ang="0">
                  <a:pos x="0" y="141"/>
                </a:cxn>
                <a:cxn ang="0">
                  <a:pos x="1264" y="141"/>
                </a:cxn>
                <a:cxn ang="0">
                  <a:pos x="1264" y="119"/>
                </a:cxn>
                <a:cxn ang="0">
                  <a:pos x="1176" y="119"/>
                </a:cxn>
              </a:cxnLst>
              <a:rect l="0" t="0" r="r" b="b"/>
              <a:pathLst>
                <a:path w="1264" h="141">
                  <a:moveTo>
                    <a:pt x="1176" y="119"/>
                  </a:moveTo>
                  <a:lnTo>
                    <a:pt x="1176" y="0"/>
                  </a:lnTo>
                  <a:lnTo>
                    <a:pt x="1092" y="0"/>
                  </a:lnTo>
                  <a:lnTo>
                    <a:pt x="1092" y="119"/>
                  </a:lnTo>
                  <a:lnTo>
                    <a:pt x="1064" y="119"/>
                  </a:lnTo>
                  <a:lnTo>
                    <a:pt x="1064" y="0"/>
                  </a:lnTo>
                  <a:lnTo>
                    <a:pt x="981" y="0"/>
                  </a:lnTo>
                  <a:lnTo>
                    <a:pt x="981" y="119"/>
                  </a:lnTo>
                  <a:lnTo>
                    <a:pt x="955" y="119"/>
                  </a:lnTo>
                  <a:lnTo>
                    <a:pt x="955" y="0"/>
                  </a:lnTo>
                  <a:lnTo>
                    <a:pt x="871" y="0"/>
                  </a:lnTo>
                  <a:lnTo>
                    <a:pt x="871" y="119"/>
                  </a:lnTo>
                  <a:lnTo>
                    <a:pt x="711" y="119"/>
                  </a:lnTo>
                  <a:lnTo>
                    <a:pt x="711" y="2"/>
                  </a:lnTo>
                  <a:lnTo>
                    <a:pt x="684" y="2"/>
                  </a:lnTo>
                  <a:lnTo>
                    <a:pt x="684" y="119"/>
                  </a:lnTo>
                  <a:lnTo>
                    <a:pt x="536" y="119"/>
                  </a:lnTo>
                  <a:lnTo>
                    <a:pt x="536" y="2"/>
                  </a:lnTo>
                  <a:lnTo>
                    <a:pt x="510" y="2"/>
                  </a:lnTo>
                  <a:lnTo>
                    <a:pt x="510" y="119"/>
                  </a:lnTo>
                  <a:lnTo>
                    <a:pt x="320" y="119"/>
                  </a:lnTo>
                  <a:lnTo>
                    <a:pt x="320" y="1"/>
                  </a:lnTo>
                  <a:lnTo>
                    <a:pt x="190" y="1"/>
                  </a:lnTo>
                  <a:lnTo>
                    <a:pt x="190" y="119"/>
                  </a:lnTo>
                  <a:lnTo>
                    <a:pt x="0" y="119"/>
                  </a:lnTo>
                  <a:lnTo>
                    <a:pt x="0" y="141"/>
                  </a:lnTo>
                  <a:lnTo>
                    <a:pt x="1264" y="141"/>
                  </a:lnTo>
                  <a:lnTo>
                    <a:pt x="1264" y="119"/>
                  </a:lnTo>
                  <a:lnTo>
                    <a:pt x="1176" y="119"/>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74" name="Freeform 61"/>
            <p:cNvSpPr>
              <a:spLocks/>
            </p:cNvSpPr>
            <p:nvPr/>
          </p:nvSpPr>
          <p:spPr bwMode="auto">
            <a:xfrm>
              <a:off x="655" y="846"/>
              <a:ext cx="1841" cy="810"/>
            </a:xfrm>
            <a:custGeom>
              <a:avLst/>
              <a:gdLst/>
              <a:ahLst/>
              <a:cxnLst>
                <a:cxn ang="0">
                  <a:pos x="1598" y="637"/>
                </a:cxn>
                <a:cxn ang="0">
                  <a:pos x="768" y="626"/>
                </a:cxn>
                <a:cxn ang="0">
                  <a:pos x="768" y="543"/>
                </a:cxn>
                <a:cxn ang="0">
                  <a:pos x="325" y="543"/>
                </a:cxn>
                <a:cxn ang="0">
                  <a:pos x="325" y="155"/>
                </a:cxn>
                <a:cxn ang="0">
                  <a:pos x="1045" y="155"/>
                </a:cxn>
                <a:cxn ang="0">
                  <a:pos x="1045" y="606"/>
                </a:cxn>
                <a:cxn ang="0">
                  <a:pos x="1196" y="606"/>
                </a:cxn>
                <a:cxn ang="0">
                  <a:pos x="1196" y="561"/>
                </a:cxn>
                <a:cxn ang="0">
                  <a:pos x="1087" y="561"/>
                </a:cxn>
                <a:cxn ang="0">
                  <a:pos x="1087" y="115"/>
                </a:cxn>
                <a:cxn ang="0">
                  <a:pos x="712" y="115"/>
                </a:cxn>
                <a:cxn ang="0">
                  <a:pos x="712" y="0"/>
                </a:cxn>
                <a:cxn ang="0">
                  <a:pos x="555" y="0"/>
                </a:cxn>
                <a:cxn ang="0">
                  <a:pos x="555" y="115"/>
                </a:cxn>
                <a:cxn ang="0">
                  <a:pos x="281" y="115"/>
                </a:cxn>
                <a:cxn ang="0">
                  <a:pos x="283" y="543"/>
                </a:cxn>
                <a:cxn ang="0">
                  <a:pos x="0" y="543"/>
                </a:cxn>
                <a:cxn ang="0">
                  <a:pos x="0" y="662"/>
                </a:cxn>
                <a:cxn ang="0">
                  <a:pos x="32" y="662"/>
                </a:cxn>
                <a:cxn ang="0">
                  <a:pos x="32" y="573"/>
                </a:cxn>
                <a:cxn ang="0">
                  <a:pos x="750" y="573"/>
                </a:cxn>
                <a:cxn ang="0">
                  <a:pos x="750" y="647"/>
                </a:cxn>
                <a:cxn ang="0">
                  <a:pos x="1598" y="637"/>
                </a:cxn>
              </a:cxnLst>
              <a:rect l="0" t="0" r="r" b="b"/>
              <a:pathLst>
                <a:path w="1598" h="662">
                  <a:moveTo>
                    <a:pt x="1598" y="637"/>
                  </a:moveTo>
                  <a:lnTo>
                    <a:pt x="768" y="626"/>
                  </a:lnTo>
                  <a:lnTo>
                    <a:pt x="768" y="543"/>
                  </a:lnTo>
                  <a:lnTo>
                    <a:pt x="325" y="543"/>
                  </a:lnTo>
                  <a:lnTo>
                    <a:pt x="325" y="155"/>
                  </a:lnTo>
                  <a:lnTo>
                    <a:pt x="1045" y="155"/>
                  </a:lnTo>
                  <a:lnTo>
                    <a:pt x="1045" y="606"/>
                  </a:lnTo>
                  <a:lnTo>
                    <a:pt x="1196" y="606"/>
                  </a:lnTo>
                  <a:lnTo>
                    <a:pt x="1196" y="561"/>
                  </a:lnTo>
                  <a:lnTo>
                    <a:pt x="1087" y="561"/>
                  </a:lnTo>
                  <a:lnTo>
                    <a:pt x="1087" y="115"/>
                  </a:lnTo>
                  <a:lnTo>
                    <a:pt x="712" y="115"/>
                  </a:lnTo>
                  <a:lnTo>
                    <a:pt x="712" y="0"/>
                  </a:lnTo>
                  <a:lnTo>
                    <a:pt x="555" y="0"/>
                  </a:lnTo>
                  <a:lnTo>
                    <a:pt x="555" y="115"/>
                  </a:lnTo>
                  <a:lnTo>
                    <a:pt x="281" y="115"/>
                  </a:lnTo>
                  <a:lnTo>
                    <a:pt x="283" y="543"/>
                  </a:lnTo>
                  <a:lnTo>
                    <a:pt x="0" y="543"/>
                  </a:lnTo>
                  <a:lnTo>
                    <a:pt x="0" y="662"/>
                  </a:lnTo>
                  <a:lnTo>
                    <a:pt x="32" y="662"/>
                  </a:lnTo>
                  <a:lnTo>
                    <a:pt x="32" y="573"/>
                  </a:lnTo>
                  <a:lnTo>
                    <a:pt x="750" y="573"/>
                  </a:lnTo>
                  <a:lnTo>
                    <a:pt x="750" y="647"/>
                  </a:lnTo>
                  <a:lnTo>
                    <a:pt x="1598" y="637"/>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75" name="Freeform 62"/>
            <p:cNvSpPr>
              <a:spLocks/>
            </p:cNvSpPr>
            <p:nvPr/>
          </p:nvSpPr>
          <p:spPr bwMode="auto">
            <a:xfrm>
              <a:off x="1887" y="2147"/>
              <a:ext cx="626" cy="31"/>
            </a:xfrm>
            <a:custGeom>
              <a:avLst/>
              <a:gdLst/>
              <a:ahLst/>
              <a:cxnLst>
                <a:cxn ang="0">
                  <a:pos x="20" y="0"/>
                </a:cxn>
                <a:cxn ang="0">
                  <a:pos x="0" y="25"/>
                </a:cxn>
                <a:cxn ang="0">
                  <a:pos x="544" y="18"/>
                </a:cxn>
                <a:cxn ang="0">
                  <a:pos x="20" y="0"/>
                </a:cxn>
              </a:cxnLst>
              <a:rect l="0" t="0" r="r" b="b"/>
              <a:pathLst>
                <a:path w="544" h="25">
                  <a:moveTo>
                    <a:pt x="20" y="0"/>
                  </a:moveTo>
                  <a:lnTo>
                    <a:pt x="0" y="25"/>
                  </a:lnTo>
                  <a:lnTo>
                    <a:pt x="544" y="18"/>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76" name="Freeform 63"/>
            <p:cNvSpPr>
              <a:spLocks/>
            </p:cNvSpPr>
            <p:nvPr/>
          </p:nvSpPr>
          <p:spPr bwMode="auto">
            <a:xfrm>
              <a:off x="588" y="2065"/>
              <a:ext cx="953" cy="32"/>
            </a:xfrm>
            <a:custGeom>
              <a:avLst/>
              <a:gdLst/>
              <a:ahLst/>
              <a:cxnLst>
                <a:cxn ang="0">
                  <a:pos x="21" y="0"/>
                </a:cxn>
                <a:cxn ang="0">
                  <a:pos x="0" y="26"/>
                </a:cxn>
                <a:cxn ang="0">
                  <a:pos x="827" y="11"/>
                </a:cxn>
                <a:cxn ang="0">
                  <a:pos x="21" y="0"/>
                </a:cxn>
              </a:cxnLst>
              <a:rect l="0" t="0" r="r" b="b"/>
              <a:pathLst>
                <a:path w="827" h="26">
                  <a:moveTo>
                    <a:pt x="21" y="0"/>
                  </a:moveTo>
                  <a:lnTo>
                    <a:pt x="0" y="26"/>
                  </a:lnTo>
                  <a:lnTo>
                    <a:pt x="827" y="11"/>
                  </a:lnTo>
                  <a:lnTo>
                    <a:pt x="21" y="0"/>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77" name="Rectangle 65"/>
            <p:cNvSpPr>
              <a:spLocks noChangeArrowheads="1"/>
            </p:cNvSpPr>
            <p:nvPr/>
          </p:nvSpPr>
          <p:spPr bwMode="auto">
            <a:xfrm>
              <a:off x="2079" y="1569"/>
              <a:ext cx="99" cy="24"/>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78" name="Rectangle 66"/>
            <p:cNvSpPr>
              <a:spLocks noChangeArrowheads="1"/>
            </p:cNvSpPr>
            <p:nvPr/>
          </p:nvSpPr>
          <p:spPr bwMode="auto">
            <a:xfrm>
              <a:off x="1635" y="942"/>
              <a:ext cx="101" cy="25"/>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79" name="Rectangle 67"/>
            <p:cNvSpPr>
              <a:spLocks noChangeArrowheads="1"/>
            </p:cNvSpPr>
            <p:nvPr/>
          </p:nvSpPr>
          <p:spPr bwMode="auto">
            <a:xfrm>
              <a:off x="2206" y="1569"/>
              <a:ext cx="101" cy="24"/>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80" name="Rectangle 68"/>
            <p:cNvSpPr>
              <a:spLocks noChangeArrowheads="1"/>
            </p:cNvSpPr>
            <p:nvPr/>
          </p:nvSpPr>
          <p:spPr bwMode="auto">
            <a:xfrm>
              <a:off x="500" y="2145"/>
              <a:ext cx="1100" cy="32"/>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81" name="Rectangle 69"/>
            <p:cNvSpPr>
              <a:spLocks noChangeArrowheads="1"/>
            </p:cNvSpPr>
            <p:nvPr/>
          </p:nvSpPr>
          <p:spPr bwMode="auto">
            <a:xfrm>
              <a:off x="1372" y="1729"/>
              <a:ext cx="350" cy="10"/>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82" name="Rectangle 70"/>
            <p:cNvSpPr>
              <a:spLocks noChangeArrowheads="1"/>
            </p:cNvSpPr>
            <p:nvPr/>
          </p:nvSpPr>
          <p:spPr bwMode="auto">
            <a:xfrm>
              <a:off x="2048" y="1974"/>
              <a:ext cx="640" cy="47"/>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83" name="Freeform 71"/>
            <p:cNvSpPr>
              <a:spLocks/>
            </p:cNvSpPr>
            <p:nvPr/>
          </p:nvSpPr>
          <p:spPr bwMode="auto">
            <a:xfrm>
              <a:off x="1596" y="2012"/>
              <a:ext cx="455" cy="159"/>
            </a:xfrm>
            <a:custGeom>
              <a:avLst/>
              <a:gdLst/>
              <a:ahLst/>
              <a:cxnLst>
                <a:cxn ang="0">
                  <a:pos x="56" y="86"/>
                </a:cxn>
                <a:cxn ang="0">
                  <a:pos x="68" y="86"/>
                </a:cxn>
                <a:cxn ang="0">
                  <a:pos x="80" y="89"/>
                </a:cxn>
                <a:cxn ang="0">
                  <a:pos x="91" y="93"/>
                </a:cxn>
                <a:cxn ang="0">
                  <a:pos x="100" y="93"/>
                </a:cxn>
                <a:cxn ang="0">
                  <a:pos x="109" y="88"/>
                </a:cxn>
                <a:cxn ang="0">
                  <a:pos x="118" y="84"/>
                </a:cxn>
                <a:cxn ang="0">
                  <a:pos x="129" y="79"/>
                </a:cxn>
                <a:cxn ang="0">
                  <a:pos x="142" y="77"/>
                </a:cxn>
                <a:cxn ang="0">
                  <a:pos x="158" y="77"/>
                </a:cxn>
                <a:cxn ang="0">
                  <a:pos x="170" y="70"/>
                </a:cxn>
                <a:cxn ang="0">
                  <a:pos x="179" y="55"/>
                </a:cxn>
                <a:cxn ang="0">
                  <a:pos x="194" y="43"/>
                </a:cxn>
                <a:cxn ang="0">
                  <a:pos x="211" y="33"/>
                </a:cxn>
                <a:cxn ang="0">
                  <a:pos x="230" y="30"/>
                </a:cxn>
                <a:cxn ang="0">
                  <a:pos x="252" y="32"/>
                </a:cxn>
                <a:cxn ang="0">
                  <a:pos x="271" y="40"/>
                </a:cxn>
                <a:cxn ang="0">
                  <a:pos x="287" y="53"/>
                </a:cxn>
                <a:cxn ang="0">
                  <a:pos x="297" y="58"/>
                </a:cxn>
                <a:cxn ang="0">
                  <a:pos x="306" y="55"/>
                </a:cxn>
                <a:cxn ang="0">
                  <a:pos x="324" y="53"/>
                </a:cxn>
                <a:cxn ang="0">
                  <a:pos x="351" y="57"/>
                </a:cxn>
                <a:cxn ang="0">
                  <a:pos x="372" y="70"/>
                </a:cxn>
                <a:cxn ang="0">
                  <a:pos x="389" y="90"/>
                </a:cxn>
                <a:cxn ang="0">
                  <a:pos x="395" y="96"/>
                </a:cxn>
                <a:cxn ang="0">
                  <a:pos x="394" y="82"/>
                </a:cxn>
                <a:cxn ang="0">
                  <a:pos x="388" y="62"/>
                </a:cxn>
                <a:cxn ang="0">
                  <a:pos x="373" y="41"/>
                </a:cxn>
                <a:cxn ang="0">
                  <a:pos x="351" y="27"/>
                </a:cxn>
                <a:cxn ang="0">
                  <a:pos x="323" y="23"/>
                </a:cxn>
                <a:cxn ang="0">
                  <a:pos x="305" y="25"/>
                </a:cxn>
                <a:cxn ang="0">
                  <a:pos x="296" y="28"/>
                </a:cxn>
                <a:cxn ang="0">
                  <a:pos x="285" y="23"/>
                </a:cxn>
                <a:cxn ang="0">
                  <a:pos x="269" y="10"/>
                </a:cxn>
                <a:cxn ang="0">
                  <a:pos x="249" y="2"/>
                </a:cxn>
                <a:cxn ang="0">
                  <a:pos x="229" y="0"/>
                </a:cxn>
                <a:cxn ang="0">
                  <a:pos x="208" y="3"/>
                </a:cxn>
                <a:cxn ang="0">
                  <a:pos x="191" y="13"/>
                </a:cxn>
                <a:cxn ang="0">
                  <a:pos x="178" y="25"/>
                </a:cxn>
                <a:cxn ang="0">
                  <a:pos x="169" y="40"/>
                </a:cxn>
                <a:cxn ang="0">
                  <a:pos x="157" y="47"/>
                </a:cxn>
                <a:cxn ang="0">
                  <a:pos x="140" y="47"/>
                </a:cxn>
                <a:cxn ang="0">
                  <a:pos x="128" y="49"/>
                </a:cxn>
                <a:cxn ang="0">
                  <a:pos x="117" y="54"/>
                </a:cxn>
                <a:cxn ang="0">
                  <a:pos x="107" y="58"/>
                </a:cxn>
                <a:cxn ang="0">
                  <a:pos x="99" y="63"/>
                </a:cxn>
                <a:cxn ang="0">
                  <a:pos x="90" y="63"/>
                </a:cxn>
                <a:cxn ang="0">
                  <a:pos x="79" y="59"/>
                </a:cxn>
                <a:cxn ang="0">
                  <a:pos x="67" y="56"/>
                </a:cxn>
                <a:cxn ang="0">
                  <a:pos x="55" y="56"/>
                </a:cxn>
                <a:cxn ang="0">
                  <a:pos x="36" y="60"/>
                </a:cxn>
                <a:cxn ang="0">
                  <a:pos x="17" y="73"/>
                </a:cxn>
                <a:cxn ang="0">
                  <a:pos x="5" y="91"/>
                </a:cxn>
                <a:cxn ang="0">
                  <a:pos x="0" y="113"/>
                </a:cxn>
                <a:cxn ang="0">
                  <a:pos x="2" y="126"/>
                </a:cxn>
                <a:cxn ang="0">
                  <a:pos x="3" y="129"/>
                </a:cxn>
                <a:cxn ang="0">
                  <a:pos x="6" y="122"/>
                </a:cxn>
                <a:cxn ang="0">
                  <a:pos x="15" y="108"/>
                </a:cxn>
                <a:cxn ang="0">
                  <a:pos x="26" y="98"/>
                </a:cxn>
                <a:cxn ang="0">
                  <a:pos x="41" y="89"/>
                </a:cxn>
              </a:cxnLst>
              <a:rect l="0" t="0" r="r" b="b"/>
              <a:pathLst>
                <a:path w="395" h="130">
                  <a:moveTo>
                    <a:pt x="49" y="87"/>
                  </a:moveTo>
                  <a:lnTo>
                    <a:pt x="56" y="86"/>
                  </a:lnTo>
                  <a:lnTo>
                    <a:pt x="62" y="86"/>
                  </a:lnTo>
                  <a:lnTo>
                    <a:pt x="68" y="86"/>
                  </a:lnTo>
                  <a:lnTo>
                    <a:pt x="74" y="87"/>
                  </a:lnTo>
                  <a:lnTo>
                    <a:pt x="80" y="89"/>
                  </a:lnTo>
                  <a:lnTo>
                    <a:pt x="85" y="91"/>
                  </a:lnTo>
                  <a:lnTo>
                    <a:pt x="91" y="93"/>
                  </a:lnTo>
                  <a:lnTo>
                    <a:pt x="97" y="97"/>
                  </a:lnTo>
                  <a:lnTo>
                    <a:pt x="100" y="93"/>
                  </a:lnTo>
                  <a:lnTo>
                    <a:pt x="105" y="90"/>
                  </a:lnTo>
                  <a:lnTo>
                    <a:pt x="109" y="88"/>
                  </a:lnTo>
                  <a:lnTo>
                    <a:pt x="114" y="86"/>
                  </a:lnTo>
                  <a:lnTo>
                    <a:pt x="118" y="84"/>
                  </a:lnTo>
                  <a:lnTo>
                    <a:pt x="124" y="82"/>
                  </a:lnTo>
                  <a:lnTo>
                    <a:pt x="129" y="79"/>
                  </a:lnTo>
                  <a:lnTo>
                    <a:pt x="134" y="78"/>
                  </a:lnTo>
                  <a:lnTo>
                    <a:pt x="142" y="77"/>
                  </a:lnTo>
                  <a:lnTo>
                    <a:pt x="150" y="76"/>
                  </a:lnTo>
                  <a:lnTo>
                    <a:pt x="158" y="77"/>
                  </a:lnTo>
                  <a:lnTo>
                    <a:pt x="166" y="78"/>
                  </a:lnTo>
                  <a:lnTo>
                    <a:pt x="170" y="70"/>
                  </a:lnTo>
                  <a:lnTo>
                    <a:pt x="174" y="62"/>
                  </a:lnTo>
                  <a:lnTo>
                    <a:pt x="179" y="55"/>
                  </a:lnTo>
                  <a:lnTo>
                    <a:pt x="186" y="48"/>
                  </a:lnTo>
                  <a:lnTo>
                    <a:pt x="194" y="43"/>
                  </a:lnTo>
                  <a:lnTo>
                    <a:pt x="202" y="38"/>
                  </a:lnTo>
                  <a:lnTo>
                    <a:pt x="211" y="33"/>
                  </a:lnTo>
                  <a:lnTo>
                    <a:pt x="220" y="31"/>
                  </a:lnTo>
                  <a:lnTo>
                    <a:pt x="230" y="30"/>
                  </a:lnTo>
                  <a:lnTo>
                    <a:pt x="241" y="30"/>
                  </a:lnTo>
                  <a:lnTo>
                    <a:pt x="252" y="32"/>
                  </a:lnTo>
                  <a:lnTo>
                    <a:pt x="262" y="35"/>
                  </a:lnTo>
                  <a:lnTo>
                    <a:pt x="271" y="40"/>
                  </a:lnTo>
                  <a:lnTo>
                    <a:pt x="279" y="45"/>
                  </a:lnTo>
                  <a:lnTo>
                    <a:pt x="287" y="53"/>
                  </a:lnTo>
                  <a:lnTo>
                    <a:pt x="293" y="60"/>
                  </a:lnTo>
                  <a:lnTo>
                    <a:pt x="297" y="58"/>
                  </a:lnTo>
                  <a:lnTo>
                    <a:pt x="302" y="57"/>
                  </a:lnTo>
                  <a:lnTo>
                    <a:pt x="306" y="55"/>
                  </a:lnTo>
                  <a:lnTo>
                    <a:pt x="311" y="54"/>
                  </a:lnTo>
                  <a:lnTo>
                    <a:pt x="324" y="53"/>
                  </a:lnTo>
                  <a:lnTo>
                    <a:pt x="338" y="54"/>
                  </a:lnTo>
                  <a:lnTo>
                    <a:pt x="351" y="57"/>
                  </a:lnTo>
                  <a:lnTo>
                    <a:pt x="362" y="62"/>
                  </a:lnTo>
                  <a:lnTo>
                    <a:pt x="372" y="70"/>
                  </a:lnTo>
                  <a:lnTo>
                    <a:pt x="381" y="78"/>
                  </a:lnTo>
                  <a:lnTo>
                    <a:pt x="389" y="90"/>
                  </a:lnTo>
                  <a:lnTo>
                    <a:pt x="394" y="102"/>
                  </a:lnTo>
                  <a:lnTo>
                    <a:pt x="395" y="96"/>
                  </a:lnTo>
                  <a:lnTo>
                    <a:pt x="395" y="88"/>
                  </a:lnTo>
                  <a:lnTo>
                    <a:pt x="394" y="82"/>
                  </a:lnTo>
                  <a:lnTo>
                    <a:pt x="393" y="75"/>
                  </a:lnTo>
                  <a:lnTo>
                    <a:pt x="388" y="62"/>
                  </a:lnTo>
                  <a:lnTo>
                    <a:pt x="381" y="50"/>
                  </a:lnTo>
                  <a:lnTo>
                    <a:pt x="373" y="41"/>
                  </a:lnTo>
                  <a:lnTo>
                    <a:pt x="362" y="33"/>
                  </a:lnTo>
                  <a:lnTo>
                    <a:pt x="351" y="27"/>
                  </a:lnTo>
                  <a:lnTo>
                    <a:pt x="337" y="24"/>
                  </a:lnTo>
                  <a:lnTo>
                    <a:pt x="323" y="23"/>
                  </a:lnTo>
                  <a:lnTo>
                    <a:pt x="310" y="24"/>
                  </a:lnTo>
                  <a:lnTo>
                    <a:pt x="305" y="25"/>
                  </a:lnTo>
                  <a:lnTo>
                    <a:pt x="301" y="26"/>
                  </a:lnTo>
                  <a:lnTo>
                    <a:pt x="296" y="28"/>
                  </a:lnTo>
                  <a:lnTo>
                    <a:pt x="291" y="30"/>
                  </a:lnTo>
                  <a:lnTo>
                    <a:pt x="285" y="23"/>
                  </a:lnTo>
                  <a:lnTo>
                    <a:pt x="278" y="15"/>
                  </a:lnTo>
                  <a:lnTo>
                    <a:pt x="269" y="10"/>
                  </a:lnTo>
                  <a:lnTo>
                    <a:pt x="260" y="5"/>
                  </a:lnTo>
                  <a:lnTo>
                    <a:pt x="249" y="2"/>
                  </a:lnTo>
                  <a:lnTo>
                    <a:pt x="239" y="0"/>
                  </a:lnTo>
                  <a:lnTo>
                    <a:pt x="229" y="0"/>
                  </a:lnTo>
                  <a:lnTo>
                    <a:pt x="217" y="1"/>
                  </a:lnTo>
                  <a:lnTo>
                    <a:pt x="208" y="3"/>
                  </a:lnTo>
                  <a:lnTo>
                    <a:pt x="199" y="8"/>
                  </a:lnTo>
                  <a:lnTo>
                    <a:pt x="191" y="13"/>
                  </a:lnTo>
                  <a:lnTo>
                    <a:pt x="184" y="18"/>
                  </a:lnTo>
                  <a:lnTo>
                    <a:pt x="178" y="25"/>
                  </a:lnTo>
                  <a:lnTo>
                    <a:pt x="172" y="32"/>
                  </a:lnTo>
                  <a:lnTo>
                    <a:pt x="169" y="40"/>
                  </a:lnTo>
                  <a:lnTo>
                    <a:pt x="165" y="48"/>
                  </a:lnTo>
                  <a:lnTo>
                    <a:pt x="157" y="47"/>
                  </a:lnTo>
                  <a:lnTo>
                    <a:pt x="149" y="46"/>
                  </a:lnTo>
                  <a:lnTo>
                    <a:pt x="140" y="47"/>
                  </a:lnTo>
                  <a:lnTo>
                    <a:pt x="132" y="48"/>
                  </a:lnTo>
                  <a:lnTo>
                    <a:pt x="128" y="49"/>
                  </a:lnTo>
                  <a:lnTo>
                    <a:pt x="122" y="52"/>
                  </a:lnTo>
                  <a:lnTo>
                    <a:pt x="117" y="54"/>
                  </a:lnTo>
                  <a:lnTo>
                    <a:pt x="112" y="56"/>
                  </a:lnTo>
                  <a:lnTo>
                    <a:pt x="107" y="58"/>
                  </a:lnTo>
                  <a:lnTo>
                    <a:pt x="103" y="60"/>
                  </a:lnTo>
                  <a:lnTo>
                    <a:pt x="99" y="63"/>
                  </a:lnTo>
                  <a:lnTo>
                    <a:pt x="95" y="67"/>
                  </a:lnTo>
                  <a:lnTo>
                    <a:pt x="90" y="63"/>
                  </a:lnTo>
                  <a:lnTo>
                    <a:pt x="84" y="61"/>
                  </a:lnTo>
                  <a:lnTo>
                    <a:pt x="79" y="59"/>
                  </a:lnTo>
                  <a:lnTo>
                    <a:pt x="73" y="57"/>
                  </a:lnTo>
                  <a:lnTo>
                    <a:pt x="67" y="56"/>
                  </a:lnTo>
                  <a:lnTo>
                    <a:pt x="60" y="56"/>
                  </a:lnTo>
                  <a:lnTo>
                    <a:pt x="55" y="56"/>
                  </a:lnTo>
                  <a:lnTo>
                    <a:pt x="48" y="57"/>
                  </a:lnTo>
                  <a:lnTo>
                    <a:pt x="36" y="60"/>
                  </a:lnTo>
                  <a:lnTo>
                    <a:pt x="26" y="65"/>
                  </a:lnTo>
                  <a:lnTo>
                    <a:pt x="17" y="73"/>
                  </a:lnTo>
                  <a:lnTo>
                    <a:pt x="9" y="82"/>
                  </a:lnTo>
                  <a:lnTo>
                    <a:pt x="5" y="91"/>
                  </a:lnTo>
                  <a:lnTo>
                    <a:pt x="1" y="102"/>
                  </a:lnTo>
                  <a:lnTo>
                    <a:pt x="0" y="113"/>
                  </a:lnTo>
                  <a:lnTo>
                    <a:pt x="1" y="124"/>
                  </a:lnTo>
                  <a:lnTo>
                    <a:pt x="2" y="126"/>
                  </a:lnTo>
                  <a:lnTo>
                    <a:pt x="2" y="127"/>
                  </a:lnTo>
                  <a:lnTo>
                    <a:pt x="3" y="129"/>
                  </a:lnTo>
                  <a:lnTo>
                    <a:pt x="3" y="130"/>
                  </a:lnTo>
                  <a:lnTo>
                    <a:pt x="6" y="122"/>
                  </a:lnTo>
                  <a:lnTo>
                    <a:pt x="10" y="115"/>
                  </a:lnTo>
                  <a:lnTo>
                    <a:pt x="15" y="108"/>
                  </a:lnTo>
                  <a:lnTo>
                    <a:pt x="19" y="103"/>
                  </a:lnTo>
                  <a:lnTo>
                    <a:pt x="26" y="98"/>
                  </a:lnTo>
                  <a:lnTo>
                    <a:pt x="33" y="93"/>
                  </a:lnTo>
                  <a:lnTo>
                    <a:pt x="41" y="89"/>
                  </a:lnTo>
                  <a:lnTo>
                    <a:pt x="49" y="87"/>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84" name="Rectangle 72"/>
            <p:cNvSpPr>
              <a:spLocks noChangeArrowheads="1"/>
            </p:cNvSpPr>
            <p:nvPr/>
          </p:nvSpPr>
          <p:spPr bwMode="auto">
            <a:xfrm>
              <a:off x="2135" y="1888"/>
              <a:ext cx="22" cy="23"/>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85" name="Rectangle 73"/>
            <p:cNvSpPr>
              <a:spLocks noChangeArrowheads="1"/>
            </p:cNvSpPr>
            <p:nvPr/>
          </p:nvSpPr>
          <p:spPr bwMode="auto">
            <a:xfrm>
              <a:off x="2171" y="1888"/>
              <a:ext cx="23" cy="23"/>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86" name="Rectangle 74"/>
            <p:cNvSpPr>
              <a:spLocks noChangeArrowheads="1"/>
            </p:cNvSpPr>
            <p:nvPr/>
          </p:nvSpPr>
          <p:spPr bwMode="auto">
            <a:xfrm>
              <a:off x="2207" y="1888"/>
              <a:ext cx="24" cy="23"/>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87" name="Rectangle 75"/>
            <p:cNvSpPr>
              <a:spLocks noChangeArrowheads="1"/>
            </p:cNvSpPr>
            <p:nvPr/>
          </p:nvSpPr>
          <p:spPr bwMode="auto">
            <a:xfrm>
              <a:off x="565" y="1848"/>
              <a:ext cx="19" cy="117"/>
            </a:xfrm>
            <a:prstGeom prst="rect">
              <a:avLst/>
            </a:prstGeom>
            <a:solidFill>
              <a:srgbClr val="FFFFFF"/>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grpSp>
      <p:sp>
        <p:nvSpPr>
          <p:cNvPr id="88" name="Text Box 76"/>
          <p:cNvSpPr txBox="1">
            <a:spLocks noChangeArrowheads="1"/>
          </p:cNvSpPr>
          <p:nvPr/>
        </p:nvSpPr>
        <p:spPr bwMode="auto">
          <a:xfrm>
            <a:off x="304800" y="3227821"/>
            <a:ext cx="1905000" cy="276999"/>
          </a:xfrm>
          <a:prstGeom prst="rect">
            <a:avLst/>
          </a:prstGeom>
          <a:noFill/>
          <a:ln w="9525">
            <a:noFill/>
            <a:miter lim="800000"/>
            <a:headEnd/>
            <a:tailEnd/>
          </a:ln>
          <a:effectLst/>
        </p:spPr>
        <p:txBody>
          <a:bodyPr>
            <a:spAutoFit/>
            <a:flatTx/>
          </a:bodyPr>
          <a:lstStyle/>
          <a:p>
            <a:pPr algn="ctr" fontAlgn="base">
              <a:spcBef>
                <a:spcPct val="50000"/>
              </a:spcBef>
              <a:spcAft>
                <a:spcPct val="0"/>
              </a:spcAft>
            </a:pPr>
            <a:r>
              <a:rPr lang="en-US" sz="1200" b="1" dirty="0" smtClean="0">
                <a:solidFill>
                  <a:srgbClr val="000000"/>
                </a:solidFill>
              </a:rPr>
              <a:t>Hospital</a:t>
            </a:r>
            <a:endParaRPr lang="en-US" sz="1200" dirty="0">
              <a:solidFill>
                <a:srgbClr val="000000"/>
              </a:solidFill>
            </a:endParaRPr>
          </a:p>
        </p:txBody>
      </p:sp>
      <p:grpSp>
        <p:nvGrpSpPr>
          <p:cNvPr id="89" name="Group 88"/>
          <p:cNvGrpSpPr/>
          <p:nvPr/>
        </p:nvGrpSpPr>
        <p:grpSpPr>
          <a:xfrm>
            <a:off x="2657741" y="990601"/>
            <a:ext cx="2981059" cy="886598"/>
            <a:chOff x="-208278" y="5105400"/>
            <a:chExt cx="6847133" cy="1367786"/>
          </a:xfrm>
        </p:grpSpPr>
        <p:grpSp>
          <p:nvGrpSpPr>
            <p:cNvPr id="90" name="Group 87"/>
            <p:cNvGrpSpPr>
              <a:grpSpLocks/>
            </p:cNvGrpSpPr>
            <p:nvPr/>
          </p:nvGrpSpPr>
          <p:grpSpPr bwMode="auto">
            <a:xfrm>
              <a:off x="2108200" y="5105400"/>
              <a:ext cx="2311400" cy="914400"/>
              <a:chOff x="3264" y="192"/>
              <a:chExt cx="1792" cy="504"/>
            </a:xfrm>
          </p:grpSpPr>
          <p:sp>
            <p:nvSpPr>
              <p:cNvPr id="92" name="Freeform 88"/>
              <p:cNvSpPr>
                <a:spLocks/>
              </p:cNvSpPr>
              <p:nvPr/>
            </p:nvSpPr>
            <p:spPr bwMode="auto">
              <a:xfrm>
                <a:off x="3264" y="477"/>
                <a:ext cx="1792" cy="219"/>
              </a:xfrm>
              <a:custGeom>
                <a:avLst/>
                <a:gdLst/>
                <a:ahLst/>
                <a:cxnLst>
                  <a:cxn ang="0">
                    <a:pos x="777" y="848"/>
                  </a:cxn>
                  <a:cxn ang="0">
                    <a:pos x="0" y="200"/>
                  </a:cxn>
                  <a:cxn ang="0">
                    <a:pos x="1951" y="0"/>
                  </a:cxn>
                  <a:cxn ang="0">
                    <a:pos x="2736" y="653"/>
                  </a:cxn>
                  <a:cxn ang="0">
                    <a:pos x="777" y="848"/>
                  </a:cxn>
                </a:cxnLst>
                <a:rect l="0" t="0" r="r" b="b"/>
                <a:pathLst>
                  <a:path w="2736" h="848">
                    <a:moveTo>
                      <a:pt x="777" y="848"/>
                    </a:moveTo>
                    <a:lnTo>
                      <a:pt x="0" y="200"/>
                    </a:lnTo>
                    <a:lnTo>
                      <a:pt x="1951" y="0"/>
                    </a:lnTo>
                    <a:lnTo>
                      <a:pt x="2736" y="653"/>
                    </a:lnTo>
                    <a:lnTo>
                      <a:pt x="777" y="848"/>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93" name="Freeform 89"/>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94" name="Freeform 90"/>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95" name="Freeform 91"/>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96" name="Freeform 92"/>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97" name="Freeform 93"/>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close/>
                  </a:path>
                </a:pathLst>
              </a:custGeom>
              <a:solidFill>
                <a:srgbClr val="BFD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98" name="Freeform 94"/>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99" name="Freeform 95"/>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00" name="Freeform 96"/>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01" name="Freeform 97"/>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02" name="Freeform 98"/>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03" name="Freeform 99"/>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04" name="Freeform 100"/>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05" name="Freeform 101"/>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06" name="Freeform 102"/>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07" name="Freeform 103"/>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08" name="Freeform 104"/>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09" name="Freeform 105"/>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10"/>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10"/>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10" name="Freeform 106"/>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07"/>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07"/>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11" name="Freeform 107"/>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12" name="Freeform 108"/>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13" name="Freeform 109"/>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14" name="Freeform 110"/>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15" name="Freeform 111"/>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16" name="Freeform 112"/>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17" name="Freeform 113"/>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42" y="50"/>
                  </a:cxn>
                  <a:cxn ang="0">
                    <a:pos x="47" y="53"/>
                  </a:cxn>
                  <a:cxn ang="0">
                    <a:pos x="50" y="58"/>
                  </a:cxn>
                  <a:cxn ang="0">
                    <a:pos x="53" y="61"/>
                  </a:cxn>
                  <a:cxn ang="0">
                    <a:pos x="58" y="64"/>
                  </a:cxn>
                  <a:cxn ang="0">
                    <a:pos x="61" y="69"/>
                  </a:cxn>
                  <a:cxn ang="0">
                    <a:pos x="64" y="75"/>
                  </a:cxn>
                  <a:cxn ang="0">
                    <a:pos x="64" y="83"/>
                  </a:cxn>
                  <a:cxn ang="0">
                    <a:pos x="61" y="96"/>
                  </a:cxn>
                  <a:cxn ang="0">
                    <a:pos x="61" y="110"/>
                  </a:cxn>
                  <a:cxn ang="0">
                    <a:pos x="61" y="124"/>
                  </a:cxn>
                  <a:cxn ang="0">
                    <a:pos x="58" y="138"/>
                  </a:cxn>
                  <a:cxn ang="0">
                    <a:pos x="58" y="151"/>
                  </a:cxn>
                  <a:cxn ang="0">
                    <a:pos x="58" y="165"/>
                  </a:cxn>
                  <a:cxn ang="0">
                    <a:pos x="58" y="179"/>
                  </a:cxn>
                  <a:cxn ang="0">
                    <a:pos x="58" y="193"/>
                  </a:cxn>
                  <a:cxn ang="0">
                    <a:pos x="58" y="206"/>
                  </a:cxn>
                  <a:cxn ang="0">
                    <a:pos x="58" y="220"/>
                  </a:cxn>
                  <a:cxn ang="0">
                    <a:pos x="58" y="234"/>
                  </a:cxn>
                  <a:cxn ang="0">
                    <a:pos x="58" y="247"/>
                  </a:cxn>
                  <a:cxn ang="0">
                    <a:pos x="58" y="261"/>
                  </a:cxn>
                  <a:cxn ang="0">
                    <a:pos x="58" y="275"/>
                  </a:cxn>
                  <a:cxn ang="0">
                    <a:pos x="58" y="291"/>
                  </a:cxn>
                  <a:cxn ang="0">
                    <a:pos x="182" y="289"/>
                  </a:cxn>
                  <a:cxn ang="0">
                    <a:pos x="182" y="269"/>
                  </a:cxn>
                  <a:cxn ang="0">
                    <a:pos x="182" y="253"/>
                  </a:cxn>
                  <a:cxn ang="0">
                    <a:pos x="184" y="234"/>
                  </a:cxn>
                  <a:cxn ang="0">
                    <a:pos x="184" y="214"/>
                  </a:cxn>
                  <a:cxn ang="0">
                    <a:pos x="184" y="198"/>
                  </a:cxn>
                  <a:cxn ang="0">
                    <a:pos x="184" y="179"/>
                  </a:cxn>
                  <a:cxn ang="0">
                    <a:pos x="184" y="160"/>
                  </a:cxn>
                  <a:cxn ang="0">
                    <a:pos x="184" y="140"/>
                  </a:cxn>
                  <a:cxn ang="0">
                    <a:pos x="184" y="124"/>
                  </a:cxn>
                  <a:cxn ang="0">
                    <a:pos x="184" y="105"/>
                  </a:cxn>
                  <a:cxn ang="0">
                    <a:pos x="184" y="86"/>
                  </a:cxn>
                  <a:cxn ang="0">
                    <a:pos x="184" y="69"/>
                  </a:cxn>
                  <a:cxn ang="0">
                    <a:pos x="184" y="50"/>
                  </a:cxn>
                  <a:cxn ang="0">
                    <a:pos x="182" y="33"/>
                  </a:cxn>
                  <a:cxn ang="0">
                    <a:pos x="182" y="17"/>
                  </a:cxn>
                  <a:cxn ang="0">
                    <a:pos x="179" y="0"/>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18" name="Freeform 114"/>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39" y="47"/>
                  </a:cxn>
                  <a:cxn ang="0">
                    <a:pos x="44" y="53"/>
                  </a:cxn>
                  <a:cxn ang="0">
                    <a:pos x="47" y="55"/>
                  </a:cxn>
                  <a:cxn ang="0">
                    <a:pos x="53" y="58"/>
                  </a:cxn>
                  <a:cxn ang="0">
                    <a:pos x="55" y="64"/>
                  </a:cxn>
                  <a:cxn ang="0">
                    <a:pos x="58" y="66"/>
                  </a:cxn>
                  <a:cxn ang="0">
                    <a:pos x="61" y="72"/>
                  </a:cxn>
                  <a:cxn ang="0">
                    <a:pos x="64" y="77"/>
                  </a:cxn>
                  <a:cxn ang="0">
                    <a:pos x="64" y="91"/>
                  </a:cxn>
                  <a:cxn ang="0">
                    <a:pos x="61" y="105"/>
                  </a:cxn>
                  <a:cxn ang="0">
                    <a:pos x="61" y="118"/>
                  </a:cxn>
                  <a:cxn ang="0">
                    <a:pos x="61" y="132"/>
                  </a:cxn>
                  <a:cxn ang="0">
                    <a:pos x="58" y="146"/>
                  </a:cxn>
                  <a:cxn ang="0">
                    <a:pos x="58" y="157"/>
                  </a:cxn>
                  <a:cxn ang="0">
                    <a:pos x="58" y="171"/>
                  </a:cxn>
                  <a:cxn ang="0">
                    <a:pos x="58" y="184"/>
                  </a:cxn>
                  <a:cxn ang="0">
                    <a:pos x="58" y="198"/>
                  </a:cxn>
                  <a:cxn ang="0">
                    <a:pos x="58" y="212"/>
                  </a:cxn>
                  <a:cxn ang="0">
                    <a:pos x="58" y="225"/>
                  </a:cxn>
                  <a:cxn ang="0">
                    <a:pos x="58" y="242"/>
                  </a:cxn>
                  <a:cxn ang="0">
                    <a:pos x="58" y="256"/>
                  </a:cxn>
                  <a:cxn ang="0">
                    <a:pos x="58" y="269"/>
                  </a:cxn>
                  <a:cxn ang="0">
                    <a:pos x="58" y="283"/>
                  </a:cxn>
                  <a:cxn ang="0">
                    <a:pos x="58" y="297"/>
                  </a:cxn>
                  <a:cxn ang="0">
                    <a:pos x="182" y="278"/>
                  </a:cxn>
                  <a:cxn ang="0">
                    <a:pos x="182" y="261"/>
                  </a:cxn>
                  <a:cxn ang="0">
                    <a:pos x="182" y="242"/>
                  </a:cxn>
                  <a:cxn ang="0">
                    <a:pos x="184" y="225"/>
                  </a:cxn>
                  <a:cxn ang="0">
                    <a:pos x="184" y="206"/>
                  </a:cxn>
                  <a:cxn ang="0">
                    <a:pos x="184" y="187"/>
                  </a:cxn>
                  <a:cxn ang="0">
                    <a:pos x="184" y="168"/>
                  </a:cxn>
                  <a:cxn ang="0">
                    <a:pos x="184" y="151"/>
                  </a:cxn>
                  <a:cxn ang="0">
                    <a:pos x="184" y="132"/>
                  </a:cxn>
                  <a:cxn ang="0">
                    <a:pos x="184" y="113"/>
                  </a:cxn>
                  <a:cxn ang="0">
                    <a:pos x="184" y="96"/>
                  </a:cxn>
                  <a:cxn ang="0">
                    <a:pos x="184" y="77"/>
                  </a:cxn>
                  <a:cxn ang="0">
                    <a:pos x="184" y="61"/>
                  </a:cxn>
                  <a:cxn ang="0">
                    <a:pos x="182" y="42"/>
                  </a:cxn>
                  <a:cxn ang="0">
                    <a:pos x="182" y="25"/>
                  </a:cxn>
                  <a:cxn ang="0">
                    <a:pos x="182" y="9"/>
                  </a:cxn>
                  <a:cxn ang="0">
                    <a:pos x="0" y="17"/>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6" y="47"/>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19" name="Freeform 115"/>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20" name="Freeform 116"/>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21" name="Freeform 117"/>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22" name="Freeform 118"/>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23" name="Freeform 119"/>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close/>
                  </a:path>
                </a:pathLst>
              </a:custGeom>
              <a:solidFill>
                <a:srgbClr val="BFD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24" name="Freeform 120"/>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25" name="Freeform 121"/>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26" name="Freeform 122"/>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27" name="Freeform 123"/>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28" name="Freeform 124"/>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29" name="Freeform 125"/>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30" name="Freeform 126"/>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31" name="Freeform 127"/>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32" name="Freeform 128"/>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33" name="Freeform 129"/>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34" name="Freeform 130"/>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35" name="Freeform 131"/>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36" name="Freeform 132"/>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37" name="Freeform 133"/>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38" name="Freeform 134"/>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39" name="Freeform 135"/>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40" name="Freeform 136"/>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41" name="Freeform 137"/>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5"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5"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42" name="Freeform 138"/>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2"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2"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43" name="Freeform 139"/>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44" name="Freeform 140"/>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45" name="Freeform 141"/>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197"/>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197"/>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close/>
                  </a:path>
                </a:pathLst>
              </a:custGeom>
              <a:solidFill>
                <a:srgbClr val="7FFFB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46" name="Freeform 142"/>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200"/>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200"/>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path>
                </a:pathLst>
              </a:custGeom>
              <a:solidFill>
                <a:schemeClr val="bg1"/>
              </a:solid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47" name="Freeform 143"/>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close/>
                  </a:path>
                </a:pathLst>
              </a:custGeom>
              <a:solidFill>
                <a:srgbClr val="40FF9E"/>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48" name="Freeform 144"/>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path>
                </a:pathLst>
              </a:custGeom>
              <a:solidFill>
                <a:schemeClr val="bg1"/>
              </a:solid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49" name="Freeform 145"/>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close/>
                  </a:path>
                </a:pathLst>
              </a:custGeom>
              <a:solidFill>
                <a:srgbClr val="7FB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50" name="Freeform 146"/>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path>
                </a:pathLst>
              </a:custGeom>
              <a:solidFill>
                <a:srgbClr val="99CCFF"/>
              </a:solid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51" name="Freeform 147"/>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52" name="Freeform 148"/>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53" name="Freeform 149"/>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54" name="Freeform 150"/>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55" name="Freeform 151"/>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56" name="Freeform 152"/>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57" name="Freeform 153"/>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close/>
                  </a:path>
                </a:pathLst>
              </a:custGeom>
              <a:solidFill>
                <a:schemeClr val="bg2"/>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58" name="Freeform 154"/>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59" name="Freeform 155"/>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60" name="Freeform 156"/>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61" name="Freeform 157"/>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62" name="Freeform 158"/>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63" name="Freeform 159"/>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64" name="Freeform 160"/>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65" name="Freeform 161"/>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close/>
                  </a:path>
                </a:pathLst>
              </a:custGeom>
              <a:solidFill>
                <a:srgbClr val="7FFFB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66" name="Freeform 162"/>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path>
                </a:pathLst>
              </a:custGeom>
              <a:solidFill>
                <a:schemeClr val="bg1"/>
              </a:solid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67" name="Freeform 163"/>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close/>
                  </a:path>
                </a:pathLst>
              </a:custGeom>
              <a:solidFill>
                <a:srgbClr val="40FF9E"/>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68" name="Freeform 164"/>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path>
                </a:pathLst>
              </a:custGeom>
              <a:solidFill>
                <a:schemeClr val="bg1"/>
              </a:solid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69" name="Freeform 165"/>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close/>
                  </a:path>
                </a:pathLst>
              </a:custGeom>
              <a:solidFill>
                <a:srgbClr val="7FB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70" name="Freeform 166"/>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path>
                </a:pathLst>
              </a:custGeom>
              <a:solidFill>
                <a:srgbClr val="99CCFF"/>
              </a:solid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71" name="Freeform 167"/>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72" name="Freeform 168"/>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73" name="Freeform 169"/>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74" name="Freeform 170"/>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75" name="Freeform 171"/>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76" name="Freeform 172"/>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77" name="Freeform 173"/>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close/>
                  </a:path>
                </a:pathLst>
              </a:custGeom>
              <a:solidFill>
                <a:schemeClr val="bg2"/>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78" name="Freeform 174"/>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79" name="Freeform 175"/>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80" name="Freeform 176"/>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81" name="Text Box 177"/>
              <p:cNvSpPr txBox="1">
                <a:spLocks noChangeArrowheads="1"/>
              </p:cNvSpPr>
              <p:nvPr/>
            </p:nvSpPr>
            <p:spPr bwMode="auto">
              <a:xfrm rot="-276386">
                <a:off x="3817" y="280"/>
                <a:ext cx="471" cy="154"/>
              </a:xfrm>
              <a:prstGeom prst="rect">
                <a:avLst/>
              </a:prstGeom>
              <a:noFill/>
              <a:ln w="9525">
                <a:noFill/>
                <a:miter lim="800000"/>
                <a:headEnd/>
                <a:tailEnd/>
              </a:ln>
              <a:effectLst/>
            </p:spPr>
            <p:txBody>
              <a:bodyPr>
                <a:spAutoFit/>
              </a:bodyPr>
              <a:lstStyle/>
              <a:p>
                <a:pPr algn="ctr" fontAlgn="base">
                  <a:spcBef>
                    <a:spcPct val="50000"/>
                  </a:spcBef>
                  <a:spcAft>
                    <a:spcPct val="0"/>
                  </a:spcAft>
                </a:pPr>
                <a:endParaRPr lang="en-US" sz="1000" b="1" dirty="0">
                  <a:solidFill>
                    <a:srgbClr val="000000"/>
                  </a:solidFill>
                </a:endParaRPr>
              </a:p>
            </p:txBody>
          </p:sp>
        </p:grpSp>
        <p:sp>
          <p:nvSpPr>
            <p:cNvPr id="91" name="Text Box 85"/>
            <p:cNvSpPr txBox="1">
              <a:spLocks noChangeArrowheads="1"/>
            </p:cNvSpPr>
            <p:nvPr/>
          </p:nvSpPr>
          <p:spPr bwMode="auto">
            <a:xfrm>
              <a:off x="-208278" y="6045850"/>
              <a:ext cx="6847133" cy="427336"/>
            </a:xfrm>
            <a:prstGeom prst="rect">
              <a:avLst/>
            </a:prstGeom>
            <a:noFill/>
            <a:ln w="9525">
              <a:noFill/>
              <a:miter lim="800000"/>
              <a:headEnd/>
              <a:tailEnd/>
            </a:ln>
            <a:effectLst/>
          </p:spPr>
          <p:txBody>
            <a:bodyPr wrap="square">
              <a:spAutoFit/>
              <a:flatTx/>
            </a:bodyPr>
            <a:lstStyle/>
            <a:p>
              <a:pPr algn="ctr" fontAlgn="base">
                <a:spcBef>
                  <a:spcPct val="50000"/>
                </a:spcBef>
                <a:spcAft>
                  <a:spcPct val="0"/>
                </a:spcAft>
              </a:pPr>
              <a:r>
                <a:rPr lang="en-US" sz="1200" b="1" dirty="0" smtClean="0">
                  <a:solidFill>
                    <a:srgbClr val="000000"/>
                  </a:solidFill>
                </a:rPr>
                <a:t>Skilled  Nursing Care Centers </a:t>
              </a:r>
              <a:r>
                <a:rPr lang="en-US" sz="1200" b="1" dirty="0" smtClean="0">
                  <a:solidFill>
                    <a:srgbClr val="000000"/>
                  </a:solidFill>
                  <a:latin typeface="Times New Roman" pitchFamily="18" charset="0"/>
                </a:rPr>
                <a:t> </a:t>
              </a:r>
              <a:endParaRPr lang="en-US" sz="1200" b="1" dirty="0">
                <a:solidFill>
                  <a:srgbClr val="000000"/>
                </a:solidFill>
                <a:latin typeface="Times New Roman" pitchFamily="18" charset="0"/>
              </a:endParaRPr>
            </a:p>
          </p:txBody>
        </p:sp>
      </p:grpSp>
      <p:grpSp>
        <p:nvGrpSpPr>
          <p:cNvPr id="182" name="Group 181"/>
          <p:cNvGrpSpPr/>
          <p:nvPr/>
        </p:nvGrpSpPr>
        <p:grpSpPr>
          <a:xfrm>
            <a:off x="4724400" y="3200400"/>
            <a:ext cx="1993293" cy="729941"/>
            <a:chOff x="5231451" y="1676400"/>
            <a:chExt cx="4012814" cy="1350806"/>
          </a:xfrm>
        </p:grpSpPr>
        <p:graphicFrame>
          <p:nvGraphicFramePr>
            <p:cNvPr id="183" name="Object 2"/>
            <p:cNvGraphicFramePr>
              <a:graphicFrameLocks noChangeAspect="1"/>
            </p:cNvGraphicFramePr>
            <p:nvPr>
              <p:extLst>
                <p:ext uri="{D42A27DB-BD31-4B8C-83A1-F6EECF244321}">
                  <p14:modId xmlns:p14="http://schemas.microsoft.com/office/powerpoint/2010/main" val="1871371468"/>
                </p:ext>
              </p:extLst>
            </p:nvPr>
          </p:nvGraphicFramePr>
          <p:xfrm>
            <a:off x="6019801" y="1676400"/>
            <a:ext cx="1981201" cy="762000"/>
          </p:xfrm>
          <a:graphic>
            <a:graphicData uri="http://schemas.openxmlformats.org/presentationml/2006/ole">
              <mc:AlternateContent xmlns:mc="http://schemas.openxmlformats.org/markup-compatibility/2006">
                <mc:Choice xmlns:v="urn:schemas-microsoft-com:vml" Requires="v">
                  <p:oleObj spid="_x0000_s1959009" name="Clip" r:id="rId4" imgW="4582440" imgH="2551680" progId="">
                    <p:embed/>
                  </p:oleObj>
                </mc:Choice>
                <mc:Fallback>
                  <p:oleObj name="Clip" r:id="rId4" imgW="4582440" imgH="2551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3968" t="21501" r="15964" b="14334"/>
                        <a:stretch>
                          <a:fillRect/>
                        </a:stretch>
                      </p:blipFill>
                      <p:spPr bwMode="auto">
                        <a:xfrm>
                          <a:off x="6019801" y="1676400"/>
                          <a:ext cx="1981201"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 name="Text Box 81"/>
            <p:cNvSpPr txBox="1">
              <a:spLocks noChangeArrowheads="1"/>
            </p:cNvSpPr>
            <p:nvPr/>
          </p:nvSpPr>
          <p:spPr bwMode="auto">
            <a:xfrm>
              <a:off x="5231451" y="2514600"/>
              <a:ext cx="4012814" cy="512606"/>
            </a:xfrm>
            <a:prstGeom prst="rect">
              <a:avLst/>
            </a:prstGeom>
            <a:noFill/>
            <a:ln w="9525">
              <a:noFill/>
              <a:miter lim="800000"/>
              <a:headEnd/>
              <a:tailEnd/>
            </a:ln>
            <a:effectLst/>
          </p:spPr>
          <p:txBody>
            <a:bodyPr wrap="square">
              <a:spAutoFit/>
              <a:flatTx/>
            </a:bodyPr>
            <a:lstStyle/>
            <a:p>
              <a:pPr algn="ctr" fontAlgn="base">
                <a:spcBef>
                  <a:spcPct val="50000"/>
                </a:spcBef>
                <a:spcAft>
                  <a:spcPct val="0"/>
                </a:spcAft>
              </a:pPr>
              <a:r>
                <a:rPr lang="en-US" sz="1200" b="1" dirty="0" smtClean="0">
                  <a:solidFill>
                    <a:srgbClr val="000000"/>
                  </a:solidFill>
                </a:rPr>
                <a:t>Primary &amp; Specialty Care</a:t>
              </a:r>
              <a:endParaRPr lang="en-US" sz="1200" dirty="0">
                <a:solidFill>
                  <a:srgbClr val="000000"/>
                </a:solidFill>
              </a:endParaRPr>
            </a:p>
          </p:txBody>
        </p:sp>
      </p:grpSp>
      <p:pic>
        <p:nvPicPr>
          <p:cNvPr id="224" name="Picture 223" descr="pic-sample1.jpg"/>
          <p:cNvPicPr>
            <a:picLocks noChangeAspect="1"/>
          </p:cNvPicPr>
          <p:nvPr/>
        </p:nvPicPr>
        <p:blipFill>
          <a:blip r:embed="rId6" cstate="print"/>
          <a:stretch>
            <a:fillRect/>
          </a:stretch>
        </p:blipFill>
        <p:spPr>
          <a:xfrm>
            <a:off x="5296066" y="5153084"/>
            <a:ext cx="708842" cy="790516"/>
          </a:xfrm>
          <a:prstGeom prst="rect">
            <a:avLst/>
          </a:prstGeom>
        </p:spPr>
      </p:pic>
      <p:sp>
        <p:nvSpPr>
          <p:cNvPr id="225" name="Text Box 85"/>
          <p:cNvSpPr txBox="1">
            <a:spLocks noChangeArrowheads="1"/>
          </p:cNvSpPr>
          <p:nvPr/>
        </p:nvSpPr>
        <p:spPr bwMode="auto">
          <a:xfrm>
            <a:off x="4645226" y="5895201"/>
            <a:ext cx="2212774" cy="276999"/>
          </a:xfrm>
          <a:prstGeom prst="rect">
            <a:avLst/>
          </a:prstGeom>
          <a:noFill/>
          <a:ln w="9525">
            <a:noFill/>
            <a:miter lim="800000"/>
            <a:headEnd/>
            <a:tailEnd/>
          </a:ln>
          <a:effectLst/>
        </p:spPr>
        <p:txBody>
          <a:bodyPr wrap="square">
            <a:spAutoFit/>
            <a:flatTx/>
          </a:bodyPr>
          <a:lstStyle/>
          <a:p>
            <a:pPr algn="ctr" fontAlgn="base">
              <a:spcBef>
                <a:spcPct val="50000"/>
              </a:spcBef>
              <a:spcAft>
                <a:spcPct val="0"/>
              </a:spcAft>
            </a:pPr>
            <a:r>
              <a:rPr lang="en-US" sz="1200" b="1" dirty="0" smtClean="0">
                <a:solidFill>
                  <a:srgbClr val="000000"/>
                </a:solidFill>
              </a:rPr>
              <a:t>Home Health Care</a:t>
            </a:r>
            <a:endParaRPr lang="en-US" sz="1200" b="1" dirty="0">
              <a:solidFill>
                <a:srgbClr val="000000"/>
              </a:solidFill>
              <a:latin typeface="Times New Roman" pitchFamily="18" charset="0"/>
            </a:endParaRPr>
          </a:p>
        </p:txBody>
      </p:sp>
      <p:grpSp>
        <p:nvGrpSpPr>
          <p:cNvPr id="238" name="Group 237"/>
          <p:cNvGrpSpPr/>
          <p:nvPr/>
        </p:nvGrpSpPr>
        <p:grpSpPr>
          <a:xfrm>
            <a:off x="2602893" y="4905455"/>
            <a:ext cx="1969107" cy="1190545"/>
            <a:chOff x="4922695" y="2971800"/>
            <a:chExt cx="3029237" cy="1631341"/>
          </a:xfrm>
        </p:grpSpPr>
        <p:grpSp>
          <p:nvGrpSpPr>
            <p:cNvPr id="239" name="Group 181"/>
            <p:cNvGrpSpPr>
              <a:grpSpLocks/>
            </p:cNvGrpSpPr>
            <p:nvPr/>
          </p:nvGrpSpPr>
          <p:grpSpPr bwMode="auto">
            <a:xfrm>
              <a:off x="5410200" y="2971800"/>
              <a:ext cx="1447800" cy="914400"/>
              <a:chOff x="240" y="336"/>
              <a:chExt cx="2976" cy="2608"/>
            </a:xfrm>
          </p:grpSpPr>
          <p:sp>
            <p:nvSpPr>
              <p:cNvPr id="241" name="Freeform 182"/>
              <p:cNvSpPr>
                <a:spLocks/>
              </p:cNvSpPr>
              <p:nvPr/>
            </p:nvSpPr>
            <p:spPr bwMode="auto">
              <a:xfrm>
                <a:off x="240" y="2198"/>
                <a:ext cx="2976" cy="746"/>
              </a:xfrm>
              <a:custGeom>
                <a:avLst/>
                <a:gdLst/>
                <a:ahLst/>
                <a:cxnLst>
                  <a:cxn ang="0">
                    <a:pos x="693" y="746"/>
                  </a:cxn>
                  <a:cxn ang="0">
                    <a:pos x="0" y="54"/>
                  </a:cxn>
                  <a:cxn ang="0">
                    <a:pos x="2202" y="0"/>
                  </a:cxn>
                  <a:cxn ang="0">
                    <a:pos x="2976" y="654"/>
                  </a:cxn>
                  <a:cxn ang="0">
                    <a:pos x="693" y="746"/>
                  </a:cxn>
                </a:cxnLst>
                <a:rect l="0" t="0" r="r" b="b"/>
                <a:pathLst>
                  <a:path w="2976" h="746">
                    <a:moveTo>
                      <a:pt x="693" y="746"/>
                    </a:moveTo>
                    <a:lnTo>
                      <a:pt x="0" y="54"/>
                    </a:lnTo>
                    <a:lnTo>
                      <a:pt x="2202" y="0"/>
                    </a:lnTo>
                    <a:lnTo>
                      <a:pt x="2976" y="654"/>
                    </a:lnTo>
                    <a:lnTo>
                      <a:pt x="693" y="746"/>
                    </a:lnTo>
                    <a:close/>
                  </a:path>
                </a:pathLst>
              </a:custGeom>
              <a:solidFill>
                <a:srgbClr val="7FFF7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42" name="Rectangle 183"/>
              <p:cNvSpPr>
                <a:spLocks noChangeArrowheads="1"/>
              </p:cNvSpPr>
              <p:nvPr/>
            </p:nvSpPr>
            <p:spPr bwMode="auto">
              <a:xfrm>
                <a:off x="2064" y="672"/>
                <a:ext cx="192" cy="288"/>
              </a:xfrm>
              <a:prstGeom prst="rect">
                <a:avLst/>
              </a:prstGeom>
              <a:solidFill>
                <a:srgbClr val="FF5050"/>
              </a:solidFill>
              <a:ln w="57150">
                <a:solidFill>
                  <a:schemeClr val="tx1"/>
                </a:solid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243" name="Freeform 184"/>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44" name="Freeform 185"/>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45" name="Freeform 186"/>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close/>
                  </a:path>
                </a:pathLst>
              </a:custGeom>
              <a:solidFill>
                <a:srgbClr val="FF404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46" name="Freeform 187"/>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47" name="Freeform 188"/>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48" name="Freeform 189"/>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49" name="Freeform 190"/>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close/>
                  </a:path>
                </a:pathLst>
              </a:custGeom>
              <a:solidFill>
                <a:srgbClr val="E1E7D7"/>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50" name="Freeform 191"/>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51" name="Freeform 192"/>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close/>
                  </a:path>
                </a:pathLst>
              </a:custGeom>
              <a:solidFill>
                <a:srgbClr val="E1E7D7"/>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52" name="Freeform 193"/>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53" name="Freeform 194"/>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54" name="Freeform 195"/>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55" name="Freeform 196"/>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close/>
                  </a:path>
                </a:pathLst>
              </a:custGeom>
              <a:solidFill>
                <a:srgbClr val="FF505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56" name="Freeform 197"/>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57" name="Freeform 198"/>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close/>
                  </a:path>
                </a:pathLst>
              </a:custGeom>
              <a:solidFill>
                <a:srgbClr val="E1E7D7"/>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58" name="Freeform 199"/>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59" name="Freeform 200"/>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60" name="Freeform 201"/>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61" name="Freeform 202"/>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62" name="Freeform 203"/>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63" name="Freeform 204"/>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64" name="Freeform 205"/>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65" name="Freeform 206"/>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66" name="Freeform 207"/>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67" name="Freeform 208"/>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close/>
                  </a:path>
                </a:pathLst>
              </a:custGeom>
              <a:solidFill>
                <a:srgbClr val="CCE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68" name="Freeform 209"/>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path>
                </a:pathLst>
              </a:custGeom>
              <a:solidFill>
                <a:srgbClr val="99CCFF"/>
              </a:solid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69" name="Freeform 210"/>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close/>
                  </a:path>
                </a:pathLst>
              </a:custGeom>
              <a:solidFill>
                <a:srgbClr val="C0C0C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70" name="Freeform 211"/>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71" name="Freeform 212"/>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72" name="Freeform 213"/>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73" name="Freeform 214"/>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74" name="Freeform 215"/>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75" name="Freeform 216"/>
              <p:cNvSpPr>
                <a:spLocks/>
              </p:cNvSpPr>
              <p:nvPr/>
            </p:nvSpPr>
            <p:spPr bwMode="auto">
              <a:xfrm>
                <a:off x="2112" y="336"/>
                <a:ext cx="789" cy="321"/>
              </a:xfrm>
              <a:custGeom>
                <a:avLst/>
                <a:gdLst/>
                <a:ahLst/>
                <a:cxnLst>
                  <a:cxn ang="0">
                    <a:pos x="0" y="627"/>
                  </a:cxn>
                  <a:cxn ang="0">
                    <a:pos x="18" y="433"/>
                  </a:cxn>
                  <a:cxn ang="0">
                    <a:pos x="99" y="273"/>
                  </a:cxn>
                  <a:cxn ang="0">
                    <a:pos x="238" y="97"/>
                  </a:cxn>
                  <a:cxn ang="0">
                    <a:pos x="377" y="21"/>
                  </a:cxn>
                  <a:cxn ang="0">
                    <a:pos x="554" y="0"/>
                  </a:cxn>
                  <a:cxn ang="0">
                    <a:pos x="635" y="68"/>
                  </a:cxn>
                  <a:cxn ang="0">
                    <a:pos x="664" y="224"/>
                  </a:cxn>
                  <a:cxn ang="0">
                    <a:pos x="789" y="81"/>
                  </a:cxn>
                  <a:cxn ang="0">
                    <a:pos x="913" y="55"/>
                  </a:cxn>
                  <a:cxn ang="0">
                    <a:pos x="1044" y="97"/>
                  </a:cxn>
                  <a:cxn ang="0">
                    <a:pos x="1118" y="173"/>
                  </a:cxn>
                  <a:cxn ang="0">
                    <a:pos x="1242" y="61"/>
                  </a:cxn>
                  <a:cxn ang="0">
                    <a:pos x="1365" y="34"/>
                  </a:cxn>
                  <a:cxn ang="0">
                    <a:pos x="1498" y="81"/>
                  </a:cxn>
                  <a:cxn ang="0">
                    <a:pos x="1567" y="224"/>
                  </a:cxn>
                  <a:cxn ang="0">
                    <a:pos x="1578" y="384"/>
                  </a:cxn>
                  <a:cxn ang="0">
                    <a:pos x="1525" y="502"/>
                  </a:cxn>
                  <a:cxn ang="0">
                    <a:pos x="1394" y="446"/>
                  </a:cxn>
                  <a:cxn ang="0">
                    <a:pos x="1394" y="334"/>
                  </a:cxn>
                  <a:cxn ang="0">
                    <a:pos x="1359" y="211"/>
                  </a:cxn>
                  <a:cxn ang="0">
                    <a:pos x="1262" y="194"/>
                  </a:cxn>
                  <a:cxn ang="0">
                    <a:pos x="1124" y="287"/>
                  </a:cxn>
                  <a:cxn ang="0">
                    <a:pos x="1055" y="473"/>
                  </a:cxn>
                  <a:cxn ang="0">
                    <a:pos x="892" y="412"/>
                  </a:cxn>
                  <a:cxn ang="0">
                    <a:pos x="913" y="216"/>
                  </a:cxn>
                  <a:cxn ang="0">
                    <a:pos x="774" y="258"/>
                  </a:cxn>
                  <a:cxn ang="0">
                    <a:pos x="671" y="391"/>
                  </a:cxn>
                  <a:cxn ang="0">
                    <a:pos x="616" y="536"/>
                  </a:cxn>
                  <a:cxn ang="0">
                    <a:pos x="487" y="502"/>
                  </a:cxn>
                  <a:cxn ang="0">
                    <a:pos x="481" y="321"/>
                  </a:cxn>
                  <a:cxn ang="0">
                    <a:pos x="432" y="178"/>
                  </a:cxn>
                  <a:cxn ang="0">
                    <a:pos x="308" y="224"/>
                  </a:cxn>
                  <a:cxn ang="0">
                    <a:pos x="196" y="349"/>
                  </a:cxn>
                  <a:cxn ang="0">
                    <a:pos x="141" y="640"/>
                  </a:cxn>
                  <a:cxn ang="0">
                    <a:pos x="0" y="627"/>
                  </a:cxn>
                  <a:cxn ang="0">
                    <a:pos x="0" y="627"/>
                  </a:cxn>
                </a:cxnLst>
                <a:rect l="0" t="0" r="r" b="b"/>
                <a:pathLst>
                  <a:path w="1578" h="640">
                    <a:moveTo>
                      <a:pt x="0" y="627"/>
                    </a:moveTo>
                    <a:lnTo>
                      <a:pt x="18" y="433"/>
                    </a:lnTo>
                    <a:lnTo>
                      <a:pt x="99" y="273"/>
                    </a:lnTo>
                    <a:lnTo>
                      <a:pt x="238" y="97"/>
                    </a:lnTo>
                    <a:lnTo>
                      <a:pt x="377" y="21"/>
                    </a:lnTo>
                    <a:lnTo>
                      <a:pt x="554" y="0"/>
                    </a:lnTo>
                    <a:lnTo>
                      <a:pt x="635" y="68"/>
                    </a:lnTo>
                    <a:lnTo>
                      <a:pt x="664" y="224"/>
                    </a:lnTo>
                    <a:lnTo>
                      <a:pt x="789" y="81"/>
                    </a:lnTo>
                    <a:lnTo>
                      <a:pt x="913" y="55"/>
                    </a:lnTo>
                    <a:lnTo>
                      <a:pt x="1044" y="97"/>
                    </a:lnTo>
                    <a:lnTo>
                      <a:pt x="1118" y="173"/>
                    </a:lnTo>
                    <a:lnTo>
                      <a:pt x="1242" y="61"/>
                    </a:lnTo>
                    <a:lnTo>
                      <a:pt x="1365" y="34"/>
                    </a:lnTo>
                    <a:lnTo>
                      <a:pt x="1498" y="81"/>
                    </a:lnTo>
                    <a:lnTo>
                      <a:pt x="1567" y="224"/>
                    </a:lnTo>
                    <a:lnTo>
                      <a:pt x="1578" y="384"/>
                    </a:lnTo>
                    <a:lnTo>
                      <a:pt x="1525" y="502"/>
                    </a:lnTo>
                    <a:lnTo>
                      <a:pt x="1394" y="446"/>
                    </a:lnTo>
                    <a:lnTo>
                      <a:pt x="1394" y="334"/>
                    </a:lnTo>
                    <a:lnTo>
                      <a:pt x="1359" y="211"/>
                    </a:lnTo>
                    <a:lnTo>
                      <a:pt x="1262" y="194"/>
                    </a:lnTo>
                    <a:lnTo>
                      <a:pt x="1124" y="287"/>
                    </a:lnTo>
                    <a:lnTo>
                      <a:pt x="1055" y="473"/>
                    </a:lnTo>
                    <a:lnTo>
                      <a:pt x="892" y="412"/>
                    </a:lnTo>
                    <a:lnTo>
                      <a:pt x="913" y="216"/>
                    </a:lnTo>
                    <a:lnTo>
                      <a:pt x="774" y="258"/>
                    </a:lnTo>
                    <a:lnTo>
                      <a:pt x="671" y="391"/>
                    </a:lnTo>
                    <a:lnTo>
                      <a:pt x="616" y="536"/>
                    </a:lnTo>
                    <a:lnTo>
                      <a:pt x="487" y="502"/>
                    </a:lnTo>
                    <a:lnTo>
                      <a:pt x="481" y="321"/>
                    </a:lnTo>
                    <a:lnTo>
                      <a:pt x="432" y="178"/>
                    </a:lnTo>
                    <a:lnTo>
                      <a:pt x="308" y="224"/>
                    </a:lnTo>
                    <a:lnTo>
                      <a:pt x="196" y="349"/>
                    </a:lnTo>
                    <a:lnTo>
                      <a:pt x="141" y="640"/>
                    </a:lnTo>
                    <a:lnTo>
                      <a:pt x="0" y="627"/>
                    </a:lnTo>
                    <a:lnTo>
                      <a:pt x="0" y="627"/>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grpSp>
        <p:sp>
          <p:nvSpPr>
            <p:cNvPr id="240" name="Text Box 79"/>
            <p:cNvSpPr txBox="1">
              <a:spLocks noChangeArrowheads="1"/>
            </p:cNvSpPr>
            <p:nvPr/>
          </p:nvSpPr>
          <p:spPr bwMode="auto">
            <a:xfrm>
              <a:off x="4922695" y="3886200"/>
              <a:ext cx="3029237" cy="716941"/>
            </a:xfrm>
            <a:prstGeom prst="rect">
              <a:avLst/>
            </a:prstGeom>
            <a:noFill/>
            <a:ln w="9525">
              <a:noFill/>
              <a:miter lim="800000"/>
              <a:headEnd/>
              <a:tailEnd/>
            </a:ln>
            <a:effectLst/>
          </p:spPr>
          <p:txBody>
            <a:bodyPr wrap="square">
              <a:spAutoFit/>
              <a:flatTx/>
            </a:bodyPr>
            <a:lstStyle/>
            <a:p>
              <a:pPr algn="ctr" fontAlgn="base">
                <a:spcBef>
                  <a:spcPct val="50000"/>
                </a:spcBef>
                <a:spcAft>
                  <a:spcPct val="0"/>
                </a:spcAft>
              </a:pPr>
              <a:r>
                <a:rPr lang="en-US" sz="1600" dirty="0">
                  <a:solidFill>
                    <a:srgbClr val="000000"/>
                  </a:solidFill>
                </a:rPr>
                <a:t> </a:t>
              </a:r>
              <a:r>
                <a:rPr lang="en-US" sz="1200" b="1" dirty="0" smtClean="0">
                  <a:solidFill>
                    <a:srgbClr val="000000"/>
                  </a:solidFill>
                </a:rPr>
                <a:t>Home (Patient &amp; Family Caregivers)</a:t>
              </a:r>
              <a:endParaRPr lang="en-US" sz="1200" dirty="0">
                <a:solidFill>
                  <a:srgbClr val="000000"/>
                </a:solidFill>
              </a:endParaRPr>
            </a:p>
          </p:txBody>
        </p:sp>
      </p:grpSp>
      <p:pic>
        <p:nvPicPr>
          <p:cNvPr id="196710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3621742"/>
            <a:ext cx="2438400" cy="73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0" y="1905000"/>
            <a:ext cx="1981200" cy="43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1071" y="1676400"/>
            <a:ext cx="2414329" cy="72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711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2550" y="1766771"/>
            <a:ext cx="633450" cy="59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1" name="Straight Arrow Connector 290"/>
          <p:cNvCxnSpPr/>
          <p:nvPr/>
        </p:nvCxnSpPr>
        <p:spPr>
          <a:xfrm flipV="1">
            <a:off x="6096000" y="2054407"/>
            <a:ext cx="381000" cy="299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2" name="Straight Arrow Connector 291"/>
          <p:cNvCxnSpPr/>
          <p:nvPr/>
        </p:nvCxnSpPr>
        <p:spPr>
          <a:xfrm flipV="1">
            <a:off x="5029200" y="2057400"/>
            <a:ext cx="381000" cy="299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3" name="Straight Arrow Connector 292"/>
          <p:cNvCxnSpPr/>
          <p:nvPr/>
        </p:nvCxnSpPr>
        <p:spPr>
          <a:xfrm flipV="1">
            <a:off x="2665063" y="2405184"/>
            <a:ext cx="636320" cy="157702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7" name="Straight Arrow Connector 296"/>
          <p:cNvCxnSpPr/>
          <p:nvPr/>
        </p:nvCxnSpPr>
        <p:spPr>
          <a:xfrm>
            <a:off x="2665063" y="4004235"/>
            <a:ext cx="1632637" cy="18812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8" name="Straight Arrow Connector 297"/>
          <p:cNvCxnSpPr/>
          <p:nvPr/>
        </p:nvCxnSpPr>
        <p:spPr>
          <a:xfrm>
            <a:off x="2665063" y="4004235"/>
            <a:ext cx="392552" cy="9820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2" name="Straight Arrow Connector 301"/>
          <p:cNvCxnSpPr/>
          <p:nvPr/>
        </p:nvCxnSpPr>
        <p:spPr>
          <a:xfrm>
            <a:off x="2654430" y="4004235"/>
            <a:ext cx="2047244" cy="231765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1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19600" y="6321886"/>
            <a:ext cx="2667000" cy="45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2" name="Straight Arrow Connector 311"/>
          <p:cNvCxnSpPr/>
          <p:nvPr/>
        </p:nvCxnSpPr>
        <p:spPr>
          <a:xfrm flipH="1" flipV="1">
            <a:off x="4800600" y="1219200"/>
            <a:ext cx="1000550" cy="5076"/>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315" name="Straight Connector 314"/>
          <p:cNvCxnSpPr/>
          <p:nvPr/>
        </p:nvCxnSpPr>
        <p:spPr>
          <a:xfrm>
            <a:off x="5791200" y="1256562"/>
            <a:ext cx="0" cy="419838"/>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pic>
        <p:nvPicPr>
          <p:cNvPr id="319"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21166" y="3962400"/>
            <a:ext cx="3287070" cy="49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0" name="Straight Arrow Connector 319"/>
          <p:cNvCxnSpPr/>
          <p:nvPr/>
        </p:nvCxnSpPr>
        <p:spPr>
          <a:xfrm flipH="1">
            <a:off x="4724401" y="2253333"/>
            <a:ext cx="3809999" cy="1677008"/>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321" name="Straight Arrow Connector 320"/>
          <p:cNvCxnSpPr/>
          <p:nvPr/>
        </p:nvCxnSpPr>
        <p:spPr>
          <a:xfrm flipH="1">
            <a:off x="4953000" y="2286000"/>
            <a:ext cx="3568094" cy="4035886"/>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332" name="Straight Arrow Connector 331"/>
          <p:cNvCxnSpPr/>
          <p:nvPr/>
        </p:nvCxnSpPr>
        <p:spPr>
          <a:xfrm flipH="1">
            <a:off x="8521094" y="2253333"/>
            <a:ext cx="13306" cy="2866674"/>
          </a:xfrm>
          <a:prstGeom prst="straightConnector1">
            <a:avLst/>
          </a:prstGeom>
          <a:ln>
            <a:solidFill>
              <a:srgbClr val="00B05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570628" y="51145"/>
            <a:ext cx="8229600" cy="1020762"/>
          </a:xfrm>
        </p:spPr>
        <p:txBody>
          <a:bodyPr/>
          <a:lstStyle/>
          <a:p>
            <a:r>
              <a:rPr lang="en-US" sz="2400" dirty="0" smtClean="0"/>
              <a:t>Process Changes </a:t>
            </a:r>
            <a:r>
              <a:rPr lang="en-US" sz="2400" dirty="0"/>
              <a:t>to Achieve an Ideal Transition </a:t>
            </a:r>
            <a:r>
              <a:rPr lang="en-US" sz="2400" dirty="0" smtClean="0"/>
              <a:t/>
            </a:r>
            <a:br>
              <a:rPr lang="en-US" sz="2400" dirty="0" smtClean="0"/>
            </a:br>
            <a:r>
              <a:rPr lang="en-US" sz="2400" dirty="0" smtClean="0"/>
              <a:t>from </a:t>
            </a:r>
            <a:r>
              <a:rPr lang="en-US" sz="2400" dirty="0"/>
              <a:t>Hospital (or SNF) to Home</a:t>
            </a:r>
          </a:p>
        </p:txBody>
      </p:sp>
      <p:cxnSp>
        <p:nvCxnSpPr>
          <p:cNvPr id="229" name="Straight Arrow Connector 228"/>
          <p:cNvCxnSpPr/>
          <p:nvPr/>
        </p:nvCxnSpPr>
        <p:spPr>
          <a:xfrm flipH="1" flipV="1">
            <a:off x="3967273" y="5120007"/>
            <a:ext cx="4553821" cy="33077"/>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398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671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sz="3200" dirty="0" smtClean="0"/>
              <a:t>Evidence-based Care in Community Settings (Better Models of Care)</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1230" y="3415030"/>
            <a:ext cx="1868170" cy="1868170"/>
          </a:xfrm>
        </p:spPr>
      </p:pic>
      <p:pic>
        <p:nvPicPr>
          <p:cNvPr id="5" name="Picture 1"/>
          <p:cNvPicPr>
            <a:picLocks noChangeAspect="1" noChangeArrowheads="1"/>
          </p:cNvPicPr>
          <p:nvPr/>
        </p:nvPicPr>
        <p:blipFill>
          <a:blip r:embed="rId4" cstate="print"/>
          <a:srcRect/>
          <a:stretch>
            <a:fillRect/>
          </a:stretch>
        </p:blipFill>
        <p:spPr bwMode="auto">
          <a:xfrm>
            <a:off x="5503138" y="1614767"/>
            <a:ext cx="3295513" cy="1966634"/>
          </a:xfrm>
          <a:prstGeom prst="rect">
            <a:avLst/>
          </a:prstGeom>
          <a:noFill/>
          <a:ln w="9525">
            <a:noFill/>
            <a:miter lim="800000"/>
            <a:headEnd/>
            <a:tailEnd/>
          </a:ln>
        </p:spPr>
      </p:pic>
      <p:sp>
        <p:nvSpPr>
          <p:cNvPr id="6" name="Rectangle 5"/>
          <p:cNvSpPr/>
          <p:nvPr/>
        </p:nvSpPr>
        <p:spPr>
          <a:xfrm>
            <a:off x="609600" y="2479357"/>
            <a:ext cx="4724400" cy="492443"/>
          </a:xfrm>
          <a:prstGeom prst="rect">
            <a:avLst/>
          </a:prstGeom>
        </p:spPr>
        <p:txBody>
          <a:bodyPr wrap="square">
            <a:spAutoFit/>
          </a:bodyPr>
          <a:lstStyle/>
          <a:p>
            <a:r>
              <a:rPr lang="en-US" sz="2600" dirty="0">
                <a:solidFill>
                  <a:schemeClr val="accent6">
                    <a:lumMod val="75000"/>
                  </a:schemeClr>
                </a:solidFill>
              </a:rPr>
              <a:t>ProvenHealth</a:t>
            </a:r>
            <a:r>
              <a:rPr lang="en-US" sz="2600" baseline="30000" dirty="0">
                <a:solidFill>
                  <a:schemeClr val="accent6">
                    <a:lumMod val="75000"/>
                  </a:schemeClr>
                </a:solidFill>
              </a:rPr>
              <a:t>SM</a:t>
            </a:r>
            <a:r>
              <a:rPr lang="en-US" sz="2600" dirty="0">
                <a:solidFill>
                  <a:schemeClr val="accent6">
                    <a:lumMod val="75000"/>
                  </a:schemeClr>
                </a:solidFill>
              </a:rPr>
              <a:t> Navigator</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1992671"/>
            <a:ext cx="3733800" cy="521929"/>
          </a:xfrm>
          <a:prstGeom prst="rect">
            <a:avLst/>
          </a:prstGeom>
        </p:spPr>
      </p:pic>
      <p:pic>
        <p:nvPicPr>
          <p:cNvPr id="8" name="Picture 40" descr="logo_home"/>
          <p:cNvPicPr>
            <a:picLocks noChangeAspect="1" noChangeArrowheads="1"/>
          </p:cNvPicPr>
          <p:nvPr/>
        </p:nvPicPr>
        <p:blipFill>
          <a:blip r:embed="rId6" cstate="print"/>
          <a:srcRect/>
          <a:stretch>
            <a:fillRect/>
          </a:stretch>
        </p:blipFill>
        <p:spPr bwMode="auto">
          <a:xfrm>
            <a:off x="304800" y="5943600"/>
            <a:ext cx="3276600" cy="798513"/>
          </a:xfrm>
          <a:prstGeom prst="rect">
            <a:avLst/>
          </a:prstGeom>
          <a:noFill/>
          <a:ln w="9525">
            <a:noFill/>
            <a:miter lim="800000"/>
            <a:headEnd/>
            <a:tailEnd/>
          </a:ln>
        </p:spPr>
      </p:pic>
      <p:pic>
        <p:nvPicPr>
          <p:cNvPr id="19640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495800"/>
            <a:ext cx="3006572"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19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sz="3600" dirty="0" smtClean="0"/>
              <a:t>Alternative or Supplemental Care for High Risk Patients</a:t>
            </a:r>
            <a:endParaRPr lang="en-US" sz="36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3595238" cy="243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50435"/>
            <a:ext cx="3048977" cy="109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2180" y="3581400"/>
            <a:ext cx="2979420" cy="765432"/>
          </a:xfrm>
          <a:prstGeom prst="rect">
            <a:avLst/>
          </a:prstGeom>
        </p:spPr>
      </p:pic>
      <p:pic>
        <p:nvPicPr>
          <p:cNvPr id="8"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019800" y="3810000"/>
            <a:ext cx="2211448" cy="2014388"/>
          </a:xfrm>
        </p:spPr>
      </p:pic>
      <p:pic>
        <p:nvPicPr>
          <p:cNvPr id="19537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199" y="4724400"/>
            <a:ext cx="5410201" cy="107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672463" y="3124200"/>
            <a:ext cx="2861937" cy="707886"/>
          </a:xfrm>
          <a:prstGeom prst="rect">
            <a:avLst/>
          </a:prstGeom>
        </p:spPr>
        <p:txBody>
          <a:bodyPr wrap="none">
            <a:spAutoFit/>
          </a:bodyPr>
          <a:lstStyle/>
          <a:p>
            <a:r>
              <a:rPr lang="en-US" sz="2000" b="1" dirty="0">
                <a:solidFill>
                  <a:srgbClr val="003399"/>
                </a:solidFill>
              </a:rPr>
              <a:t>The Transitional Care </a:t>
            </a:r>
            <a:endParaRPr lang="en-US" sz="2000" b="1" dirty="0" smtClean="0">
              <a:solidFill>
                <a:srgbClr val="003399"/>
              </a:solidFill>
            </a:endParaRPr>
          </a:p>
          <a:p>
            <a:pPr algn="ctr"/>
            <a:r>
              <a:rPr lang="en-US" sz="2000" b="1" dirty="0" smtClean="0">
                <a:solidFill>
                  <a:srgbClr val="003399"/>
                </a:solidFill>
              </a:rPr>
              <a:t>Model </a:t>
            </a:r>
            <a:r>
              <a:rPr lang="en-US" sz="2000" b="1" dirty="0">
                <a:solidFill>
                  <a:srgbClr val="003399"/>
                </a:solidFill>
              </a:rPr>
              <a:t>(TCM</a:t>
            </a:r>
            <a:r>
              <a:rPr lang="en-US" sz="2000" b="1" dirty="0"/>
              <a:t>)</a:t>
            </a:r>
          </a:p>
        </p:txBody>
      </p:sp>
      <p:pic>
        <p:nvPicPr>
          <p:cNvPr id="11" name="Picture 40" descr="logo_home"/>
          <p:cNvPicPr>
            <a:picLocks noChangeAspect="1" noChangeArrowheads="1"/>
          </p:cNvPicPr>
          <p:nvPr/>
        </p:nvPicPr>
        <p:blipFill>
          <a:blip r:embed="rId8"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265549250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20762"/>
          </a:xfrm>
        </p:spPr>
        <p:txBody>
          <a:bodyPr/>
          <a:lstStyle/>
          <a:p>
            <a:r>
              <a:rPr lang="en-US" sz="3600" dirty="0" smtClean="0"/>
              <a:t>More Effective Interventions </a:t>
            </a:r>
            <a:br>
              <a:rPr lang="en-US" sz="3600" dirty="0" smtClean="0"/>
            </a:br>
            <a:r>
              <a:rPr lang="en-US" sz="3600" dirty="0" smtClean="0"/>
              <a:t>for High-Risk Patients </a:t>
            </a:r>
            <a:endParaRPr lang="en-US" sz="3600" dirty="0"/>
          </a:p>
        </p:txBody>
      </p:sp>
      <p:sp>
        <p:nvSpPr>
          <p:cNvPr id="4" name="Content Placeholder 3"/>
          <p:cNvSpPr>
            <a:spLocks noGrp="1"/>
          </p:cNvSpPr>
          <p:nvPr>
            <p:ph idx="1"/>
          </p:nvPr>
        </p:nvSpPr>
        <p:spPr/>
        <p:txBody>
          <a:bodyPr/>
          <a:lstStyle/>
          <a:p>
            <a:pPr>
              <a:spcAft>
                <a:spcPts val="1200"/>
              </a:spcAft>
            </a:pPr>
            <a:r>
              <a:rPr lang="en-US" sz="2400" dirty="0" smtClean="0"/>
              <a:t>Boutwell, A. Griffin, F. Hwu, S. Shannon, D. </a:t>
            </a:r>
            <a:r>
              <a:rPr lang="en-US" sz="2400" i="1" dirty="0" smtClean="0"/>
              <a:t>Effective Interventions to Reduce Rehospitalizations: A Compendium of 15 Promising Interventions. Cambridge, MA: Institute for Healthcare Improvement; 2009</a:t>
            </a:r>
          </a:p>
          <a:p>
            <a:pPr>
              <a:spcAft>
                <a:spcPts val="1200"/>
              </a:spcAft>
            </a:pPr>
            <a:r>
              <a:rPr lang="en-US" sz="2400" dirty="0" smtClean="0"/>
              <a:t>Kanaan SB. Homeward Bound: Nine Patient-Centered Programs Cut Readmissions. CHCF, Sept 2009.</a:t>
            </a:r>
          </a:p>
          <a:p>
            <a:pPr>
              <a:spcAft>
                <a:spcPts val="1200"/>
              </a:spcAft>
            </a:pPr>
            <a:r>
              <a:rPr lang="en-US" sz="2400" dirty="0" smtClean="0"/>
              <a:t>Osei-Anto A, Joshi M, Audet AM, Berman A, Jencks S, </a:t>
            </a:r>
            <a:r>
              <a:rPr lang="en-US" sz="2400" i="1" dirty="0" smtClean="0"/>
              <a:t>Health Care Leader Action Guide to Reduce Avoidable Readmissions. Health Research &amp; Educational Trust, Chicago, IL. January 2010</a:t>
            </a:r>
          </a:p>
          <a:p>
            <a:endParaRPr lang="en-US" sz="2000" dirty="0" smtClean="0"/>
          </a:p>
        </p:txBody>
      </p:sp>
    </p:spTree>
    <p:extLst>
      <p:ext uri="{BB962C8B-B14F-4D97-AF65-F5344CB8AC3E}">
        <p14:creationId xmlns:p14="http://schemas.microsoft.com/office/powerpoint/2010/main" val="250289137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90500" y="457200"/>
            <a:ext cx="8801100" cy="762000"/>
          </a:xfrm>
        </p:spPr>
        <p:txBody>
          <a:bodyPr/>
          <a:lstStyle/>
          <a:p>
            <a:r>
              <a:rPr lang="en-US" sz="3400" dirty="0" smtClean="0"/>
              <a:t>Improving Transitions and Reducing Avoidable Rehospitalizations</a:t>
            </a:r>
            <a:br>
              <a:rPr lang="en-US" sz="3400" dirty="0" smtClean="0"/>
            </a:br>
            <a:endParaRPr lang="en-US" sz="3400" dirty="0" smtClean="0"/>
          </a:p>
        </p:txBody>
      </p:sp>
      <p:sp>
        <p:nvSpPr>
          <p:cNvPr id="258051" name="AutoShape 3"/>
          <p:cNvSpPr>
            <a:spLocks noChangeAspect="1" noChangeArrowheads="1"/>
          </p:cNvSpPr>
          <p:nvPr/>
        </p:nvSpPr>
        <p:spPr bwMode="auto">
          <a:xfrm>
            <a:off x="2597150" y="2286001"/>
            <a:ext cx="3849688" cy="2863850"/>
          </a:xfrm>
          <a:prstGeom prst="triangle">
            <a:avLst>
              <a:gd name="adj" fmla="val 50000"/>
            </a:avLst>
          </a:prstGeom>
          <a:solidFill>
            <a:srgbClr val="00CC66"/>
          </a:solidFill>
          <a:ln w="9525">
            <a:solidFill>
              <a:srgbClr val="000000"/>
            </a:solidFill>
            <a:miter lim="800000"/>
            <a:headEnd/>
            <a:tailEnd/>
          </a:ln>
        </p:spPr>
        <p:txBody>
          <a:bodyPr/>
          <a:lstStyle/>
          <a:p>
            <a:r>
              <a:rPr lang="en-US" b="1" dirty="0">
                <a:solidFill>
                  <a:srgbClr val="000000"/>
                </a:solidFill>
              </a:rPr>
              <a:t>    </a:t>
            </a:r>
            <a:r>
              <a:rPr lang="en-US" sz="2400" b="1" dirty="0">
                <a:solidFill>
                  <a:srgbClr val="000000"/>
                </a:solidFill>
              </a:rPr>
              <a:t>RESULTS</a:t>
            </a:r>
          </a:p>
        </p:txBody>
      </p:sp>
      <p:sp>
        <p:nvSpPr>
          <p:cNvPr id="258052" name="Oval 4"/>
          <p:cNvSpPr>
            <a:spLocks noChangeArrowheads="1"/>
          </p:cNvSpPr>
          <p:nvPr/>
        </p:nvSpPr>
        <p:spPr bwMode="auto">
          <a:xfrm>
            <a:off x="800100" y="4989513"/>
            <a:ext cx="2211388" cy="954087"/>
          </a:xfrm>
          <a:prstGeom prst="ellipse">
            <a:avLst/>
          </a:prstGeom>
          <a:solidFill>
            <a:srgbClr val="00CCFF"/>
          </a:solidFill>
          <a:ln w="9525">
            <a:solidFill>
              <a:srgbClr val="000000"/>
            </a:solidFill>
            <a:round/>
            <a:headEnd/>
            <a:tailEnd/>
          </a:ln>
        </p:spPr>
        <p:txBody>
          <a:bodyPr/>
          <a:lstStyle/>
          <a:p>
            <a:pPr algn="ctr" eaLnBrk="0" hangingPunct="0"/>
            <a:r>
              <a:rPr lang="en-US" sz="2400" b="1" dirty="0">
                <a:solidFill>
                  <a:srgbClr val="000000"/>
                </a:solidFill>
              </a:rPr>
              <a:t>Ideas</a:t>
            </a:r>
          </a:p>
        </p:txBody>
      </p:sp>
      <p:sp>
        <p:nvSpPr>
          <p:cNvPr id="258053" name="Oval 5"/>
          <p:cNvSpPr>
            <a:spLocks noChangeArrowheads="1"/>
          </p:cNvSpPr>
          <p:nvPr/>
        </p:nvSpPr>
        <p:spPr bwMode="auto">
          <a:xfrm>
            <a:off x="3427413" y="1408112"/>
            <a:ext cx="2212975" cy="954088"/>
          </a:xfrm>
          <a:prstGeom prst="ellipse">
            <a:avLst/>
          </a:prstGeom>
          <a:solidFill>
            <a:srgbClr val="FFCC00"/>
          </a:solidFill>
          <a:ln w="9525">
            <a:solidFill>
              <a:srgbClr val="000000"/>
            </a:solidFill>
            <a:round/>
            <a:headEnd/>
            <a:tailEnd/>
          </a:ln>
        </p:spPr>
        <p:txBody>
          <a:bodyPr/>
          <a:lstStyle/>
          <a:p>
            <a:pPr algn="ctr"/>
            <a:r>
              <a:rPr lang="en-US" sz="2400" b="1" dirty="0">
                <a:solidFill>
                  <a:srgbClr val="000000"/>
                </a:solidFill>
              </a:rPr>
              <a:t>Will</a:t>
            </a:r>
          </a:p>
        </p:txBody>
      </p:sp>
      <p:grpSp>
        <p:nvGrpSpPr>
          <p:cNvPr id="2" name="Group 12"/>
          <p:cNvGrpSpPr>
            <a:grpSpLocks/>
          </p:cNvGrpSpPr>
          <p:nvPr/>
        </p:nvGrpSpPr>
        <p:grpSpPr bwMode="auto">
          <a:xfrm>
            <a:off x="6056313" y="4989513"/>
            <a:ext cx="2211387" cy="954087"/>
            <a:chOff x="4031" y="3207"/>
            <a:chExt cx="1393" cy="601"/>
          </a:xfrm>
        </p:grpSpPr>
        <p:sp>
          <p:nvSpPr>
            <p:cNvPr id="258058" name="Oval 6"/>
            <p:cNvSpPr>
              <a:spLocks noChangeArrowheads="1"/>
            </p:cNvSpPr>
            <p:nvPr/>
          </p:nvSpPr>
          <p:spPr bwMode="auto">
            <a:xfrm>
              <a:off x="4031" y="3207"/>
              <a:ext cx="1393" cy="601"/>
            </a:xfrm>
            <a:prstGeom prst="ellipse">
              <a:avLst/>
            </a:prstGeom>
            <a:solidFill>
              <a:srgbClr val="FF66CC"/>
            </a:solidFill>
            <a:ln w="9525">
              <a:solidFill>
                <a:srgbClr val="000000"/>
              </a:solidFill>
              <a:round/>
              <a:headEnd/>
              <a:tailEnd/>
            </a:ln>
          </p:spPr>
          <p:txBody>
            <a:bodyPr/>
            <a:lstStyle/>
            <a:p>
              <a:endParaRPr lang="en-US" dirty="0">
                <a:solidFill>
                  <a:srgbClr val="000000"/>
                </a:solidFill>
              </a:endParaRPr>
            </a:p>
          </p:txBody>
        </p:sp>
        <p:sp>
          <p:nvSpPr>
            <p:cNvPr id="258059" name="Text Box 7"/>
            <p:cNvSpPr txBox="1">
              <a:spLocks noChangeArrowheads="1"/>
            </p:cNvSpPr>
            <p:nvPr/>
          </p:nvSpPr>
          <p:spPr bwMode="auto">
            <a:xfrm>
              <a:off x="4224" y="3360"/>
              <a:ext cx="1033" cy="288"/>
            </a:xfrm>
            <a:prstGeom prst="rect">
              <a:avLst/>
            </a:prstGeom>
            <a:noFill/>
            <a:ln w="12700">
              <a:noFill/>
              <a:miter lim="800000"/>
              <a:headEnd type="none" w="sm" len="sm"/>
              <a:tailEnd type="none" w="sm" len="sm"/>
            </a:ln>
          </p:spPr>
          <p:txBody>
            <a:bodyPr wrap="none">
              <a:spAutoFit/>
            </a:bodyPr>
            <a:lstStyle/>
            <a:p>
              <a:pPr algn="ctr" eaLnBrk="0" hangingPunct="0"/>
              <a:r>
                <a:rPr lang="en-US" sz="2400" b="1" dirty="0">
                  <a:solidFill>
                    <a:srgbClr val="000000"/>
                  </a:solidFill>
                </a:rPr>
                <a:t>Execution</a:t>
              </a:r>
            </a:p>
          </p:txBody>
        </p:sp>
      </p:grpSp>
      <p:sp>
        <p:nvSpPr>
          <p:cNvPr id="258055" name="Text Box 8"/>
          <p:cNvSpPr txBox="1">
            <a:spLocks noChangeArrowheads="1"/>
          </p:cNvSpPr>
          <p:nvPr/>
        </p:nvSpPr>
        <p:spPr bwMode="auto">
          <a:xfrm>
            <a:off x="5446713" y="3081338"/>
            <a:ext cx="1525587" cy="701675"/>
          </a:xfrm>
          <a:prstGeom prst="rect">
            <a:avLst/>
          </a:prstGeom>
          <a:noFill/>
          <a:ln w="12700">
            <a:noFill/>
            <a:miter lim="800000"/>
            <a:headEnd type="none" w="sm" len="sm"/>
            <a:tailEnd type="none" w="sm" len="sm"/>
          </a:ln>
        </p:spPr>
        <p:txBody>
          <a:bodyPr wrap="none">
            <a:spAutoFit/>
          </a:bodyPr>
          <a:lstStyle/>
          <a:p>
            <a:pPr eaLnBrk="0" hangingPunct="0"/>
            <a:r>
              <a:rPr lang="en-US" sz="2000" b="1" dirty="0">
                <a:solidFill>
                  <a:srgbClr val="000000"/>
                </a:solidFill>
              </a:rPr>
              <a:t>Build </a:t>
            </a:r>
          </a:p>
          <a:p>
            <a:pPr eaLnBrk="0" hangingPunct="0"/>
            <a:r>
              <a:rPr lang="en-US" sz="2000" b="1" dirty="0">
                <a:solidFill>
                  <a:srgbClr val="000000"/>
                </a:solidFill>
              </a:rPr>
              <a:t>confidence</a:t>
            </a:r>
          </a:p>
        </p:txBody>
      </p:sp>
      <p:sp>
        <p:nvSpPr>
          <p:cNvPr id="258056" name="Text Box 9"/>
          <p:cNvSpPr txBox="1">
            <a:spLocks noChangeArrowheads="1"/>
          </p:cNvSpPr>
          <p:nvPr/>
        </p:nvSpPr>
        <p:spPr bwMode="auto">
          <a:xfrm>
            <a:off x="3009900" y="5294313"/>
            <a:ext cx="2979738" cy="396875"/>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a:solidFill>
                  <a:srgbClr val="000000"/>
                </a:solidFill>
              </a:rPr>
              <a:t>Sequencing and tempo</a:t>
            </a:r>
          </a:p>
        </p:txBody>
      </p:sp>
      <p:sp>
        <p:nvSpPr>
          <p:cNvPr id="258057" name="Text Box 10"/>
          <p:cNvSpPr txBox="1">
            <a:spLocks noChangeArrowheads="1"/>
          </p:cNvSpPr>
          <p:nvPr/>
        </p:nvSpPr>
        <p:spPr bwMode="auto">
          <a:xfrm>
            <a:off x="1866900" y="3084513"/>
            <a:ext cx="1649413" cy="701675"/>
          </a:xfrm>
          <a:prstGeom prst="rect">
            <a:avLst/>
          </a:prstGeom>
          <a:noFill/>
          <a:ln w="12700">
            <a:noFill/>
            <a:miter lim="800000"/>
            <a:headEnd type="none" w="sm" len="sm"/>
            <a:tailEnd type="none" w="sm" len="sm"/>
          </a:ln>
        </p:spPr>
        <p:txBody>
          <a:bodyPr wrap="none">
            <a:spAutoFit/>
          </a:bodyPr>
          <a:lstStyle/>
          <a:p>
            <a:pPr eaLnBrk="0" hangingPunct="0"/>
            <a:r>
              <a:rPr lang="en-US" sz="2000" b="1" dirty="0">
                <a:solidFill>
                  <a:srgbClr val="000000"/>
                </a:solidFill>
              </a:rPr>
              <a:t>New</a:t>
            </a:r>
          </a:p>
          <a:p>
            <a:pPr eaLnBrk="0" hangingPunct="0"/>
            <a:r>
              <a:rPr lang="en-US" sz="2000" b="1" dirty="0">
                <a:solidFill>
                  <a:srgbClr val="000000"/>
                </a:solidFill>
              </a:rPr>
              <a:t>possibilities</a:t>
            </a:r>
          </a:p>
        </p:txBody>
      </p:sp>
      <p:sp>
        <p:nvSpPr>
          <p:cNvPr id="3" name="Right Arrow 2"/>
          <p:cNvSpPr/>
          <p:nvPr/>
        </p:nvSpPr>
        <p:spPr>
          <a:xfrm>
            <a:off x="1676400" y="1676400"/>
            <a:ext cx="1359408" cy="4008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sz="4000" dirty="0" smtClean="0"/>
              <a:t>Will to Make Improvements</a:t>
            </a:r>
            <a:endParaRPr lang="en-US" sz="4000" dirty="0"/>
          </a:p>
        </p:txBody>
      </p:sp>
      <p:sp>
        <p:nvSpPr>
          <p:cNvPr id="3" name="Content Placeholder 2"/>
          <p:cNvSpPr>
            <a:spLocks noGrp="1"/>
          </p:cNvSpPr>
          <p:nvPr>
            <p:ph idx="1"/>
          </p:nvPr>
        </p:nvSpPr>
        <p:spPr>
          <a:xfrm>
            <a:off x="381000" y="1341437"/>
            <a:ext cx="8686800" cy="5001419"/>
          </a:xfrm>
        </p:spPr>
        <p:txBody>
          <a:bodyPr/>
          <a:lstStyle/>
          <a:p>
            <a:r>
              <a:rPr lang="en-US" sz="2100" dirty="0" smtClean="0"/>
              <a:t>Hospitals</a:t>
            </a:r>
          </a:p>
          <a:p>
            <a:pPr lvl="1"/>
            <a:r>
              <a:rPr lang="en-US" sz="2000" dirty="0" smtClean="0"/>
              <a:t> strategic goal (aligned with health care reform and integrated approach to care; “right thing to do”)</a:t>
            </a:r>
          </a:p>
          <a:p>
            <a:pPr lvl="1"/>
            <a:r>
              <a:rPr lang="en-US" sz="2000" dirty="0" smtClean="0"/>
              <a:t> avoidance of reimbursement penalties</a:t>
            </a:r>
          </a:p>
          <a:p>
            <a:pPr lvl="1"/>
            <a:r>
              <a:rPr lang="en-US" sz="2000" dirty="0" smtClean="0"/>
              <a:t> watchful waiting </a:t>
            </a:r>
          </a:p>
          <a:p>
            <a:r>
              <a:rPr lang="en-US" sz="2100" dirty="0" smtClean="0"/>
              <a:t>Primary Care and Specialists</a:t>
            </a:r>
          </a:p>
          <a:p>
            <a:pPr lvl="1"/>
            <a:r>
              <a:rPr lang="en-US" sz="2000" dirty="0" smtClean="0"/>
              <a:t>aligned with the goals of the Patient-Centered Medical Home demos</a:t>
            </a:r>
          </a:p>
          <a:p>
            <a:pPr lvl="1"/>
            <a:r>
              <a:rPr lang="en-US" sz="2000" dirty="0" smtClean="0"/>
              <a:t>cardiologists generally engaged in developing comprehensive heart failure care models</a:t>
            </a:r>
          </a:p>
          <a:p>
            <a:r>
              <a:rPr lang="en-US" sz="2100" dirty="0" smtClean="0"/>
              <a:t>Home Care – competitive advantage</a:t>
            </a:r>
          </a:p>
          <a:p>
            <a:r>
              <a:rPr lang="en-US" sz="2100" dirty="0" smtClean="0"/>
              <a:t>Skilled Nursing Facilities – aligned with goals of INTERACT</a:t>
            </a:r>
          </a:p>
          <a:p>
            <a:r>
              <a:rPr lang="en-US" sz="2100" dirty="0" smtClean="0"/>
              <a:t>Area Agencies on Aging – 3026; many adopting CTI and “coaching” competencies</a:t>
            </a:r>
            <a:endParaRPr lang="en-US" sz="2100" dirty="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214627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020762"/>
          </a:xfrm>
        </p:spPr>
        <p:txBody>
          <a:bodyPr>
            <a:normAutofit/>
          </a:bodyPr>
          <a:lstStyle/>
          <a:p>
            <a:r>
              <a:rPr lang="en-US" sz="3600" dirty="0" smtClean="0">
                <a:solidFill>
                  <a:srgbClr val="000099"/>
                </a:solidFill>
              </a:rPr>
              <a:t>30-day All-cause Readmission Rates</a:t>
            </a:r>
            <a:endParaRPr lang="en-US" sz="3600" dirty="0">
              <a:solidFill>
                <a:srgbClr val="000099"/>
              </a:solidFill>
            </a:endParaRPr>
          </a:p>
        </p:txBody>
      </p:sp>
      <p:graphicFrame>
        <p:nvGraphicFramePr>
          <p:cNvPr id="4" name="Content Placeholder 3"/>
          <p:cNvGraphicFramePr>
            <a:graphicFrameLocks noGrp="1"/>
          </p:cNvGraphicFramePr>
          <p:nvPr>
            <p:ph idx="1"/>
          </p:nvPr>
        </p:nvGraphicFramePr>
        <p:xfrm>
          <a:off x="457200" y="1524000"/>
          <a:ext cx="8229600" cy="2956560"/>
        </p:xfrm>
        <a:graphic>
          <a:graphicData uri="http://schemas.openxmlformats.org/drawingml/2006/table">
            <a:tbl>
              <a:tblPr firstRow="1" bandRow="1">
                <a:tableStyleId>{93296810-A885-4BE3-A3E7-6D5BEEA58F35}</a:tableStyleId>
              </a:tblPr>
              <a:tblGrid>
                <a:gridCol w="1524000"/>
                <a:gridCol w="1447800"/>
                <a:gridCol w="1219200"/>
                <a:gridCol w="1905000"/>
                <a:gridCol w="2133600"/>
              </a:tblGrid>
              <a:tr h="370840">
                <a:tc>
                  <a:txBody>
                    <a:bodyPr/>
                    <a:lstStyle/>
                    <a:p>
                      <a:r>
                        <a:rPr lang="en-US" sz="1800" dirty="0" smtClean="0"/>
                        <a:t>Clinical Conditions</a:t>
                      </a:r>
                      <a:endParaRPr lang="en-US" sz="1800" dirty="0"/>
                    </a:p>
                  </a:txBody>
                  <a:tcPr/>
                </a:tc>
                <a:tc>
                  <a:txBody>
                    <a:bodyPr/>
                    <a:lstStyle/>
                    <a:p>
                      <a:r>
                        <a:rPr lang="en-US" sz="1800" dirty="0" smtClean="0"/>
                        <a:t>Top Performers</a:t>
                      </a:r>
                      <a:endParaRPr lang="en-US" sz="1800" dirty="0"/>
                    </a:p>
                  </a:txBody>
                  <a:tcPr/>
                </a:tc>
                <a:tc>
                  <a:txBody>
                    <a:bodyPr/>
                    <a:lstStyle/>
                    <a:p>
                      <a:r>
                        <a:rPr lang="en-US" sz="1800" dirty="0" smtClean="0"/>
                        <a:t>US National Average </a:t>
                      </a:r>
                      <a:endParaRPr lang="en-US" sz="1800" dirty="0"/>
                    </a:p>
                  </a:txBody>
                  <a:tcPr/>
                </a:tc>
                <a:tc>
                  <a:txBody>
                    <a:bodyPr/>
                    <a:lstStyle/>
                    <a:p>
                      <a:r>
                        <a:rPr lang="en-US" sz="1800" dirty="0" smtClean="0"/>
                        <a:t>What is your readmission rate?</a:t>
                      </a:r>
                      <a:endParaRPr lang="en-US" sz="1800" dirty="0"/>
                    </a:p>
                  </a:txBody>
                  <a:tcPr/>
                </a:tc>
                <a:tc>
                  <a:txBody>
                    <a:bodyPr/>
                    <a:lstStyle/>
                    <a:p>
                      <a:r>
                        <a:rPr lang="en-US" sz="1800" dirty="0" smtClean="0"/>
                        <a:t>At risk for reimbursement penalties?</a:t>
                      </a:r>
                      <a:endParaRPr lang="en-US" sz="1800" dirty="0"/>
                    </a:p>
                  </a:txBody>
                  <a:tcPr/>
                </a:tc>
              </a:tr>
              <a:tr h="370840">
                <a:tc>
                  <a:txBody>
                    <a:bodyPr/>
                    <a:lstStyle/>
                    <a:p>
                      <a:r>
                        <a:rPr lang="en-US" sz="2000" dirty="0" smtClean="0"/>
                        <a:t>Heart Failure</a:t>
                      </a:r>
                    </a:p>
                  </a:txBody>
                  <a:tcPr anchor="ctr"/>
                </a:tc>
                <a:tc>
                  <a:txBody>
                    <a:bodyPr/>
                    <a:lstStyle/>
                    <a:p>
                      <a:pPr algn="ctr"/>
                      <a:r>
                        <a:rPr lang="en-US" sz="2000" dirty="0" smtClean="0"/>
                        <a:t>17.3%</a:t>
                      </a:r>
                      <a:endParaRPr lang="en-US" sz="2000" dirty="0"/>
                    </a:p>
                  </a:txBody>
                  <a:tcPr anchor="ctr"/>
                </a:tc>
                <a:tc>
                  <a:txBody>
                    <a:bodyPr/>
                    <a:lstStyle/>
                    <a:p>
                      <a:pPr algn="ctr"/>
                      <a:r>
                        <a:rPr lang="en-US" sz="2000" dirty="0" smtClean="0"/>
                        <a:t>24.73%</a:t>
                      </a:r>
                      <a:endParaRPr lang="en-US" sz="2000" dirty="0"/>
                    </a:p>
                  </a:txBody>
                  <a:tcPr anchor="ctr"/>
                </a:tc>
                <a:tc>
                  <a:txBody>
                    <a:bodyPr/>
                    <a:lstStyle/>
                    <a:p>
                      <a:pPr algn="ctr"/>
                      <a:r>
                        <a:rPr lang="en-US" sz="2000" b="1" dirty="0" smtClean="0">
                          <a:solidFill>
                            <a:srgbClr val="FF0000"/>
                          </a:solidFill>
                        </a:rPr>
                        <a:t>???</a:t>
                      </a:r>
                      <a:endParaRPr lang="en-US" sz="2000" b="1" dirty="0">
                        <a:solidFill>
                          <a:srgbClr val="FF0000"/>
                        </a:solidFill>
                      </a:endParaRPr>
                    </a:p>
                  </a:txBody>
                  <a:tcPr anchor="ctr"/>
                </a:tc>
                <a:tc>
                  <a:txBody>
                    <a:bodyPr/>
                    <a:lstStyle/>
                    <a:p>
                      <a:pPr algn="ctr"/>
                      <a:r>
                        <a:rPr lang="en-US" sz="2000" b="1" dirty="0" smtClean="0">
                          <a:solidFill>
                            <a:srgbClr val="FF0000"/>
                          </a:solidFill>
                        </a:rPr>
                        <a:t>Yes / No</a:t>
                      </a:r>
                      <a:endParaRPr lang="en-US" sz="2000" b="1" dirty="0">
                        <a:solidFill>
                          <a:srgbClr val="FF0000"/>
                        </a:solidFill>
                      </a:endParaRPr>
                    </a:p>
                  </a:txBody>
                  <a:tcPr anchor="ctr"/>
                </a:tc>
              </a:tr>
              <a:tr h="370840">
                <a:tc>
                  <a:txBody>
                    <a:bodyPr/>
                    <a:lstStyle/>
                    <a:p>
                      <a:r>
                        <a:rPr lang="en-US" sz="2000" dirty="0" smtClean="0"/>
                        <a:t>Heart Attack</a:t>
                      </a:r>
                    </a:p>
                  </a:txBody>
                  <a:tcPr anchor="ctr"/>
                </a:tc>
                <a:tc>
                  <a:txBody>
                    <a:bodyPr/>
                    <a:lstStyle/>
                    <a:p>
                      <a:pPr algn="ctr"/>
                      <a:r>
                        <a:rPr lang="en-US" sz="2000" dirty="0" smtClean="0"/>
                        <a:t>15.2%</a:t>
                      </a:r>
                      <a:endParaRPr lang="en-US" sz="2000" dirty="0"/>
                    </a:p>
                  </a:txBody>
                  <a:tcPr anchor="ctr"/>
                </a:tc>
                <a:tc>
                  <a:txBody>
                    <a:bodyPr/>
                    <a:lstStyle/>
                    <a:p>
                      <a:pPr algn="ctr"/>
                      <a:r>
                        <a:rPr lang="en-US" sz="2000" dirty="0" smtClean="0"/>
                        <a:t>19.97%</a:t>
                      </a:r>
                      <a:endParaRPr lang="en-US" sz="2000" dirty="0"/>
                    </a:p>
                  </a:txBody>
                  <a:tcPr anchor="ctr"/>
                </a:tc>
                <a:tc>
                  <a:txBody>
                    <a:bodyPr/>
                    <a:lstStyle/>
                    <a:p>
                      <a:pPr algn="ctr"/>
                      <a:r>
                        <a:rPr lang="en-US" sz="2000" b="1" dirty="0" smtClean="0">
                          <a:solidFill>
                            <a:srgbClr val="FF0000"/>
                          </a:solidFill>
                        </a:rPr>
                        <a:t>???</a:t>
                      </a:r>
                      <a:endParaRPr lang="en-US" sz="2000" b="1"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FF0000"/>
                          </a:solidFill>
                        </a:rPr>
                        <a:t>Yes / No</a:t>
                      </a:r>
                    </a:p>
                    <a:p>
                      <a:pPr algn="ctr"/>
                      <a:endParaRPr lang="en-US" sz="800" b="1" dirty="0">
                        <a:solidFill>
                          <a:srgbClr val="FF0000"/>
                        </a:solidFill>
                      </a:endParaRPr>
                    </a:p>
                  </a:txBody>
                  <a:tcPr anchor="ctr"/>
                </a:tc>
              </a:tr>
              <a:tr h="370840">
                <a:tc>
                  <a:txBody>
                    <a:bodyPr/>
                    <a:lstStyle/>
                    <a:p>
                      <a:endParaRPr lang="en-US" sz="800" dirty="0" smtClean="0"/>
                    </a:p>
                    <a:p>
                      <a:r>
                        <a:rPr lang="en-US" sz="2000" dirty="0" smtClean="0"/>
                        <a:t>Pneumonia</a:t>
                      </a:r>
                    </a:p>
                    <a:p>
                      <a:endParaRPr lang="en-US" sz="800" dirty="0" smtClean="0"/>
                    </a:p>
                  </a:txBody>
                  <a:tcPr/>
                </a:tc>
                <a:tc>
                  <a:txBody>
                    <a:bodyPr/>
                    <a:lstStyle/>
                    <a:p>
                      <a:pPr algn="ctr"/>
                      <a:r>
                        <a:rPr lang="en-US" sz="2000" dirty="0" smtClean="0"/>
                        <a:t>13.6%</a:t>
                      </a:r>
                      <a:endParaRPr lang="en-US" sz="2000" dirty="0"/>
                    </a:p>
                  </a:txBody>
                  <a:tcPr anchor="ctr"/>
                </a:tc>
                <a:tc>
                  <a:txBody>
                    <a:bodyPr/>
                    <a:lstStyle/>
                    <a:p>
                      <a:pPr algn="ctr"/>
                      <a:r>
                        <a:rPr lang="en-US" sz="2000" dirty="0" smtClean="0"/>
                        <a:t>18.34%</a:t>
                      </a:r>
                      <a:endParaRPr lang="en-US" sz="2000" dirty="0"/>
                    </a:p>
                  </a:txBody>
                  <a:tcPr anchor="ctr"/>
                </a:tc>
                <a:tc>
                  <a:txBody>
                    <a:bodyPr/>
                    <a:lstStyle/>
                    <a:p>
                      <a:pPr algn="ctr"/>
                      <a:r>
                        <a:rPr lang="en-US" sz="2000" b="1" dirty="0" smtClean="0">
                          <a:solidFill>
                            <a:srgbClr val="FF0000"/>
                          </a:solidFill>
                        </a:rPr>
                        <a:t>???</a:t>
                      </a:r>
                      <a:endParaRPr lang="en-US" sz="2000" b="1"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FF0000"/>
                          </a:solidFill>
                        </a:rPr>
                        <a:t>Yes / No</a:t>
                      </a:r>
                    </a:p>
                    <a:p>
                      <a:pPr algn="ctr"/>
                      <a:endParaRPr lang="en-US" sz="800" b="1" dirty="0">
                        <a:solidFill>
                          <a:srgbClr val="FF0000"/>
                        </a:solidFill>
                      </a:endParaRPr>
                    </a:p>
                  </a:txBody>
                  <a:tcPr anchor="ctr"/>
                </a:tc>
              </a:tr>
            </a:tbl>
          </a:graphicData>
        </a:graphic>
      </p:graphicFrame>
      <p:pic>
        <p:nvPicPr>
          <p:cNvPr id="5"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graphicFrame>
        <p:nvGraphicFramePr>
          <p:cNvPr id="6" name="Table 5"/>
          <p:cNvGraphicFramePr>
            <a:graphicFrameLocks noGrp="1"/>
          </p:cNvGraphicFramePr>
          <p:nvPr/>
        </p:nvGraphicFramePr>
        <p:xfrm>
          <a:off x="1524000" y="5029200"/>
          <a:ext cx="6324600" cy="822960"/>
        </p:xfrm>
        <a:graphic>
          <a:graphicData uri="http://schemas.openxmlformats.org/drawingml/2006/table">
            <a:tbl>
              <a:tblPr/>
              <a:tblGrid>
                <a:gridCol w="6324600"/>
              </a:tblGrid>
              <a:tr h="190500">
                <a:tc>
                  <a:txBody>
                    <a:bodyPr/>
                    <a:lstStyle/>
                    <a:p>
                      <a:pPr algn="l" fontAlgn="b"/>
                      <a:r>
                        <a:rPr lang="en-US" sz="1800" b="1" i="1" u="none" strike="noStrike" dirty="0">
                          <a:solidFill>
                            <a:srgbClr val="000000"/>
                          </a:solidFill>
                          <a:latin typeface="Calibri"/>
                        </a:rPr>
                        <a:t>Source: </a:t>
                      </a:r>
                      <a:r>
                        <a:rPr lang="en-US" sz="1800" b="1" i="1" u="none" strike="noStrike" dirty="0" smtClean="0">
                          <a:solidFill>
                            <a:srgbClr val="000000"/>
                          </a:solidFill>
                          <a:latin typeface="Calibri"/>
                        </a:rPr>
                        <a:t>The Commonwealth Fund’s website</a:t>
                      </a:r>
                      <a:r>
                        <a:rPr lang="en-US" sz="1800" b="1" i="1" u="none" strike="noStrike" baseline="0" dirty="0" smtClean="0">
                          <a:solidFill>
                            <a:srgbClr val="000000"/>
                          </a:solidFill>
                          <a:latin typeface="Calibri"/>
                        </a:rPr>
                        <a:t> </a:t>
                      </a:r>
                      <a:r>
                        <a:rPr lang="en-US" sz="1800" b="1" i="1" u="none" strike="noStrike" dirty="0" smtClean="0">
                          <a:solidFill>
                            <a:srgbClr val="000000"/>
                          </a:solidFill>
                          <a:latin typeface="Calibri"/>
                        </a:rPr>
                        <a:t>Why</a:t>
                      </a:r>
                      <a:r>
                        <a:rPr lang="en-US" sz="1800" b="1" i="1" u="none" strike="noStrike" baseline="0" dirty="0" smtClean="0">
                          <a:solidFill>
                            <a:srgbClr val="000000"/>
                          </a:solidFill>
                          <a:latin typeface="Calibri"/>
                        </a:rPr>
                        <a:t> N</a:t>
                      </a:r>
                      <a:r>
                        <a:rPr lang="en-US" sz="1800" b="1" i="1" u="none" strike="noStrike" dirty="0" smtClean="0">
                          <a:solidFill>
                            <a:srgbClr val="000000"/>
                          </a:solidFill>
                          <a:latin typeface="Calibri"/>
                        </a:rPr>
                        <a:t>ot The BEST? </a:t>
                      </a:r>
                      <a:r>
                        <a:rPr lang="en-US" sz="1800" b="1" i="1" u="none" strike="noStrike" dirty="0">
                          <a:solidFill>
                            <a:srgbClr val="000000"/>
                          </a:solidFill>
                          <a:latin typeface="Calibri"/>
                        </a:rPr>
                        <a:t>derived from </a:t>
                      </a:r>
                      <a:r>
                        <a:rPr lang="en-US" sz="1800" b="1" i="1" u="none" strike="noStrike" dirty="0" smtClean="0">
                          <a:solidFill>
                            <a:srgbClr val="000000"/>
                          </a:solidFill>
                          <a:latin typeface="Calibri"/>
                        </a:rPr>
                        <a:t>Medicare’s Hospital Compare </a:t>
                      </a:r>
                      <a:r>
                        <a:rPr lang="en-US" sz="1800" b="1" i="1" u="none" strike="noStrike" dirty="0">
                          <a:solidFill>
                            <a:srgbClr val="000000"/>
                          </a:solidFill>
                          <a:latin typeface="Calibri"/>
                        </a:rPr>
                        <a:t>database</a:t>
                      </a:r>
                    </a:p>
                  </a:txBody>
                  <a:tcPr marL="0" marR="0" marT="0" marB="0" anchor="b">
                    <a:lnL>
                      <a:noFill/>
                    </a:lnL>
                    <a:lnR>
                      <a:noFill/>
                    </a:lnR>
                    <a:lnT>
                      <a:noFill/>
                    </a:lnT>
                    <a:lnB>
                      <a:noFill/>
                    </a:lnB>
                  </a:tcPr>
                </a:tc>
              </a:tr>
              <a:tr h="190500">
                <a:tc>
                  <a:txBody>
                    <a:bodyPr/>
                    <a:lstStyle/>
                    <a:p>
                      <a:pPr algn="l" fontAlgn="b"/>
                      <a:r>
                        <a:rPr lang="en-US" sz="1800" b="1" i="0" u="sng" strike="noStrike" dirty="0">
                          <a:solidFill>
                            <a:srgbClr val="0000FF"/>
                          </a:solidFill>
                          <a:latin typeface="Calibri"/>
                          <a:hlinkClick r:id=""/>
                        </a:rPr>
                        <a:t>www.whynotthebest.org</a:t>
                      </a:r>
                      <a:endParaRPr lang="en-US" sz="1800" b="1" i="0" u="sng" strike="noStrike" dirty="0">
                        <a:solidFill>
                          <a:srgbClr val="0000FF"/>
                        </a:solidFill>
                        <a:latin typeface="Calibri"/>
                      </a:endParaRP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382199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Strategic Questions for </a:t>
            </a:r>
            <a:br>
              <a:rPr lang="en-US" sz="3600" dirty="0" smtClean="0"/>
            </a:br>
            <a:r>
              <a:rPr lang="en-US" sz="3600" dirty="0" smtClean="0"/>
              <a:t>Executive Leaders</a:t>
            </a:r>
            <a:endParaRPr lang="en-US" sz="3600" dirty="0"/>
          </a:p>
        </p:txBody>
      </p:sp>
      <p:sp>
        <p:nvSpPr>
          <p:cNvPr id="7" name="Content Placeholder 6"/>
          <p:cNvSpPr>
            <a:spLocks noGrp="1"/>
          </p:cNvSpPr>
          <p:nvPr>
            <p:ph idx="1"/>
          </p:nvPr>
        </p:nvSpPr>
        <p:spPr>
          <a:xfrm>
            <a:off x="457200" y="1295400"/>
            <a:ext cx="8229600" cy="4297363"/>
          </a:xfrm>
        </p:spPr>
        <p:txBody>
          <a:bodyPr/>
          <a:lstStyle/>
          <a:p>
            <a:pPr>
              <a:spcBef>
                <a:spcPct val="0"/>
              </a:spcBef>
            </a:pPr>
            <a:endParaRPr lang="en-US" sz="1000" dirty="0" smtClean="0"/>
          </a:p>
          <a:p>
            <a:pPr>
              <a:spcBef>
                <a:spcPct val="0"/>
              </a:spcBef>
              <a:spcAft>
                <a:spcPts val="800"/>
              </a:spcAft>
            </a:pPr>
            <a:r>
              <a:rPr lang="en-US" sz="2200" dirty="0" smtClean="0"/>
              <a:t>Is reducing the hospital’s readmission rate a strategic priority for the executive leaders at your hospital?  Why?  </a:t>
            </a:r>
          </a:p>
          <a:p>
            <a:pPr>
              <a:spcBef>
                <a:spcPct val="0"/>
              </a:spcBef>
              <a:spcAft>
                <a:spcPts val="800"/>
              </a:spcAft>
            </a:pPr>
            <a:r>
              <a:rPr lang="en-US" sz="2200" dirty="0" smtClean="0"/>
              <a:t>Do you know your hospital’s 30-day readmission rate?</a:t>
            </a:r>
          </a:p>
          <a:p>
            <a:pPr>
              <a:spcBef>
                <a:spcPct val="0"/>
              </a:spcBef>
              <a:spcAft>
                <a:spcPts val="800"/>
              </a:spcAft>
            </a:pPr>
            <a:r>
              <a:rPr lang="en-US" sz="2200" dirty="0" smtClean="0"/>
              <a:t>What is your understanding of the problem?</a:t>
            </a:r>
          </a:p>
          <a:p>
            <a:pPr>
              <a:spcBef>
                <a:spcPct val="0"/>
              </a:spcBef>
              <a:spcAft>
                <a:spcPts val="800"/>
              </a:spcAft>
            </a:pPr>
            <a:r>
              <a:rPr lang="en-US" sz="2200" dirty="0" smtClean="0"/>
              <a:t>Have you assessed the financial implications of reducing readmissions?  Of potential decreases in reimbursement?</a:t>
            </a:r>
          </a:p>
          <a:p>
            <a:pPr>
              <a:spcBef>
                <a:spcPct val="0"/>
              </a:spcBef>
              <a:spcAft>
                <a:spcPts val="800"/>
              </a:spcAft>
            </a:pPr>
            <a:r>
              <a:rPr lang="en-US" sz="2200" dirty="0" smtClean="0"/>
              <a:t>Have you declared your improvement goals?</a:t>
            </a:r>
          </a:p>
          <a:p>
            <a:pPr>
              <a:spcBef>
                <a:spcPct val="0"/>
              </a:spcBef>
              <a:spcAft>
                <a:spcPts val="800"/>
              </a:spcAft>
            </a:pPr>
            <a:r>
              <a:rPr lang="en-US" sz="2200" dirty="0" smtClean="0"/>
              <a:t>Do you have the capability to make improvements?</a:t>
            </a:r>
          </a:p>
          <a:p>
            <a:pPr>
              <a:spcBef>
                <a:spcPct val="0"/>
              </a:spcBef>
              <a:spcAft>
                <a:spcPts val="800"/>
              </a:spcAft>
            </a:pPr>
            <a:r>
              <a:rPr lang="en-US" sz="2200" dirty="0" smtClean="0"/>
              <a:t>How will you provide oversight for the collaborative, learn from the work and spread successes?</a:t>
            </a:r>
          </a:p>
          <a:p>
            <a:endParaRPr lang="en-US" sz="2400" dirty="0"/>
          </a:p>
        </p:txBody>
      </p:sp>
      <p:pic>
        <p:nvPicPr>
          <p:cNvPr id="8"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1096772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Session Objectives</a:t>
            </a:r>
          </a:p>
        </p:txBody>
      </p:sp>
      <p:sp>
        <p:nvSpPr>
          <p:cNvPr id="29699" name="Content Placeholder 2"/>
          <p:cNvSpPr>
            <a:spLocks noGrp="1"/>
          </p:cNvSpPr>
          <p:nvPr>
            <p:ph idx="1"/>
          </p:nvPr>
        </p:nvSpPr>
        <p:spPr>
          <a:xfrm>
            <a:off x="457200" y="1570037"/>
            <a:ext cx="8229600" cy="4297363"/>
          </a:xfrm>
        </p:spPr>
        <p:txBody>
          <a:bodyPr/>
          <a:lstStyle/>
          <a:p>
            <a:pPr>
              <a:spcAft>
                <a:spcPts val="1200"/>
              </a:spcAft>
              <a:buFontTx/>
              <a:buNone/>
            </a:pPr>
            <a:r>
              <a:rPr lang="en-US" sz="2600" u="sng" dirty="0" smtClean="0"/>
              <a:t>After this session participants will be able to: </a:t>
            </a:r>
          </a:p>
          <a:p>
            <a:pPr>
              <a:spcAft>
                <a:spcPts val="1200"/>
              </a:spcAft>
            </a:pPr>
            <a:r>
              <a:rPr lang="en-US" sz="2600" dirty="0" smtClean="0"/>
              <a:t>Identify promising </a:t>
            </a:r>
            <a:r>
              <a:rPr lang="en-US" sz="2600" dirty="0"/>
              <a:t>approaches </a:t>
            </a:r>
            <a:r>
              <a:rPr lang="en-US" sz="2600" dirty="0" smtClean="0"/>
              <a:t>to </a:t>
            </a:r>
            <a:r>
              <a:rPr lang="en-US" sz="2600" dirty="0"/>
              <a:t>reduce avoidable </a:t>
            </a:r>
            <a:r>
              <a:rPr lang="en-US" sz="2600" dirty="0" smtClean="0"/>
              <a:t>rehospitalizations</a:t>
            </a:r>
            <a:endParaRPr lang="en-US" sz="2600" dirty="0"/>
          </a:p>
          <a:p>
            <a:pPr>
              <a:spcAft>
                <a:spcPts val="1200"/>
              </a:spcAft>
            </a:pPr>
            <a:r>
              <a:rPr lang="en-US" sz="2600" dirty="0" smtClean="0"/>
              <a:t>Describe </a:t>
            </a:r>
            <a:r>
              <a:rPr lang="en-US" sz="2600" dirty="0"/>
              <a:t>IHI strategies </a:t>
            </a:r>
            <a:r>
              <a:rPr lang="en-US" sz="2600" dirty="0" smtClean="0"/>
              <a:t>and key interventions utilized to improve care transitions and reduce avoidable rehospitalizations</a:t>
            </a:r>
            <a:endParaRPr lang="en-US" sz="2600" dirty="0"/>
          </a:p>
          <a:p>
            <a:endParaRPr lang="en-US" sz="2800" dirty="0" smtClean="0"/>
          </a:p>
        </p:txBody>
      </p:sp>
    </p:spTree>
    <p:extLst>
      <p:ext uri="{BB962C8B-B14F-4D97-AF65-F5344CB8AC3E}">
        <p14:creationId xmlns:p14="http://schemas.microsoft.com/office/powerpoint/2010/main" val="325958172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Cross Continuum Teams</a:t>
            </a:r>
            <a:endParaRPr lang="en-US" sz="4000" dirty="0"/>
          </a:p>
        </p:txBody>
      </p:sp>
      <p:sp>
        <p:nvSpPr>
          <p:cNvPr id="3" name="Content Placeholder 2"/>
          <p:cNvSpPr>
            <a:spLocks noGrp="1"/>
          </p:cNvSpPr>
          <p:nvPr>
            <p:ph idx="1"/>
          </p:nvPr>
        </p:nvSpPr>
        <p:spPr>
          <a:xfrm>
            <a:off x="457200" y="1371600"/>
            <a:ext cx="8686800" cy="4297363"/>
          </a:xfrm>
        </p:spPr>
        <p:txBody>
          <a:bodyPr/>
          <a:lstStyle/>
          <a:p>
            <a:pPr lvl="0"/>
            <a:r>
              <a:rPr lang="en-US" sz="2200" dirty="0" smtClean="0"/>
              <a:t>One of the most transformational changes in the STAAR Collaborative</a:t>
            </a:r>
          </a:p>
          <a:p>
            <a:pPr lvl="0"/>
            <a:endParaRPr lang="en-US" sz="800" dirty="0" smtClean="0"/>
          </a:p>
          <a:p>
            <a:pPr lvl="0"/>
            <a:r>
              <a:rPr lang="en-US" sz="2200" dirty="0" smtClean="0"/>
              <a:t>Reinforces that readmissions are not solely a hospital problem</a:t>
            </a:r>
          </a:p>
          <a:p>
            <a:pPr lvl="0"/>
            <a:endParaRPr lang="en-US" sz="800" dirty="0" smtClean="0"/>
          </a:p>
          <a:p>
            <a:r>
              <a:rPr lang="en-US" sz="2200" dirty="0" smtClean="0"/>
              <a:t>Need for involvement at two levels:</a:t>
            </a:r>
          </a:p>
          <a:p>
            <a:pPr lvl="1">
              <a:buNone/>
            </a:pPr>
            <a:r>
              <a:rPr lang="en-US" sz="2000" dirty="0" smtClean="0"/>
              <a:t> 1) at the executive level to remove barriers and develop overall strategies for ensuring care coordination</a:t>
            </a:r>
          </a:p>
          <a:p>
            <a:pPr lvl="1">
              <a:buNone/>
            </a:pPr>
            <a:r>
              <a:rPr lang="en-US" sz="2000" dirty="0" smtClean="0"/>
              <a:t> 2) at the front-lines -- power of “senders” and “receivers” </a:t>
            </a:r>
          </a:p>
          <a:p>
            <a:pPr lvl="1">
              <a:buNone/>
            </a:pPr>
            <a:r>
              <a:rPr lang="en-US" sz="2000" dirty="0" smtClean="0"/>
              <a:t>	co-redesigning processes to improve transitions of care</a:t>
            </a:r>
          </a:p>
          <a:p>
            <a:pPr lvl="1">
              <a:buNone/>
            </a:pPr>
            <a:endParaRPr lang="en-US" sz="800" dirty="0" smtClean="0"/>
          </a:p>
          <a:p>
            <a:pPr lvl="0"/>
            <a:r>
              <a:rPr lang="en-US" sz="2200" dirty="0" smtClean="0"/>
              <a:t>New competencies in partnering across care settings will be a great foundation integrated care delivery models (e.g. bundled payment models, ACOs) </a:t>
            </a:r>
          </a:p>
          <a:p>
            <a:pPr lvl="0"/>
            <a:endParaRPr lang="en-US" sz="2000" dirty="0" smtClean="0"/>
          </a:p>
          <a:p>
            <a:endParaRPr lang="en-US" dirty="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3074676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52400"/>
            <a:ext cx="8229600" cy="1020763"/>
          </a:xfrm>
        </p:spPr>
        <p:txBody>
          <a:bodyPr/>
          <a:lstStyle/>
          <a:p>
            <a:r>
              <a:rPr lang="en-US" dirty="0" smtClean="0"/>
              <a:t>Initial Population of Focus</a:t>
            </a:r>
          </a:p>
        </p:txBody>
      </p:sp>
      <p:sp>
        <p:nvSpPr>
          <p:cNvPr id="63491" name="Content Placeholder 2"/>
          <p:cNvSpPr>
            <a:spLocks noGrp="1"/>
          </p:cNvSpPr>
          <p:nvPr>
            <p:ph idx="1"/>
          </p:nvPr>
        </p:nvSpPr>
        <p:spPr>
          <a:xfrm>
            <a:off x="457200" y="1493838"/>
            <a:ext cx="8229600" cy="4849018"/>
          </a:xfrm>
        </p:spPr>
        <p:txBody>
          <a:bodyPr/>
          <a:lstStyle/>
          <a:p>
            <a:r>
              <a:rPr lang="en-US" sz="2400" dirty="0" smtClean="0"/>
              <a:t>Select population(s) of patients that have a high-risk for readmissions</a:t>
            </a:r>
          </a:p>
          <a:p>
            <a:pPr lvl="1"/>
            <a:r>
              <a:rPr lang="en-US" sz="2400" dirty="0" smtClean="0"/>
              <a:t>Patients with a diagnosis of heart failure, COPD or mental health problems</a:t>
            </a:r>
          </a:p>
          <a:p>
            <a:pPr lvl="1"/>
            <a:r>
              <a:rPr lang="en-US" sz="2400" dirty="0"/>
              <a:t>Clinical Conditions designated in CMS Prospective Patient System (HF, AMI and </a:t>
            </a:r>
            <a:r>
              <a:rPr lang="en-US" sz="2400" dirty="0" smtClean="0"/>
              <a:t>pneumonia)</a:t>
            </a:r>
            <a:endParaRPr lang="en-US" sz="2400" dirty="0"/>
          </a:p>
          <a:p>
            <a:pPr lvl="1"/>
            <a:r>
              <a:rPr lang="en-US" sz="2400" dirty="0" smtClean="0"/>
              <a:t>Residents in Skilled Nursing Care Centers</a:t>
            </a:r>
          </a:p>
          <a:p>
            <a:r>
              <a:rPr lang="en-US" sz="2400" dirty="0" smtClean="0"/>
              <a:t>Select </a:t>
            </a:r>
            <a:r>
              <a:rPr lang="en-US" sz="2400" dirty="0"/>
              <a:t>one or two pilot units where readmissions are frequent</a:t>
            </a:r>
          </a:p>
          <a:p>
            <a:pPr lvl="1"/>
            <a:r>
              <a:rPr lang="en-US" sz="2400" dirty="0"/>
              <a:t>Successful implementation lays the foundations for scale-up and spread of changes </a:t>
            </a:r>
          </a:p>
          <a:p>
            <a:pPr lvl="1"/>
            <a:endParaRPr lang="en-US" sz="2400" dirty="0" smtClean="0"/>
          </a:p>
          <a:p>
            <a:pPr marL="457200" lvl="1" indent="0">
              <a:buNone/>
            </a:pPr>
            <a:endParaRPr lang="en-US" sz="2000" dirty="0" smtClean="0"/>
          </a:p>
          <a:p>
            <a:pPr lvl="1"/>
            <a:endParaRPr lang="en-US" sz="1000" dirty="0" smtClean="0">
              <a:solidFill>
                <a:srgbClr val="FF0000"/>
              </a:solidFill>
            </a:endParaRPr>
          </a:p>
        </p:txBody>
      </p:sp>
      <p:pic>
        <p:nvPicPr>
          <p:cNvPr id="5"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418239567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Statement #1</a:t>
            </a:r>
            <a:endParaRPr lang="en-US" dirty="0"/>
          </a:p>
        </p:txBody>
      </p:sp>
      <p:sp>
        <p:nvSpPr>
          <p:cNvPr id="3" name="Content Placeholder 2"/>
          <p:cNvSpPr>
            <a:spLocks noGrp="1"/>
          </p:cNvSpPr>
          <p:nvPr>
            <p:ph idx="1"/>
          </p:nvPr>
        </p:nvSpPr>
        <p:spPr/>
        <p:txBody>
          <a:bodyPr/>
          <a:lstStyle/>
          <a:p>
            <a:pPr marL="0" lvl="0" indent="0">
              <a:buNone/>
            </a:pPr>
            <a:r>
              <a:rPr lang="en-US" i="1" dirty="0" smtClean="0"/>
              <a:t>	Shady </a:t>
            </a:r>
            <a:r>
              <a:rPr lang="en-US" i="1" dirty="0"/>
              <a:t>Oaks Hospital will improve transitions home for all heart failure patients as measured by a reduction in unplanned 30-day all-cause readmission rates for heart failure patients (decreasing the rate from 25% to 15% or less in 18 months). </a:t>
            </a:r>
            <a:endParaRPr lang="en-US" dirty="0"/>
          </a:p>
          <a:p>
            <a:pPr marL="0" indent="0">
              <a:buNone/>
            </a:pPr>
            <a:endParaRPr lang="en-US" dirty="0"/>
          </a:p>
        </p:txBody>
      </p:sp>
    </p:spTree>
    <p:extLst>
      <p:ext uri="{BB962C8B-B14F-4D97-AF65-F5344CB8AC3E}">
        <p14:creationId xmlns:p14="http://schemas.microsoft.com/office/powerpoint/2010/main" val="285791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Statement #2</a:t>
            </a:r>
            <a:endParaRPr lang="en-US" dirty="0"/>
          </a:p>
        </p:txBody>
      </p:sp>
      <p:sp>
        <p:nvSpPr>
          <p:cNvPr id="3" name="Content Placeholder 2"/>
          <p:cNvSpPr>
            <a:spLocks noGrp="1"/>
          </p:cNvSpPr>
          <p:nvPr>
            <p:ph idx="1"/>
          </p:nvPr>
        </p:nvSpPr>
        <p:spPr>
          <a:xfrm>
            <a:off x="457200" y="1447800"/>
            <a:ext cx="8229600" cy="4297363"/>
          </a:xfrm>
        </p:spPr>
        <p:txBody>
          <a:bodyPr/>
          <a:lstStyle/>
          <a:p>
            <a:pPr marL="0" lvl="0" indent="0">
              <a:spcAft>
                <a:spcPts val="1200"/>
              </a:spcAft>
              <a:buNone/>
            </a:pPr>
            <a:r>
              <a:rPr lang="en-US" i="1" dirty="0" smtClean="0"/>
              <a:t>	</a:t>
            </a:r>
            <a:r>
              <a:rPr lang="en-US" sz="2800" i="1" dirty="0" smtClean="0"/>
              <a:t>Sunny Skies Hospital </a:t>
            </a:r>
            <a:r>
              <a:rPr lang="en-US" sz="2800" i="1" dirty="0"/>
              <a:t>will improve transitions home for all </a:t>
            </a:r>
            <a:r>
              <a:rPr lang="en-US" sz="2800" i="1" dirty="0" smtClean="0"/>
              <a:t>patients with heart failure, AMI or pneumonia as </a:t>
            </a:r>
            <a:r>
              <a:rPr lang="en-US" sz="2800" i="1" dirty="0"/>
              <a:t>measured by a reduction in unplanned 30-day all-cause readmission rates for </a:t>
            </a:r>
            <a:r>
              <a:rPr lang="en-US" sz="2800" i="1" dirty="0" smtClean="0"/>
              <a:t>these 3 populations in the next 18 months. </a:t>
            </a:r>
          </a:p>
          <a:p>
            <a:pPr marL="0" lvl="0" indent="0">
              <a:spcAft>
                <a:spcPts val="1200"/>
              </a:spcAft>
              <a:buNone/>
            </a:pPr>
            <a:r>
              <a:rPr lang="en-US" sz="2800" i="1" dirty="0" smtClean="0"/>
              <a:t>Specific goals for each population of patients are:</a:t>
            </a:r>
          </a:p>
          <a:p>
            <a:pPr lvl="2">
              <a:buFont typeface="Arial" pitchFamily="34" charset="0"/>
              <a:buChar char="•"/>
            </a:pPr>
            <a:r>
              <a:rPr lang="en-US" sz="2800" i="1" dirty="0" smtClean="0"/>
              <a:t>heart failure      20%</a:t>
            </a:r>
          </a:p>
          <a:p>
            <a:pPr lvl="2">
              <a:buFont typeface="Arial" pitchFamily="34" charset="0"/>
              <a:buChar char="•"/>
            </a:pPr>
            <a:r>
              <a:rPr lang="en-US" sz="2800" i="1" dirty="0" smtClean="0"/>
              <a:t>AMI			18%</a:t>
            </a:r>
          </a:p>
          <a:p>
            <a:pPr lvl="2">
              <a:buFont typeface="Arial" pitchFamily="34" charset="0"/>
              <a:buChar char="•"/>
            </a:pPr>
            <a:r>
              <a:rPr lang="en-US" sz="2800" i="1" dirty="0" smtClean="0"/>
              <a:t>Pneumonia       15%</a:t>
            </a:r>
            <a:r>
              <a:rPr lang="en-US" i="1" dirty="0" smtClean="0"/>
              <a:t/>
            </a:r>
            <a:br>
              <a:rPr lang="en-US" i="1" dirty="0" smtClean="0"/>
            </a:br>
            <a:endParaRPr lang="en-US" dirty="0"/>
          </a:p>
        </p:txBody>
      </p:sp>
    </p:spTree>
    <p:extLst>
      <p:ext uri="{BB962C8B-B14F-4D97-AF65-F5344CB8AC3E}">
        <p14:creationId xmlns:p14="http://schemas.microsoft.com/office/powerpoint/2010/main" val="3797035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Statement #3</a:t>
            </a:r>
            <a:endParaRPr lang="en-US" dirty="0"/>
          </a:p>
        </p:txBody>
      </p:sp>
      <p:sp>
        <p:nvSpPr>
          <p:cNvPr id="3" name="Content Placeholder 2"/>
          <p:cNvSpPr>
            <a:spLocks noGrp="1"/>
          </p:cNvSpPr>
          <p:nvPr>
            <p:ph idx="1"/>
          </p:nvPr>
        </p:nvSpPr>
        <p:spPr>
          <a:xfrm>
            <a:off x="457200" y="1447800"/>
            <a:ext cx="8229600" cy="4297363"/>
          </a:xfrm>
        </p:spPr>
        <p:txBody>
          <a:bodyPr/>
          <a:lstStyle/>
          <a:p>
            <a:pPr marL="0" lvl="0" indent="0">
              <a:spcAft>
                <a:spcPts val="1200"/>
              </a:spcAft>
              <a:buNone/>
            </a:pPr>
            <a:r>
              <a:rPr lang="en-US" sz="2800" i="1" dirty="0" smtClean="0"/>
              <a:t>	Bubbling Brook </a:t>
            </a:r>
            <a:r>
              <a:rPr lang="en-US" sz="2800" i="1" dirty="0"/>
              <a:t>Hospital will improve transitions home for all patients as measured by a decrease in the 30-day all-cause hospital readmission rate from 12% to 8% percent or less within 24 months. </a:t>
            </a:r>
            <a:endParaRPr lang="en-US" sz="2800" dirty="0"/>
          </a:p>
          <a:p>
            <a:pPr marL="0" indent="0">
              <a:spcAft>
                <a:spcPts val="1200"/>
              </a:spcAft>
              <a:buNone/>
            </a:pPr>
            <a:r>
              <a:rPr lang="en-US" sz="2800" i="1" dirty="0" smtClean="0"/>
              <a:t>	We </a:t>
            </a:r>
            <a:r>
              <a:rPr lang="en-US" sz="2800" i="1" dirty="0"/>
              <a:t>will start our improvement work with patients on 4W and 5S.  We will expect to see a decrease in the readmission rates for patients discharged from those units of at least 10% within 12 months.</a:t>
            </a:r>
            <a:endParaRPr lang="en-US" sz="2800" dirty="0"/>
          </a:p>
          <a:p>
            <a:endParaRPr lang="en-US" dirty="0"/>
          </a:p>
        </p:txBody>
      </p:sp>
    </p:spTree>
    <p:extLst>
      <p:ext uri="{BB962C8B-B14F-4D97-AF65-F5344CB8AC3E}">
        <p14:creationId xmlns:p14="http://schemas.microsoft.com/office/powerpoint/2010/main" val="3661487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60437"/>
            <a:ext cx="8153400" cy="5059363"/>
          </a:xfrm>
        </p:spPr>
        <p:txBody>
          <a:bodyPr/>
          <a:lstStyle/>
          <a:p>
            <a:pPr marL="0" indent="0">
              <a:buNone/>
            </a:pPr>
            <a:r>
              <a:rPr lang="en-US" b="1" dirty="0" smtClean="0">
                <a:solidFill>
                  <a:srgbClr val="157D26"/>
                </a:solidFill>
                <a:latin typeface="Comic Sans MS" pitchFamily="66" charset="0"/>
              </a:rPr>
              <a:t>What is the </a:t>
            </a:r>
            <a:r>
              <a:rPr lang="en-US" b="1" u="sng" dirty="0" smtClean="0">
                <a:solidFill>
                  <a:srgbClr val="157D26"/>
                </a:solidFill>
                <a:latin typeface="Comic Sans MS" pitchFamily="66" charset="0"/>
              </a:rPr>
              <a:t>will and level of ambition </a:t>
            </a:r>
            <a:r>
              <a:rPr lang="en-US" b="1" dirty="0" smtClean="0">
                <a:solidFill>
                  <a:srgbClr val="157D26"/>
                </a:solidFill>
                <a:latin typeface="Comic Sans MS" pitchFamily="66" charset="0"/>
              </a:rPr>
              <a:t>at your organization or clinical setting?</a:t>
            </a:r>
          </a:p>
          <a:p>
            <a:pPr marL="0" indent="0">
              <a:buNone/>
            </a:pPr>
            <a:endParaRPr lang="en-US" b="1" dirty="0" smtClean="0">
              <a:solidFill>
                <a:srgbClr val="157D26"/>
              </a:solidFill>
              <a:latin typeface="Comic Sans MS" pitchFamily="66" charset="0"/>
            </a:endParaRPr>
          </a:p>
          <a:p>
            <a:pPr marL="0" indent="0">
              <a:buNone/>
            </a:pPr>
            <a:endParaRPr lang="en-US" b="1" dirty="0">
              <a:solidFill>
                <a:srgbClr val="157D26"/>
              </a:solidFill>
              <a:latin typeface="Comic Sans MS" pitchFamily="66" charset="0"/>
            </a:endParaRPr>
          </a:p>
          <a:p>
            <a:pPr marL="0" indent="0">
              <a:buNone/>
            </a:pPr>
            <a:r>
              <a:rPr lang="en-US" b="1" dirty="0" smtClean="0">
                <a:solidFill>
                  <a:srgbClr val="157D26"/>
                </a:solidFill>
                <a:latin typeface="Comic Sans MS" pitchFamily="66" charset="0"/>
              </a:rPr>
              <a:t>Considering </a:t>
            </a:r>
            <a:r>
              <a:rPr lang="en-US" b="1" dirty="0">
                <a:solidFill>
                  <a:srgbClr val="157D26"/>
                </a:solidFill>
                <a:latin typeface="Comic Sans MS" pitchFamily="66" charset="0"/>
              </a:rPr>
              <a:t>all of your organization’s strategic </a:t>
            </a:r>
            <a:r>
              <a:rPr lang="en-US" b="1" dirty="0" smtClean="0">
                <a:solidFill>
                  <a:srgbClr val="157D26"/>
                </a:solidFill>
                <a:latin typeface="Comic Sans MS" pitchFamily="66" charset="0"/>
              </a:rPr>
              <a:t>priorities, what is your </a:t>
            </a:r>
            <a:r>
              <a:rPr lang="en-US" b="1" u="sng" dirty="0" smtClean="0">
                <a:solidFill>
                  <a:srgbClr val="157D26"/>
                </a:solidFill>
                <a:latin typeface="Comic Sans MS" pitchFamily="66" charset="0"/>
              </a:rPr>
              <a:t>aim for reducing readmissions</a:t>
            </a:r>
            <a:r>
              <a:rPr lang="en-US" b="1" dirty="0" smtClean="0">
                <a:solidFill>
                  <a:srgbClr val="157D26"/>
                </a:solidFill>
                <a:latin typeface="Comic Sans MS" pitchFamily="66" charset="0"/>
              </a:rPr>
              <a:t>?</a:t>
            </a:r>
            <a:endParaRPr lang="en-US" b="1" dirty="0">
              <a:solidFill>
                <a:srgbClr val="157D26"/>
              </a:solidFill>
              <a:latin typeface="Comic Sans MS" pitchFamily="66" charset="0"/>
            </a:endParaRPr>
          </a:p>
        </p:txBody>
      </p:sp>
    </p:spTree>
    <p:extLst>
      <p:ext uri="{BB962C8B-B14F-4D97-AF65-F5344CB8AC3E}">
        <p14:creationId xmlns:p14="http://schemas.microsoft.com/office/powerpoint/2010/main" val="2681372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90500" y="457200"/>
            <a:ext cx="8801100" cy="762000"/>
          </a:xfrm>
        </p:spPr>
        <p:txBody>
          <a:bodyPr/>
          <a:lstStyle/>
          <a:p>
            <a:r>
              <a:rPr lang="en-US" sz="3400" dirty="0" smtClean="0"/>
              <a:t>Improving Transitions and Reducing Avoidable Rehospitalizations</a:t>
            </a:r>
            <a:br>
              <a:rPr lang="en-US" sz="3400" dirty="0" smtClean="0"/>
            </a:br>
            <a:endParaRPr lang="en-US" sz="3400" dirty="0" smtClean="0"/>
          </a:p>
        </p:txBody>
      </p:sp>
      <p:sp>
        <p:nvSpPr>
          <p:cNvPr id="258051" name="AutoShape 3"/>
          <p:cNvSpPr>
            <a:spLocks noChangeAspect="1" noChangeArrowheads="1"/>
          </p:cNvSpPr>
          <p:nvPr/>
        </p:nvSpPr>
        <p:spPr bwMode="auto">
          <a:xfrm>
            <a:off x="2597150" y="2286001"/>
            <a:ext cx="3849688" cy="2863850"/>
          </a:xfrm>
          <a:prstGeom prst="triangle">
            <a:avLst>
              <a:gd name="adj" fmla="val 50000"/>
            </a:avLst>
          </a:prstGeom>
          <a:solidFill>
            <a:srgbClr val="00CC66"/>
          </a:solidFill>
          <a:ln w="9525">
            <a:solidFill>
              <a:srgbClr val="000000"/>
            </a:solidFill>
            <a:miter lim="800000"/>
            <a:headEnd/>
            <a:tailEnd/>
          </a:ln>
        </p:spPr>
        <p:txBody>
          <a:bodyPr/>
          <a:lstStyle/>
          <a:p>
            <a:r>
              <a:rPr lang="en-US" b="1" dirty="0">
                <a:solidFill>
                  <a:srgbClr val="000000"/>
                </a:solidFill>
              </a:rPr>
              <a:t>    </a:t>
            </a:r>
            <a:r>
              <a:rPr lang="en-US" sz="2400" b="1" dirty="0">
                <a:solidFill>
                  <a:srgbClr val="000000"/>
                </a:solidFill>
              </a:rPr>
              <a:t>RESULTS</a:t>
            </a:r>
          </a:p>
        </p:txBody>
      </p:sp>
      <p:sp>
        <p:nvSpPr>
          <p:cNvPr id="258052" name="Oval 4"/>
          <p:cNvSpPr>
            <a:spLocks noChangeArrowheads="1"/>
          </p:cNvSpPr>
          <p:nvPr/>
        </p:nvSpPr>
        <p:spPr bwMode="auto">
          <a:xfrm>
            <a:off x="800100" y="4989513"/>
            <a:ext cx="2211388" cy="954087"/>
          </a:xfrm>
          <a:prstGeom prst="ellipse">
            <a:avLst/>
          </a:prstGeom>
          <a:solidFill>
            <a:srgbClr val="00CCFF"/>
          </a:solidFill>
          <a:ln w="9525">
            <a:solidFill>
              <a:srgbClr val="000000"/>
            </a:solidFill>
            <a:round/>
            <a:headEnd/>
            <a:tailEnd/>
          </a:ln>
        </p:spPr>
        <p:txBody>
          <a:bodyPr/>
          <a:lstStyle/>
          <a:p>
            <a:pPr algn="ctr" eaLnBrk="0" hangingPunct="0"/>
            <a:r>
              <a:rPr lang="en-US" sz="2400" b="1" dirty="0">
                <a:solidFill>
                  <a:srgbClr val="000000"/>
                </a:solidFill>
              </a:rPr>
              <a:t>Ideas</a:t>
            </a:r>
          </a:p>
        </p:txBody>
      </p:sp>
      <p:sp>
        <p:nvSpPr>
          <p:cNvPr id="258053" name="Oval 5"/>
          <p:cNvSpPr>
            <a:spLocks noChangeArrowheads="1"/>
          </p:cNvSpPr>
          <p:nvPr/>
        </p:nvSpPr>
        <p:spPr bwMode="auto">
          <a:xfrm>
            <a:off x="3427413" y="1408112"/>
            <a:ext cx="2212975" cy="954088"/>
          </a:xfrm>
          <a:prstGeom prst="ellipse">
            <a:avLst/>
          </a:prstGeom>
          <a:solidFill>
            <a:srgbClr val="FFCC00"/>
          </a:solidFill>
          <a:ln w="9525">
            <a:solidFill>
              <a:srgbClr val="000000"/>
            </a:solidFill>
            <a:round/>
            <a:headEnd/>
            <a:tailEnd/>
          </a:ln>
        </p:spPr>
        <p:txBody>
          <a:bodyPr/>
          <a:lstStyle/>
          <a:p>
            <a:pPr algn="ctr"/>
            <a:r>
              <a:rPr lang="en-US" sz="2400" b="1" dirty="0">
                <a:solidFill>
                  <a:srgbClr val="000000"/>
                </a:solidFill>
              </a:rPr>
              <a:t>Will</a:t>
            </a:r>
          </a:p>
        </p:txBody>
      </p:sp>
      <p:grpSp>
        <p:nvGrpSpPr>
          <p:cNvPr id="2" name="Group 12"/>
          <p:cNvGrpSpPr>
            <a:grpSpLocks/>
          </p:cNvGrpSpPr>
          <p:nvPr/>
        </p:nvGrpSpPr>
        <p:grpSpPr bwMode="auto">
          <a:xfrm>
            <a:off x="6056313" y="4989513"/>
            <a:ext cx="2211387" cy="954087"/>
            <a:chOff x="4031" y="3207"/>
            <a:chExt cx="1393" cy="601"/>
          </a:xfrm>
        </p:grpSpPr>
        <p:sp>
          <p:nvSpPr>
            <p:cNvPr id="258058" name="Oval 6"/>
            <p:cNvSpPr>
              <a:spLocks noChangeArrowheads="1"/>
            </p:cNvSpPr>
            <p:nvPr/>
          </p:nvSpPr>
          <p:spPr bwMode="auto">
            <a:xfrm>
              <a:off x="4031" y="3207"/>
              <a:ext cx="1393" cy="601"/>
            </a:xfrm>
            <a:prstGeom prst="ellipse">
              <a:avLst/>
            </a:prstGeom>
            <a:solidFill>
              <a:srgbClr val="FF66CC"/>
            </a:solidFill>
            <a:ln w="9525">
              <a:solidFill>
                <a:srgbClr val="000000"/>
              </a:solidFill>
              <a:round/>
              <a:headEnd/>
              <a:tailEnd/>
            </a:ln>
          </p:spPr>
          <p:txBody>
            <a:bodyPr/>
            <a:lstStyle/>
            <a:p>
              <a:endParaRPr lang="en-US" dirty="0">
                <a:solidFill>
                  <a:srgbClr val="000000"/>
                </a:solidFill>
              </a:endParaRPr>
            </a:p>
          </p:txBody>
        </p:sp>
        <p:sp>
          <p:nvSpPr>
            <p:cNvPr id="258059" name="Text Box 7"/>
            <p:cNvSpPr txBox="1">
              <a:spLocks noChangeArrowheads="1"/>
            </p:cNvSpPr>
            <p:nvPr/>
          </p:nvSpPr>
          <p:spPr bwMode="auto">
            <a:xfrm>
              <a:off x="4224" y="3360"/>
              <a:ext cx="1033" cy="288"/>
            </a:xfrm>
            <a:prstGeom prst="rect">
              <a:avLst/>
            </a:prstGeom>
            <a:noFill/>
            <a:ln w="12700">
              <a:noFill/>
              <a:miter lim="800000"/>
              <a:headEnd type="none" w="sm" len="sm"/>
              <a:tailEnd type="none" w="sm" len="sm"/>
            </a:ln>
          </p:spPr>
          <p:txBody>
            <a:bodyPr wrap="none">
              <a:spAutoFit/>
            </a:bodyPr>
            <a:lstStyle/>
            <a:p>
              <a:pPr algn="ctr" eaLnBrk="0" hangingPunct="0"/>
              <a:r>
                <a:rPr lang="en-US" sz="2400" b="1" dirty="0">
                  <a:solidFill>
                    <a:srgbClr val="000000"/>
                  </a:solidFill>
                </a:rPr>
                <a:t>Execution</a:t>
              </a:r>
            </a:p>
          </p:txBody>
        </p:sp>
      </p:grpSp>
      <p:sp>
        <p:nvSpPr>
          <p:cNvPr id="258055" name="Text Box 8"/>
          <p:cNvSpPr txBox="1">
            <a:spLocks noChangeArrowheads="1"/>
          </p:cNvSpPr>
          <p:nvPr/>
        </p:nvSpPr>
        <p:spPr bwMode="auto">
          <a:xfrm>
            <a:off x="5446713" y="3081338"/>
            <a:ext cx="1525587" cy="701675"/>
          </a:xfrm>
          <a:prstGeom prst="rect">
            <a:avLst/>
          </a:prstGeom>
          <a:noFill/>
          <a:ln w="12700">
            <a:noFill/>
            <a:miter lim="800000"/>
            <a:headEnd type="none" w="sm" len="sm"/>
            <a:tailEnd type="none" w="sm" len="sm"/>
          </a:ln>
        </p:spPr>
        <p:txBody>
          <a:bodyPr wrap="none">
            <a:spAutoFit/>
          </a:bodyPr>
          <a:lstStyle/>
          <a:p>
            <a:pPr eaLnBrk="0" hangingPunct="0"/>
            <a:r>
              <a:rPr lang="en-US" sz="2000" b="1" dirty="0">
                <a:solidFill>
                  <a:srgbClr val="000000"/>
                </a:solidFill>
              </a:rPr>
              <a:t>Build </a:t>
            </a:r>
          </a:p>
          <a:p>
            <a:pPr eaLnBrk="0" hangingPunct="0"/>
            <a:r>
              <a:rPr lang="en-US" sz="2000" b="1" dirty="0">
                <a:solidFill>
                  <a:srgbClr val="000000"/>
                </a:solidFill>
              </a:rPr>
              <a:t>confidence</a:t>
            </a:r>
          </a:p>
        </p:txBody>
      </p:sp>
      <p:sp>
        <p:nvSpPr>
          <p:cNvPr id="258056" name="Text Box 9"/>
          <p:cNvSpPr txBox="1">
            <a:spLocks noChangeArrowheads="1"/>
          </p:cNvSpPr>
          <p:nvPr/>
        </p:nvSpPr>
        <p:spPr bwMode="auto">
          <a:xfrm>
            <a:off x="3009900" y="5294313"/>
            <a:ext cx="2979738" cy="396875"/>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a:solidFill>
                  <a:srgbClr val="000000"/>
                </a:solidFill>
              </a:rPr>
              <a:t>Sequencing and tempo</a:t>
            </a:r>
          </a:p>
        </p:txBody>
      </p:sp>
      <p:sp>
        <p:nvSpPr>
          <p:cNvPr id="258057" name="Text Box 10"/>
          <p:cNvSpPr txBox="1">
            <a:spLocks noChangeArrowheads="1"/>
          </p:cNvSpPr>
          <p:nvPr/>
        </p:nvSpPr>
        <p:spPr bwMode="auto">
          <a:xfrm>
            <a:off x="1866900" y="3084513"/>
            <a:ext cx="1649413" cy="701675"/>
          </a:xfrm>
          <a:prstGeom prst="rect">
            <a:avLst/>
          </a:prstGeom>
          <a:noFill/>
          <a:ln w="12700">
            <a:noFill/>
            <a:miter lim="800000"/>
            <a:headEnd type="none" w="sm" len="sm"/>
            <a:tailEnd type="none" w="sm" len="sm"/>
          </a:ln>
        </p:spPr>
        <p:txBody>
          <a:bodyPr wrap="none">
            <a:spAutoFit/>
          </a:bodyPr>
          <a:lstStyle/>
          <a:p>
            <a:pPr eaLnBrk="0" hangingPunct="0"/>
            <a:r>
              <a:rPr lang="en-US" sz="2000" b="1" dirty="0">
                <a:solidFill>
                  <a:srgbClr val="000000"/>
                </a:solidFill>
              </a:rPr>
              <a:t>New</a:t>
            </a:r>
          </a:p>
          <a:p>
            <a:pPr eaLnBrk="0" hangingPunct="0"/>
            <a:r>
              <a:rPr lang="en-US" sz="2000" b="1" dirty="0">
                <a:solidFill>
                  <a:srgbClr val="000000"/>
                </a:solidFill>
              </a:rPr>
              <a:t>possibilities</a:t>
            </a:r>
          </a:p>
        </p:txBody>
      </p:sp>
      <p:sp>
        <p:nvSpPr>
          <p:cNvPr id="3" name="Right Arrow 2"/>
          <p:cNvSpPr/>
          <p:nvPr/>
        </p:nvSpPr>
        <p:spPr>
          <a:xfrm rot="3284305">
            <a:off x="355755" y="4005676"/>
            <a:ext cx="1359408" cy="4008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26896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752600" y="5619750"/>
            <a:ext cx="5410200" cy="476250"/>
          </a:xfrm>
        </p:spPr>
        <p:txBody>
          <a:bodyPr/>
          <a:lstStyle/>
          <a:p>
            <a:endParaRPr lang="en-US" dirty="0" smtClean="0"/>
          </a:p>
          <a:p>
            <a:endParaRPr lang="en-US" dirty="0"/>
          </a:p>
        </p:txBody>
      </p:sp>
      <p:graphicFrame>
        <p:nvGraphicFramePr>
          <p:cNvPr id="3" name="Diagram 2"/>
          <p:cNvGraphicFramePr/>
          <p:nvPr>
            <p:extLst>
              <p:ext uri="{D42A27DB-BD31-4B8C-83A1-F6EECF244321}">
                <p14:modId xmlns:p14="http://schemas.microsoft.com/office/powerpoint/2010/main" val="3686221244"/>
              </p:ext>
            </p:extLst>
          </p:nvPr>
        </p:nvGraphicFramePr>
        <p:xfrm>
          <a:off x="533400" y="-93077"/>
          <a:ext cx="6705600" cy="6112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4953000" y="3352800"/>
            <a:ext cx="1905000" cy="800219"/>
          </a:xfrm>
          <a:prstGeom prst="rect">
            <a:avLst/>
          </a:prstGeom>
          <a:noFill/>
        </p:spPr>
        <p:txBody>
          <a:bodyPr wrap="square" rtlCol="0">
            <a:spAutoFit/>
          </a:bodyPr>
          <a:lstStyle/>
          <a:p>
            <a:pPr fontAlgn="base">
              <a:spcBef>
                <a:spcPct val="0"/>
              </a:spcBef>
              <a:spcAft>
                <a:spcPct val="0"/>
              </a:spcAft>
            </a:pPr>
            <a:r>
              <a:rPr lang="en-US" sz="1400" b="1" i="1" u="sng" dirty="0" smtClean="0">
                <a:solidFill>
                  <a:srgbClr val="087303"/>
                </a:solidFill>
              </a:rPr>
              <a:t>* Additional Costs for these Services</a:t>
            </a:r>
          </a:p>
          <a:p>
            <a:pPr fontAlgn="base">
              <a:spcBef>
                <a:spcPct val="0"/>
              </a:spcBef>
              <a:spcAft>
                <a:spcPct val="0"/>
              </a:spcAft>
            </a:pPr>
            <a:endParaRPr lang="en-US" i="1" dirty="0">
              <a:solidFill>
                <a:srgbClr val="000000"/>
              </a:solidFill>
            </a:endParaRPr>
          </a:p>
        </p:txBody>
      </p:sp>
      <p:sp>
        <p:nvSpPr>
          <p:cNvPr id="13" name="TextBox 12"/>
          <p:cNvSpPr txBox="1"/>
          <p:nvPr/>
        </p:nvSpPr>
        <p:spPr>
          <a:xfrm>
            <a:off x="7315200" y="304800"/>
            <a:ext cx="1905000" cy="1938992"/>
          </a:xfrm>
          <a:prstGeom prst="rect">
            <a:avLst/>
          </a:prstGeom>
          <a:noFill/>
        </p:spPr>
        <p:txBody>
          <a:bodyPr wrap="square" rtlCol="0">
            <a:spAutoFit/>
          </a:bodyPr>
          <a:lstStyle/>
          <a:p>
            <a:pPr fontAlgn="base">
              <a:spcBef>
                <a:spcPct val="0"/>
              </a:spcBef>
              <a:spcAft>
                <a:spcPct val="0"/>
              </a:spcAft>
            </a:pPr>
            <a:r>
              <a:rPr lang="en-US" sz="1500" b="1" i="1" dirty="0" smtClean="0">
                <a:solidFill>
                  <a:srgbClr val="6600FF"/>
                </a:solidFill>
              </a:rPr>
              <a:t>Improved Transitions</a:t>
            </a:r>
          </a:p>
          <a:p>
            <a:pPr fontAlgn="base">
              <a:spcBef>
                <a:spcPct val="0"/>
              </a:spcBef>
              <a:spcAft>
                <a:spcPct val="0"/>
              </a:spcAft>
            </a:pPr>
            <a:r>
              <a:rPr lang="en-US" sz="1500" b="1" i="1" dirty="0" smtClean="0">
                <a:solidFill>
                  <a:srgbClr val="6600FF"/>
                </a:solidFill>
              </a:rPr>
              <a:t>and Coordination </a:t>
            </a:r>
          </a:p>
          <a:p>
            <a:pPr fontAlgn="base">
              <a:spcBef>
                <a:spcPct val="0"/>
              </a:spcBef>
              <a:spcAft>
                <a:spcPct val="0"/>
              </a:spcAft>
            </a:pPr>
            <a:r>
              <a:rPr lang="en-US" sz="1500" b="1" i="1" dirty="0" smtClean="0">
                <a:solidFill>
                  <a:srgbClr val="6600FF"/>
                </a:solidFill>
              </a:rPr>
              <a:t>of Care</a:t>
            </a:r>
          </a:p>
          <a:p>
            <a:pPr fontAlgn="base">
              <a:spcBef>
                <a:spcPct val="0"/>
              </a:spcBef>
              <a:spcAft>
                <a:spcPct val="0"/>
              </a:spcAft>
            </a:pPr>
            <a:endParaRPr lang="en-US" sz="1500" b="1" i="1" dirty="0" smtClean="0">
              <a:solidFill>
                <a:srgbClr val="C00000"/>
              </a:solidFill>
            </a:endParaRPr>
          </a:p>
          <a:p>
            <a:pPr fontAlgn="base">
              <a:spcBef>
                <a:spcPct val="0"/>
              </a:spcBef>
              <a:spcAft>
                <a:spcPct val="0"/>
              </a:spcAft>
            </a:pPr>
            <a:r>
              <a:rPr lang="en-US" sz="1500" b="1" i="1" dirty="0" smtClean="0">
                <a:solidFill>
                  <a:srgbClr val="6600FF"/>
                </a:solidFill>
              </a:rPr>
              <a:t>Reduction in </a:t>
            </a:r>
          </a:p>
          <a:p>
            <a:pPr fontAlgn="base">
              <a:spcBef>
                <a:spcPct val="0"/>
              </a:spcBef>
              <a:spcAft>
                <a:spcPct val="0"/>
              </a:spcAft>
            </a:pPr>
            <a:r>
              <a:rPr lang="en-US" sz="1500" b="1" i="1" dirty="0" smtClean="0">
                <a:solidFill>
                  <a:srgbClr val="6600FF"/>
                </a:solidFill>
              </a:rPr>
              <a:t>Avoidable </a:t>
            </a:r>
          </a:p>
          <a:p>
            <a:pPr fontAlgn="base">
              <a:spcBef>
                <a:spcPct val="0"/>
              </a:spcBef>
              <a:spcAft>
                <a:spcPct val="0"/>
              </a:spcAft>
            </a:pPr>
            <a:r>
              <a:rPr lang="en-US" sz="1500" b="1" i="1" dirty="0" smtClean="0">
                <a:solidFill>
                  <a:srgbClr val="6600FF"/>
                </a:solidFill>
              </a:rPr>
              <a:t>Rehospitalizations </a:t>
            </a:r>
            <a:endParaRPr lang="en-US" sz="1500" b="1" i="1" dirty="0">
              <a:solidFill>
                <a:srgbClr val="6600FF"/>
              </a:solidFill>
            </a:endParaRPr>
          </a:p>
        </p:txBody>
      </p:sp>
      <p:sp>
        <p:nvSpPr>
          <p:cNvPr id="5" name="TextBox 4"/>
          <p:cNvSpPr txBox="1"/>
          <p:nvPr/>
        </p:nvSpPr>
        <p:spPr>
          <a:xfrm>
            <a:off x="609601" y="5181600"/>
            <a:ext cx="6629399" cy="338554"/>
          </a:xfrm>
          <a:prstGeom prst="rect">
            <a:avLst/>
          </a:prstGeom>
          <a:solidFill>
            <a:schemeClr val="accent5">
              <a:lumMod val="90000"/>
            </a:schemeClr>
          </a:solidFill>
          <a:ln>
            <a:solidFill>
              <a:schemeClr val="tx1"/>
            </a:solidFill>
          </a:ln>
        </p:spPr>
        <p:txBody>
          <a:bodyPr wrap="square" rtlCol="0">
            <a:spAutoFit/>
          </a:bodyPr>
          <a:lstStyle/>
          <a:p>
            <a:pPr algn="ctr" fontAlgn="base">
              <a:spcBef>
                <a:spcPct val="0"/>
              </a:spcBef>
              <a:spcAft>
                <a:spcPct val="0"/>
              </a:spcAft>
            </a:pPr>
            <a:r>
              <a:rPr lang="en-US" sz="1600" b="1" dirty="0" smtClean="0">
                <a:solidFill>
                  <a:srgbClr val="000000"/>
                </a:solidFill>
              </a:rPr>
              <a:t>Patient and Family Engagement</a:t>
            </a:r>
            <a:endParaRPr lang="en-US" sz="1600" b="1" dirty="0">
              <a:solidFill>
                <a:srgbClr val="000000"/>
              </a:solidFill>
            </a:endParaRPr>
          </a:p>
        </p:txBody>
      </p:sp>
      <p:sp>
        <p:nvSpPr>
          <p:cNvPr id="14" name="TextBox 13"/>
          <p:cNvSpPr txBox="1"/>
          <p:nvPr/>
        </p:nvSpPr>
        <p:spPr>
          <a:xfrm>
            <a:off x="609600" y="5638800"/>
            <a:ext cx="6629399" cy="338554"/>
          </a:xfrm>
          <a:prstGeom prst="rect">
            <a:avLst/>
          </a:prstGeom>
          <a:solidFill>
            <a:schemeClr val="accent5">
              <a:lumMod val="75000"/>
            </a:schemeClr>
          </a:solidFill>
          <a:ln>
            <a:solidFill>
              <a:schemeClr val="tx1"/>
            </a:solidFill>
          </a:ln>
        </p:spPr>
        <p:txBody>
          <a:bodyPr wrap="square" rtlCol="0">
            <a:spAutoFit/>
          </a:bodyPr>
          <a:lstStyle/>
          <a:p>
            <a:pPr algn="ctr" fontAlgn="base">
              <a:spcBef>
                <a:spcPct val="0"/>
              </a:spcBef>
              <a:spcAft>
                <a:spcPct val="0"/>
              </a:spcAft>
            </a:pPr>
            <a:r>
              <a:rPr lang="en-US" sz="1600" b="1" dirty="0" smtClean="0">
                <a:solidFill>
                  <a:srgbClr val="000000"/>
                </a:solidFill>
              </a:rPr>
              <a:t>Cross-Continuum Team Collaboration</a:t>
            </a:r>
            <a:endParaRPr lang="en-US" sz="1600" b="1" dirty="0">
              <a:solidFill>
                <a:srgbClr val="000000"/>
              </a:solidFill>
            </a:endParaRPr>
          </a:p>
        </p:txBody>
      </p:sp>
      <p:sp>
        <p:nvSpPr>
          <p:cNvPr id="17" name="TextBox 16"/>
          <p:cNvSpPr txBox="1"/>
          <p:nvPr/>
        </p:nvSpPr>
        <p:spPr>
          <a:xfrm>
            <a:off x="609600" y="6096000"/>
            <a:ext cx="6629399" cy="338554"/>
          </a:xfrm>
          <a:prstGeom prst="rect">
            <a:avLst/>
          </a:prstGeom>
          <a:solidFill>
            <a:schemeClr val="accent2">
              <a:lumMod val="40000"/>
              <a:lumOff val="60000"/>
            </a:schemeClr>
          </a:solidFill>
          <a:ln>
            <a:solidFill>
              <a:schemeClr val="tx1"/>
            </a:solidFill>
          </a:ln>
        </p:spPr>
        <p:txBody>
          <a:bodyPr wrap="square" rtlCol="0">
            <a:spAutoFit/>
          </a:bodyPr>
          <a:lstStyle/>
          <a:p>
            <a:pPr algn="ctr" fontAlgn="base">
              <a:spcBef>
                <a:spcPct val="0"/>
              </a:spcBef>
              <a:spcAft>
                <a:spcPct val="0"/>
              </a:spcAft>
            </a:pPr>
            <a:r>
              <a:rPr lang="en-US" sz="1600" b="1" dirty="0" smtClean="0">
                <a:solidFill>
                  <a:srgbClr val="000000"/>
                </a:solidFill>
              </a:rPr>
              <a:t>Health Information Exchange and Shared </a:t>
            </a:r>
            <a:r>
              <a:rPr lang="en-US" sz="1600" b="1" dirty="0">
                <a:solidFill>
                  <a:srgbClr val="000000"/>
                </a:solidFill>
              </a:rPr>
              <a:t>C</a:t>
            </a:r>
            <a:r>
              <a:rPr lang="en-US" sz="1600" b="1" dirty="0" smtClean="0">
                <a:solidFill>
                  <a:srgbClr val="000000"/>
                </a:solidFill>
              </a:rPr>
              <a:t>are Plans</a:t>
            </a:r>
            <a:endParaRPr lang="en-US" sz="1600" b="1" dirty="0">
              <a:solidFill>
                <a:srgbClr val="000000"/>
              </a:solidFill>
            </a:endParaRPr>
          </a:p>
        </p:txBody>
      </p:sp>
      <p:sp>
        <p:nvSpPr>
          <p:cNvPr id="6" name="TextBox 5"/>
          <p:cNvSpPr txBox="1"/>
          <p:nvPr/>
        </p:nvSpPr>
        <p:spPr>
          <a:xfrm>
            <a:off x="3352800" y="2660809"/>
            <a:ext cx="1600200" cy="1569660"/>
          </a:xfrm>
          <a:prstGeom prst="rect">
            <a:avLst/>
          </a:prstGeom>
          <a:noFill/>
        </p:spPr>
        <p:txBody>
          <a:bodyPr wrap="square" rtlCol="0">
            <a:spAutoFit/>
          </a:bodyPr>
          <a:lstStyle/>
          <a:p>
            <a:pPr fontAlgn="base">
              <a:spcBef>
                <a:spcPct val="0"/>
              </a:spcBef>
              <a:spcAft>
                <a:spcPct val="0"/>
              </a:spcAft>
            </a:pPr>
            <a:r>
              <a:rPr lang="en-US" sz="1600" b="1" dirty="0">
                <a:solidFill>
                  <a:srgbClr val="000000"/>
                </a:solidFill>
              </a:rPr>
              <a:t>E</a:t>
            </a:r>
            <a:r>
              <a:rPr lang="en-US" sz="1600" b="1" dirty="0" smtClean="0">
                <a:solidFill>
                  <a:srgbClr val="000000"/>
                </a:solidFill>
              </a:rPr>
              <a:t>vidence-based Care in Community Care Settings</a:t>
            </a:r>
          </a:p>
          <a:p>
            <a:pPr fontAlgn="base">
              <a:spcBef>
                <a:spcPct val="0"/>
              </a:spcBef>
              <a:spcAft>
                <a:spcPct val="0"/>
              </a:spcAft>
            </a:pPr>
            <a:r>
              <a:rPr lang="en-US" sz="1600" b="1" dirty="0" smtClean="0">
                <a:solidFill>
                  <a:srgbClr val="000000"/>
                </a:solidFill>
              </a:rPr>
              <a:t>(Better Models of Care)</a:t>
            </a:r>
            <a:endParaRPr lang="en-US" sz="1600" b="1" dirty="0">
              <a:solidFill>
                <a:srgbClr val="000000"/>
              </a:solidFill>
            </a:endParaRPr>
          </a:p>
        </p:txBody>
      </p:sp>
      <p:pic>
        <p:nvPicPr>
          <p:cNvPr id="19" name="Picture 43" descr="http://www.ihi.org/NR/rdonlyres/4313A90A-1F4A-4CEF-A4CF-42529FC7067F/0/STAARWebBanner.jpg"/>
          <p:cNvPicPr>
            <a:picLocks noChangeAspect="1" noChangeArrowheads="1"/>
          </p:cNvPicPr>
          <p:nvPr/>
        </p:nvPicPr>
        <p:blipFill>
          <a:blip r:embed="rId8" cstate="print"/>
          <a:srcRect/>
          <a:stretch>
            <a:fillRect/>
          </a:stretch>
        </p:blipFill>
        <p:spPr bwMode="auto">
          <a:xfrm>
            <a:off x="381000" y="157846"/>
            <a:ext cx="4324000" cy="1213754"/>
          </a:xfrm>
          <a:prstGeom prst="rect">
            <a:avLst/>
          </a:prstGeom>
          <a:noFill/>
          <a:ln w="9525">
            <a:noFill/>
            <a:miter lim="800000"/>
            <a:headEnd/>
            <a:tailEnd/>
          </a:ln>
        </p:spPr>
      </p:pic>
      <p:sp>
        <p:nvSpPr>
          <p:cNvPr id="12" name="TextBox 11"/>
          <p:cNvSpPr txBox="1"/>
          <p:nvPr/>
        </p:nvSpPr>
        <p:spPr>
          <a:xfrm rot="16200000">
            <a:off x="-561281" y="5514282"/>
            <a:ext cx="1707339" cy="584775"/>
          </a:xfrm>
          <a:prstGeom prst="rect">
            <a:avLst/>
          </a:prstGeom>
          <a:noFill/>
        </p:spPr>
        <p:txBody>
          <a:bodyPr wrap="square" rtlCol="0">
            <a:spAutoFit/>
          </a:bodyPr>
          <a:lstStyle/>
          <a:p>
            <a:pPr algn="ctr" fontAlgn="base">
              <a:spcBef>
                <a:spcPct val="0"/>
              </a:spcBef>
              <a:spcAft>
                <a:spcPct val="0"/>
              </a:spcAft>
            </a:pPr>
            <a:r>
              <a:rPr lang="en-US" sz="1600" b="1" i="1" dirty="0" smtClean="0">
                <a:solidFill>
                  <a:srgbClr val="6600FF"/>
                </a:solidFill>
              </a:rPr>
              <a:t>Key Design Elements</a:t>
            </a:r>
            <a:endParaRPr lang="en-US" sz="1600" b="1" i="1" dirty="0">
              <a:solidFill>
                <a:srgbClr val="6600FF"/>
              </a:solidFill>
            </a:endParaRPr>
          </a:p>
        </p:txBody>
      </p:sp>
      <p:sp>
        <p:nvSpPr>
          <p:cNvPr id="4" name="Rounded Rectangle 3"/>
          <p:cNvSpPr/>
          <p:nvPr/>
        </p:nvSpPr>
        <p:spPr>
          <a:xfrm>
            <a:off x="292388" y="2660809"/>
            <a:ext cx="3060412" cy="236839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3705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76200" y="2530227"/>
            <a:ext cx="9067800" cy="3413373"/>
          </a:xfrm>
          <a:custGeom>
            <a:avLst/>
            <a:gdLst>
              <a:gd name="T0" fmla="*/ 2147483647 w 4480"/>
              <a:gd name="T1" fmla="*/ 0 h 1243"/>
              <a:gd name="T2" fmla="*/ 0 w 4480"/>
              <a:gd name="T3" fmla="*/ 2147483647 h 1243"/>
              <a:gd name="T4" fmla="*/ 2147483647 w 4480"/>
              <a:gd name="T5" fmla="*/ 2147483647 h 1243"/>
              <a:gd name="T6" fmla="*/ 2147483647 w 4480"/>
              <a:gd name="T7" fmla="*/ 0 h 1243"/>
              <a:gd name="T8" fmla="*/ 0 60000 65536"/>
              <a:gd name="T9" fmla="*/ 0 60000 65536"/>
              <a:gd name="T10" fmla="*/ 0 60000 65536"/>
              <a:gd name="T11" fmla="*/ 0 60000 65536"/>
              <a:gd name="T12" fmla="*/ 0 w 4480"/>
              <a:gd name="T13" fmla="*/ 0 h 1243"/>
              <a:gd name="T14" fmla="*/ 4480 w 4480"/>
              <a:gd name="T15" fmla="*/ 1243 h 1243"/>
            </a:gdLst>
            <a:ahLst/>
            <a:cxnLst>
              <a:cxn ang="T8">
                <a:pos x="T0" y="T1"/>
              </a:cxn>
              <a:cxn ang="T9">
                <a:pos x="T2" y="T3"/>
              </a:cxn>
              <a:cxn ang="T10">
                <a:pos x="T4" y="T5"/>
              </a:cxn>
              <a:cxn ang="T11">
                <a:pos x="T6" y="T7"/>
              </a:cxn>
            </a:cxnLst>
            <a:rect l="T12" t="T13" r="T14" b="T15"/>
            <a:pathLst>
              <a:path w="4480" h="1243">
                <a:moveTo>
                  <a:pt x="1226" y="0"/>
                </a:moveTo>
                <a:lnTo>
                  <a:pt x="0" y="1243"/>
                </a:lnTo>
                <a:lnTo>
                  <a:pt x="4480" y="1238"/>
                </a:lnTo>
                <a:lnTo>
                  <a:pt x="1226" y="0"/>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25400" cap="sq">
            <a:solidFill>
              <a:schemeClr val="tx1"/>
            </a:solidFill>
            <a:round/>
            <a:headEnd type="none" w="sm" len="sm"/>
            <a:tailEnd type="none" w="sm" len="sm"/>
          </a:ln>
          <a:effectLst>
            <a:softEdge rad="31750"/>
          </a:effectLst>
        </p:spPr>
        <p:txBody>
          <a:bodyPr wrap="none"/>
          <a:lstStyle/>
          <a:p>
            <a:endParaRPr lang="en-US" dirty="0">
              <a:solidFill>
                <a:srgbClr val="000000"/>
              </a:solidFill>
              <a:latin typeface="Arial"/>
            </a:endParaRPr>
          </a:p>
        </p:txBody>
      </p:sp>
      <p:cxnSp>
        <p:nvCxnSpPr>
          <p:cNvPr id="55" name="Straight Arrow Connector 54"/>
          <p:cNvCxnSpPr/>
          <p:nvPr/>
        </p:nvCxnSpPr>
        <p:spPr>
          <a:xfrm>
            <a:off x="2667000" y="4648200"/>
            <a:ext cx="517210" cy="4572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2667000" y="5181600"/>
            <a:ext cx="544474" cy="3810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495800" y="5105400"/>
            <a:ext cx="4572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Flowchart: Process 63"/>
          <p:cNvSpPr/>
          <p:nvPr/>
        </p:nvSpPr>
        <p:spPr>
          <a:xfrm>
            <a:off x="5029200" y="4800600"/>
            <a:ext cx="1524000" cy="612648"/>
          </a:xfrm>
          <a:prstGeom prst="flowChartProcess">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Handover</a:t>
            </a:r>
          </a:p>
          <a:p>
            <a:pPr algn="ctr"/>
            <a:r>
              <a:rPr lang="en-US" sz="1200" b="1" dirty="0" smtClean="0">
                <a:solidFill>
                  <a:srgbClr val="000000"/>
                </a:solidFill>
              </a:rPr>
              <a:t>Communications</a:t>
            </a:r>
            <a:endParaRPr lang="en-US" sz="1200" b="1" dirty="0">
              <a:solidFill>
                <a:srgbClr val="000000"/>
              </a:solidFill>
            </a:endParaRPr>
          </a:p>
        </p:txBody>
      </p:sp>
      <p:sp>
        <p:nvSpPr>
          <p:cNvPr id="66" name="Flowchart: Process 65"/>
          <p:cNvSpPr/>
          <p:nvPr/>
        </p:nvSpPr>
        <p:spPr>
          <a:xfrm>
            <a:off x="1447800" y="5254752"/>
            <a:ext cx="1143000" cy="61264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solidFill>
                  <a:srgbClr val="000000"/>
                </a:solidFill>
              </a:rPr>
              <a:t>Teaching &amp; Learning</a:t>
            </a:r>
            <a:endParaRPr lang="en-US" sz="1200" b="1" dirty="0">
              <a:solidFill>
                <a:srgbClr val="000000"/>
              </a:solidFill>
            </a:endParaRPr>
          </a:p>
        </p:txBody>
      </p:sp>
      <p:sp>
        <p:nvSpPr>
          <p:cNvPr id="70" name="Flowchart: Process 69"/>
          <p:cNvSpPr/>
          <p:nvPr/>
        </p:nvSpPr>
        <p:spPr>
          <a:xfrm>
            <a:off x="1447800" y="4343400"/>
            <a:ext cx="1143000" cy="612648"/>
          </a:xfrm>
          <a:prstGeom prst="flowChartProcess">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Assessment of Needs</a:t>
            </a:r>
            <a:endParaRPr lang="en-US" sz="1200" b="1" dirty="0">
              <a:solidFill>
                <a:srgbClr val="000000"/>
              </a:solidFill>
            </a:endParaRPr>
          </a:p>
        </p:txBody>
      </p:sp>
      <p:grpSp>
        <p:nvGrpSpPr>
          <p:cNvPr id="11" name="Group 6"/>
          <p:cNvGrpSpPr>
            <a:grpSpLocks/>
          </p:cNvGrpSpPr>
          <p:nvPr/>
        </p:nvGrpSpPr>
        <p:grpSpPr bwMode="auto">
          <a:xfrm>
            <a:off x="628650" y="1600200"/>
            <a:ext cx="2724150" cy="960438"/>
            <a:chOff x="278" y="846"/>
            <a:chExt cx="2448" cy="1358"/>
          </a:xfrm>
        </p:grpSpPr>
        <p:sp>
          <p:nvSpPr>
            <p:cNvPr id="12" name="Freeform 7"/>
            <p:cNvSpPr>
              <a:spLocks/>
            </p:cNvSpPr>
            <p:nvPr/>
          </p:nvSpPr>
          <p:spPr bwMode="auto">
            <a:xfrm>
              <a:off x="2402" y="1994"/>
              <a:ext cx="1" cy="4"/>
            </a:xfrm>
            <a:custGeom>
              <a:avLst/>
              <a:gdLst/>
              <a:ahLst/>
              <a:cxnLst>
                <a:cxn ang="0">
                  <a:pos x="0" y="3"/>
                </a:cxn>
                <a:cxn ang="0">
                  <a:pos x="1" y="0"/>
                </a:cxn>
                <a:cxn ang="0">
                  <a:pos x="0" y="3"/>
                </a:cxn>
              </a:cxnLst>
              <a:rect l="0" t="0" r="r" b="b"/>
              <a:pathLst>
                <a:path w="1" h="3">
                  <a:moveTo>
                    <a:pt x="0" y="3"/>
                  </a:moveTo>
                  <a:lnTo>
                    <a:pt x="1" y="0"/>
                  </a:lnTo>
                  <a:lnTo>
                    <a:pt x="0" y="3"/>
                  </a:lnTo>
                  <a:close/>
                </a:path>
              </a:pathLst>
            </a:custGeom>
            <a:solidFill>
              <a:srgbClr val="CCC9DB"/>
            </a:solidFill>
            <a:ln w="9525">
              <a:noFill/>
              <a:round/>
              <a:headEnd/>
              <a:tailEnd/>
            </a:ln>
          </p:spPr>
          <p:txBody>
            <a:bodyPr/>
            <a:lstStyle/>
            <a:p>
              <a:endParaRPr lang="en-US" dirty="0">
                <a:solidFill>
                  <a:srgbClr val="000000"/>
                </a:solidFill>
                <a:latin typeface="Arial"/>
              </a:endParaRPr>
            </a:p>
          </p:txBody>
        </p:sp>
        <p:sp>
          <p:nvSpPr>
            <p:cNvPr id="13" name="Rectangle 8"/>
            <p:cNvSpPr>
              <a:spLocks noChangeArrowheads="1"/>
            </p:cNvSpPr>
            <p:nvPr/>
          </p:nvSpPr>
          <p:spPr bwMode="auto">
            <a:xfrm>
              <a:off x="2253" y="1594"/>
              <a:ext cx="101" cy="22"/>
            </a:xfrm>
            <a:prstGeom prst="rect">
              <a:avLst/>
            </a:prstGeom>
            <a:solidFill>
              <a:srgbClr val="CCC9DB"/>
            </a:solidFill>
            <a:ln w="9525">
              <a:noFill/>
              <a:miter lim="800000"/>
              <a:headEnd/>
              <a:tailEnd/>
            </a:ln>
          </p:spPr>
          <p:txBody>
            <a:bodyPr/>
            <a:lstStyle/>
            <a:p>
              <a:endParaRPr lang="en-US" dirty="0">
                <a:solidFill>
                  <a:srgbClr val="000000"/>
                </a:solidFill>
                <a:latin typeface="Arial"/>
              </a:endParaRPr>
            </a:p>
          </p:txBody>
        </p:sp>
        <p:sp>
          <p:nvSpPr>
            <p:cNvPr id="14" name="Rectangle 9"/>
            <p:cNvSpPr>
              <a:spLocks noChangeArrowheads="1"/>
            </p:cNvSpPr>
            <p:nvPr/>
          </p:nvSpPr>
          <p:spPr bwMode="auto">
            <a:xfrm>
              <a:off x="2126" y="1594"/>
              <a:ext cx="99" cy="22"/>
            </a:xfrm>
            <a:prstGeom prst="rect">
              <a:avLst/>
            </a:prstGeom>
            <a:solidFill>
              <a:srgbClr val="CCC9DB"/>
            </a:solidFill>
            <a:ln w="9525">
              <a:noFill/>
              <a:miter lim="800000"/>
              <a:headEnd/>
              <a:tailEnd/>
            </a:ln>
          </p:spPr>
          <p:txBody>
            <a:bodyPr/>
            <a:lstStyle/>
            <a:p>
              <a:endParaRPr lang="en-US" dirty="0">
                <a:solidFill>
                  <a:srgbClr val="000000"/>
                </a:solidFill>
                <a:latin typeface="Arial"/>
              </a:endParaRPr>
            </a:p>
          </p:txBody>
        </p:sp>
        <p:sp>
          <p:nvSpPr>
            <p:cNvPr id="15" name="Rectangle 10"/>
            <p:cNvSpPr>
              <a:spLocks noChangeArrowheads="1"/>
            </p:cNvSpPr>
            <p:nvPr/>
          </p:nvSpPr>
          <p:spPr bwMode="auto">
            <a:xfrm>
              <a:off x="1683" y="968"/>
              <a:ext cx="100" cy="22"/>
            </a:xfrm>
            <a:prstGeom prst="rect">
              <a:avLst/>
            </a:prstGeom>
            <a:solidFill>
              <a:srgbClr val="CCC9DB"/>
            </a:solidFill>
            <a:ln w="9525">
              <a:noFill/>
              <a:miter lim="800000"/>
              <a:headEnd/>
              <a:tailEnd/>
            </a:ln>
          </p:spPr>
          <p:txBody>
            <a:bodyPr/>
            <a:lstStyle/>
            <a:p>
              <a:endParaRPr lang="en-US" dirty="0">
                <a:solidFill>
                  <a:srgbClr val="000000"/>
                </a:solidFill>
                <a:latin typeface="Arial"/>
              </a:endParaRPr>
            </a:p>
          </p:txBody>
        </p:sp>
        <p:sp>
          <p:nvSpPr>
            <p:cNvPr id="16" name="Freeform 11"/>
            <p:cNvSpPr>
              <a:spLocks/>
            </p:cNvSpPr>
            <p:nvPr/>
          </p:nvSpPr>
          <p:spPr bwMode="auto">
            <a:xfrm>
              <a:off x="598" y="869"/>
              <a:ext cx="1931" cy="1177"/>
            </a:xfrm>
            <a:custGeom>
              <a:avLst/>
              <a:gdLst/>
              <a:ahLst/>
              <a:cxnLst>
                <a:cxn ang="0">
                  <a:pos x="1285" y="632"/>
                </a:cxn>
                <a:cxn ang="0">
                  <a:pos x="1285" y="608"/>
                </a:cxn>
                <a:cxn ang="0">
                  <a:pos x="1287" y="608"/>
                </a:cxn>
                <a:cxn ang="0">
                  <a:pos x="1287" y="563"/>
                </a:cxn>
                <a:cxn ang="0">
                  <a:pos x="1178" y="563"/>
                </a:cxn>
                <a:cxn ang="0">
                  <a:pos x="1178" y="115"/>
                </a:cxn>
                <a:cxn ang="0">
                  <a:pos x="802" y="115"/>
                </a:cxn>
                <a:cxn ang="0">
                  <a:pos x="802" y="0"/>
                </a:cxn>
                <a:cxn ang="0">
                  <a:pos x="646" y="0"/>
                </a:cxn>
                <a:cxn ang="0">
                  <a:pos x="646" y="115"/>
                </a:cxn>
                <a:cxn ang="0">
                  <a:pos x="372" y="115"/>
                </a:cxn>
                <a:cxn ang="0">
                  <a:pos x="374" y="544"/>
                </a:cxn>
                <a:cxn ang="0">
                  <a:pos x="91" y="544"/>
                </a:cxn>
                <a:cxn ang="0">
                  <a:pos x="91" y="664"/>
                </a:cxn>
                <a:cxn ang="0">
                  <a:pos x="0" y="664"/>
                </a:cxn>
                <a:cxn ang="0">
                  <a:pos x="106" y="946"/>
                </a:cxn>
                <a:cxn ang="0">
                  <a:pos x="1070" y="946"/>
                </a:cxn>
                <a:cxn ang="0">
                  <a:pos x="1070" y="923"/>
                </a:cxn>
                <a:cxn ang="0">
                  <a:pos x="1087" y="921"/>
                </a:cxn>
                <a:cxn ang="0">
                  <a:pos x="1087" y="922"/>
                </a:cxn>
                <a:cxn ang="0">
                  <a:pos x="1171" y="922"/>
                </a:cxn>
                <a:cxn ang="0">
                  <a:pos x="1171" y="921"/>
                </a:cxn>
                <a:cxn ang="0">
                  <a:pos x="1220" y="921"/>
                </a:cxn>
                <a:cxn ang="0">
                  <a:pos x="1220" y="926"/>
                </a:cxn>
                <a:cxn ang="0">
                  <a:pos x="1244" y="926"/>
                </a:cxn>
                <a:cxn ang="0">
                  <a:pos x="1244" y="921"/>
                </a:cxn>
                <a:cxn ang="0">
                  <a:pos x="1300" y="923"/>
                </a:cxn>
                <a:cxn ang="0">
                  <a:pos x="1300" y="962"/>
                </a:cxn>
                <a:cxn ang="0">
                  <a:pos x="1551" y="962"/>
                </a:cxn>
                <a:cxn ang="0">
                  <a:pos x="1566" y="923"/>
                </a:cxn>
                <a:cxn ang="0">
                  <a:pos x="1567" y="920"/>
                </a:cxn>
                <a:cxn ang="0">
                  <a:pos x="1649" y="711"/>
                </a:cxn>
                <a:cxn ang="0">
                  <a:pos x="1649" y="711"/>
                </a:cxn>
                <a:cxn ang="0">
                  <a:pos x="1677" y="638"/>
                </a:cxn>
                <a:cxn ang="0">
                  <a:pos x="1677" y="638"/>
                </a:cxn>
                <a:cxn ang="0">
                  <a:pos x="1285" y="632"/>
                </a:cxn>
              </a:cxnLst>
              <a:rect l="0" t="0" r="r" b="b"/>
              <a:pathLst>
                <a:path w="1677" h="962">
                  <a:moveTo>
                    <a:pt x="1285" y="632"/>
                  </a:moveTo>
                  <a:lnTo>
                    <a:pt x="1285" y="608"/>
                  </a:lnTo>
                  <a:lnTo>
                    <a:pt x="1287" y="608"/>
                  </a:lnTo>
                  <a:lnTo>
                    <a:pt x="1287" y="563"/>
                  </a:lnTo>
                  <a:lnTo>
                    <a:pt x="1178" y="563"/>
                  </a:lnTo>
                  <a:lnTo>
                    <a:pt x="1178" y="115"/>
                  </a:lnTo>
                  <a:lnTo>
                    <a:pt x="802" y="115"/>
                  </a:lnTo>
                  <a:lnTo>
                    <a:pt x="802" y="0"/>
                  </a:lnTo>
                  <a:lnTo>
                    <a:pt x="646" y="0"/>
                  </a:lnTo>
                  <a:lnTo>
                    <a:pt x="646" y="115"/>
                  </a:lnTo>
                  <a:lnTo>
                    <a:pt x="372" y="115"/>
                  </a:lnTo>
                  <a:lnTo>
                    <a:pt x="374" y="544"/>
                  </a:lnTo>
                  <a:lnTo>
                    <a:pt x="91" y="544"/>
                  </a:lnTo>
                  <a:lnTo>
                    <a:pt x="91" y="664"/>
                  </a:lnTo>
                  <a:lnTo>
                    <a:pt x="0" y="664"/>
                  </a:lnTo>
                  <a:lnTo>
                    <a:pt x="106" y="946"/>
                  </a:lnTo>
                  <a:lnTo>
                    <a:pt x="1070" y="946"/>
                  </a:lnTo>
                  <a:lnTo>
                    <a:pt x="1070" y="923"/>
                  </a:lnTo>
                  <a:lnTo>
                    <a:pt x="1087" y="921"/>
                  </a:lnTo>
                  <a:lnTo>
                    <a:pt x="1087" y="922"/>
                  </a:lnTo>
                  <a:lnTo>
                    <a:pt x="1171" y="922"/>
                  </a:lnTo>
                  <a:lnTo>
                    <a:pt x="1171" y="921"/>
                  </a:lnTo>
                  <a:lnTo>
                    <a:pt x="1220" y="921"/>
                  </a:lnTo>
                  <a:lnTo>
                    <a:pt x="1220" y="926"/>
                  </a:lnTo>
                  <a:lnTo>
                    <a:pt x="1244" y="926"/>
                  </a:lnTo>
                  <a:lnTo>
                    <a:pt x="1244" y="921"/>
                  </a:lnTo>
                  <a:lnTo>
                    <a:pt x="1300" y="923"/>
                  </a:lnTo>
                  <a:lnTo>
                    <a:pt x="1300" y="962"/>
                  </a:lnTo>
                  <a:lnTo>
                    <a:pt x="1551" y="962"/>
                  </a:lnTo>
                  <a:lnTo>
                    <a:pt x="1566" y="923"/>
                  </a:lnTo>
                  <a:lnTo>
                    <a:pt x="1567" y="920"/>
                  </a:lnTo>
                  <a:lnTo>
                    <a:pt x="1649" y="711"/>
                  </a:lnTo>
                  <a:lnTo>
                    <a:pt x="1649" y="711"/>
                  </a:lnTo>
                  <a:lnTo>
                    <a:pt x="1677" y="638"/>
                  </a:lnTo>
                  <a:lnTo>
                    <a:pt x="1677" y="638"/>
                  </a:lnTo>
                  <a:lnTo>
                    <a:pt x="1285" y="632"/>
                  </a:lnTo>
                  <a:close/>
                </a:path>
              </a:pathLst>
            </a:custGeom>
            <a:solidFill>
              <a:srgbClr val="CCC9DB"/>
            </a:solidFill>
            <a:ln w="9525">
              <a:noFill/>
              <a:round/>
              <a:headEnd/>
              <a:tailEnd/>
            </a:ln>
          </p:spPr>
          <p:txBody>
            <a:bodyPr/>
            <a:lstStyle/>
            <a:p>
              <a:endParaRPr lang="en-US" dirty="0">
                <a:solidFill>
                  <a:srgbClr val="000000"/>
                </a:solidFill>
                <a:latin typeface="Arial"/>
              </a:endParaRPr>
            </a:p>
          </p:txBody>
        </p:sp>
        <p:sp>
          <p:nvSpPr>
            <p:cNvPr id="17" name="Freeform 12"/>
            <p:cNvSpPr>
              <a:spLocks/>
            </p:cNvSpPr>
            <p:nvPr/>
          </p:nvSpPr>
          <p:spPr bwMode="auto">
            <a:xfrm>
              <a:off x="1934" y="2172"/>
              <a:ext cx="398" cy="32"/>
            </a:xfrm>
            <a:custGeom>
              <a:avLst/>
              <a:gdLst/>
              <a:ahLst/>
              <a:cxnLst>
                <a:cxn ang="0">
                  <a:pos x="0" y="26"/>
                </a:cxn>
                <a:cxn ang="0">
                  <a:pos x="342" y="20"/>
                </a:cxn>
                <a:cxn ang="0">
                  <a:pos x="346" y="11"/>
                </a:cxn>
                <a:cxn ang="0">
                  <a:pos x="21" y="0"/>
                </a:cxn>
                <a:cxn ang="0">
                  <a:pos x="0" y="26"/>
                </a:cxn>
              </a:cxnLst>
              <a:rect l="0" t="0" r="r" b="b"/>
              <a:pathLst>
                <a:path w="346" h="26">
                  <a:moveTo>
                    <a:pt x="0" y="26"/>
                  </a:moveTo>
                  <a:lnTo>
                    <a:pt x="342" y="20"/>
                  </a:lnTo>
                  <a:lnTo>
                    <a:pt x="346" y="11"/>
                  </a:lnTo>
                  <a:lnTo>
                    <a:pt x="21" y="0"/>
                  </a:lnTo>
                  <a:lnTo>
                    <a:pt x="0" y="26"/>
                  </a:lnTo>
                  <a:close/>
                </a:path>
              </a:pathLst>
            </a:custGeom>
            <a:solidFill>
              <a:srgbClr val="CCC9DB"/>
            </a:solidFill>
            <a:ln w="9525">
              <a:noFill/>
              <a:round/>
              <a:headEnd/>
              <a:tailEnd/>
            </a:ln>
          </p:spPr>
          <p:txBody>
            <a:bodyPr/>
            <a:lstStyle/>
            <a:p>
              <a:endParaRPr lang="en-US" dirty="0">
                <a:solidFill>
                  <a:srgbClr val="000000"/>
                </a:solidFill>
                <a:latin typeface="Arial"/>
              </a:endParaRPr>
            </a:p>
          </p:txBody>
        </p:sp>
        <p:sp>
          <p:nvSpPr>
            <p:cNvPr id="18" name="Freeform 13"/>
            <p:cNvSpPr>
              <a:spLocks/>
            </p:cNvSpPr>
            <p:nvPr/>
          </p:nvSpPr>
          <p:spPr bwMode="auto">
            <a:xfrm>
              <a:off x="743" y="2090"/>
              <a:ext cx="845" cy="29"/>
            </a:xfrm>
            <a:custGeom>
              <a:avLst/>
              <a:gdLst/>
              <a:ahLst/>
              <a:cxnLst>
                <a:cxn ang="0">
                  <a:pos x="0" y="0"/>
                </a:cxn>
                <a:cxn ang="0">
                  <a:pos x="8" y="24"/>
                </a:cxn>
                <a:cxn ang="0">
                  <a:pos x="734" y="11"/>
                </a:cxn>
                <a:cxn ang="0">
                  <a:pos x="0" y="0"/>
                </a:cxn>
              </a:cxnLst>
              <a:rect l="0" t="0" r="r" b="b"/>
              <a:pathLst>
                <a:path w="734" h="24">
                  <a:moveTo>
                    <a:pt x="0" y="0"/>
                  </a:moveTo>
                  <a:lnTo>
                    <a:pt x="8" y="24"/>
                  </a:lnTo>
                  <a:lnTo>
                    <a:pt x="734" y="11"/>
                  </a:lnTo>
                  <a:lnTo>
                    <a:pt x="0" y="0"/>
                  </a:lnTo>
                  <a:close/>
                </a:path>
              </a:pathLst>
            </a:custGeom>
            <a:solidFill>
              <a:srgbClr val="CCC9DB"/>
            </a:solidFill>
            <a:ln w="9525">
              <a:noFill/>
              <a:round/>
              <a:headEnd/>
              <a:tailEnd/>
            </a:ln>
          </p:spPr>
          <p:txBody>
            <a:bodyPr/>
            <a:lstStyle/>
            <a:p>
              <a:endParaRPr lang="en-US" dirty="0">
                <a:solidFill>
                  <a:srgbClr val="000000"/>
                </a:solidFill>
                <a:latin typeface="Arial"/>
              </a:endParaRPr>
            </a:p>
          </p:txBody>
        </p:sp>
        <p:sp>
          <p:nvSpPr>
            <p:cNvPr id="19" name="Rectangle 14"/>
            <p:cNvSpPr>
              <a:spLocks noChangeArrowheads="1"/>
            </p:cNvSpPr>
            <p:nvPr/>
          </p:nvSpPr>
          <p:spPr bwMode="auto">
            <a:xfrm>
              <a:off x="2126" y="1594"/>
              <a:ext cx="99" cy="22"/>
            </a:xfrm>
            <a:prstGeom prst="rect">
              <a:avLst/>
            </a:prstGeom>
            <a:solidFill>
              <a:srgbClr val="CCC9DB"/>
            </a:solidFill>
            <a:ln w="9525">
              <a:noFill/>
              <a:miter lim="800000"/>
              <a:headEnd/>
              <a:tailEnd/>
            </a:ln>
          </p:spPr>
          <p:txBody>
            <a:bodyPr/>
            <a:lstStyle/>
            <a:p>
              <a:endParaRPr lang="en-US" dirty="0">
                <a:solidFill>
                  <a:srgbClr val="000000"/>
                </a:solidFill>
                <a:latin typeface="Arial"/>
              </a:endParaRPr>
            </a:p>
          </p:txBody>
        </p:sp>
        <p:sp>
          <p:nvSpPr>
            <p:cNvPr id="20" name="Rectangle 15"/>
            <p:cNvSpPr>
              <a:spLocks noChangeArrowheads="1"/>
            </p:cNvSpPr>
            <p:nvPr/>
          </p:nvSpPr>
          <p:spPr bwMode="auto">
            <a:xfrm>
              <a:off x="1683" y="968"/>
              <a:ext cx="100" cy="22"/>
            </a:xfrm>
            <a:prstGeom prst="rect">
              <a:avLst/>
            </a:prstGeom>
            <a:solidFill>
              <a:srgbClr val="CCC9DB"/>
            </a:solidFill>
            <a:ln w="9525">
              <a:noFill/>
              <a:miter lim="800000"/>
              <a:headEnd/>
              <a:tailEnd/>
            </a:ln>
          </p:spPr>
          <p:txBody>
            <a:bodyPr/>
            <a:lstStyle/>
            <a:p>
              <a:endParaRPr lang="en-US" dirty="0">
                <a:solidFill>
                  <a:srgbClr val="000000"/>
                </a:solidFill>
                <a:latin typeface="Arial"/>
              </a:endParaRPr>
            </a:p>
          </p:txBody>
        </p:sp>
        <p:sp>
          <p:nvSpPr>
            <p:cNvPr id="21" name="Rectangle 16"/>
            <p:cNvSpPr>
              <a:spLocks noChangeArrowheads="1"/>
            </p:cNvSpPr>
            <p:nvPr/>
          </p:nvSpPr>
          <p:spPr bwMode="auto">
            <a:xfrm>
              <a:off x="2253" y="1594"/>
              <a:ext cx="101" cy="22"/>
            </a:xfrm>
            <a:prstGeom prst="rect">
              <a:avLst/>
            </a:prstGeom>
            <a:solidFill>
              <a:srgbClr val="CCC9DB"/>
            </a:solidFill>
            <a:ln w="9525">
              <a:noFill/>
              <a:miter lim="800000"/>
              <a:headEnd/>
              <a:tailEnd/>
            </a:ln>
          </p:spPr>
          <p:txBody>
            <a:bodyPr/>
            <a:lstStyle/>
            <a:p>
              <a:endParaRPr lang="en-US" dirty="0">
                <a:solidFill>
                  <a:srgbClr val="000000"/>
                </a:solidFill>
                <a:latin typeface="Arial"/>
              </a:endParaRPr>
            </a:p>
          </p:txBody>
        </p:sp>
        <p:sp>
          <p:nvSpPr>
            <p:cNvPr id="22" name="Freeform 17"/>
            <p:cNvSpPr>
              <a:spLocks/>
            </p:cNvSpPr>
            <p:nvPr/>
          </p:nvSpPr>
          <p:spPr bwMode="auto">
            <a:xfrm>
              <a:off x="770" y="2036"/>
              <a:ext cx="1329" cy="166"/>
            </a:xfrm>
            <a:custGeom>
              <a:avLst/>
              <a:gdLst/>
              <a:ahLst/>
              <a:cxnLst>
                <a:cxn ang="0">
                  <a:pos x="764" y="122"/>
                </a:cxn>
                <a:cxn ang="0">
                  <a:pos x="773" y="108"/>
                </a:cxn>
                <a:cxn ang="0">
                  <a:pos x="784" y="97"/>
                </a:cxn>
                <a:cxn ang="0">
                  <a:pos x="799" y="89"/>
                </a:cxn>
                <a:cxn ang="0">
                  <a:pos x="814" y="86"/>
                </a:cxn>
                <a:cxn ang="0">
                  <a:pos x="826" y="86"/>
                </a:cxn>
                <a:cxn ang="0">
                  <a:pos x="838" y="88"/>
                </a:cxn>
                <a:cxn ang="0">
                  <a:pos x="849" y="94"/>
                </a:cxn>
                <a:cxn ang="0">
                  <a:pos x="858" y="94"/>
                </a:cxn>
                <a:cxn ang="0">
                  <a:pos x="867" y="88"/>
                </a:cxn>
                <a:cxn ang="0">
                  <a:pos x="876" y="83"/>
                </a:cxn>
                <a:cxn ang="0">
                  <a:pos x="887" y="80"/>
                </a:cxn>
                <a:cxn ang="0">
                  <a:pos x="900" y="78"/>
                </a:cxn>
                <a:cxn ang="0">
                  <a:pos x="916" y="77"/>
                </a:cxn>
                <a:cxn ang="0">
                  <a:pos x="928" y="69"/>
                </a:cxn>
                <a:cxn ang="0">
                  <a:pos x="938" y="54"/>
                </a:cxn>
                <a:cxn ang="0">
                  <a:pos x="952" y="42"/>
                </a:cxn>
                <a:cxn ang="0">
                  <a:pos x="969" y="34"/>
                </a:cxn>
                <a:cxn ang="0">
                  <a:pos x="989" y="30"/>
                </a:cxn>
                <a:cxn ang="0">
                  <a:pos x="1010" y="33"/>
                </a:cxn>
                <a:cxn ang="0">
                  <a:pos x="1029" y="40"/>
                </a:cxn>
                <a:cxn ang="0">
                  <a:pos x="1045" y="53"/>
                </a:cxn>
                <a:cxn ang="0">
                  <a:pos x="1055" y="58"/>
                </a:cxn>
                <a:cxn ang="0">
                  <a:pos x="1064" y="55"/>
                </a:cxn>
                <a:cxn ang="0">
                  <a:pos x="1082" y="53"/>
                </a:cxn>
                <a:cxn ang="0">
                  <a:pos x="1109" y="57"/>
                </a:cxn>
                <a:cxn ang="0">
                  <a:pos x="1130" y="70"/>
                </a:cxn>
                <a:cxn ang="0">
                  <a:pos x="1147" y="89"/>
                </a:cxn>
                <a:cxn ang="0">
                  <a:pos x="1153" y="95"/>
                </a:cxn>
                <a:cxn ang="0">
                  <a:pos x="1152" y="82"/>
                </a:cxn>
                <a:cxn ang="0">
                  <a:pos x="1146" y="62"/>
                </a:cxn>
                <a:cxn ang="0">
                  <a:pos x="1131" y="41"/>
                </a:cxn>
                <a:cxn ang="0">
                  <a:pos x="1109" y="27"/>
                </a:cxn>
                <a:cxn ang="0">
                  <a:pos x="1081" y="22"/>
                </a:cxn>
                <a:cxn ang="0">
                  <a:pos x="1063" y="25"/>
                </a:cxn>
                <a:cxn ang="0">
                  <a:pos x="1054" y="28"/>
                </a:cxn>
                <a:cxn ang="0">
                  <a:pos x="1044" y="22"/>
                </a:cxn>
                <a:cxn ang="0">
                  <a:pos x="1028" y="9"/>
                </a:cxn>
                <a:cxn ang="0">
                  <a:pos x="1008" y="1"/>
                </a:cxn>
                <a:cxn ang="0">
                  <a:pos x="987" y="0"/>
                </a:cxn>
                <a:cxn ang="0">
                  <a:pos x="966" y="4"/>
                </a:cxn>
                <a:cxn ang="0">
                  <a:pos x="949" y="12"/>
                </a:cxn>
                <a:cxn ang="0">
                  <a:pos x="936" y="24"/>
                </a:cxn>
                <a:cxn ang="0">
                  <a:pos x="926" y="39"/>
                </a:cxn>
                <a:cxn ang="0">
                  <a:pos x="915" y="47"/>
                </a:cxn>
                <a:cxn ang="0">
                  <a:pos x="899" y="48"/>
                </a:cxn>
                <a:cxn ang="0">
                  <a:pos x="886" y="50"/>
                </a:cxn>
                <a:cxn ang="0">
                  <a:pos x="875" y="53"/>
                </a:cxn>
                <a:cxn ang="0">
                  <a:pos x="866" y="58"/>
                </a:cxn>
                <a:cxn ang="0">
                  <a:pos x="857" y="64"/>
                </a:cxn>
                <a:cxn ang="0">
                  <a:pos x="848" y="64"/>
                </a:cxn>
                <a:cxn ang="0">
                  <a:pos x="837" y="58"/>
                </a:cxn>
                <a:cxn ang="0">
                  <a:pos x="825" y="56"/>
                </a:cxn>
                <a:cxn ang="0">
                  <a:pos x="813" y="56"/>
                </a:cxn>
                <a:cxn ang="0">
                  <a:pos x="796" y="60"/>
                </a:cxn>
                <a:cxn ang="0">
                  <a:pos x="780" y="69"/>
                </a:cxn>
                <a:cxn ang="0">
                  <a:pos x="767" y="83"/>
                </a:cxn>
                <a:cxn ang="0">
                  <a:pos x="760" y="100"/>
                </a:cxn>
                <a:cxn ang="0">
                  <a:pos x="0" y="110"/>
                </a:cxn>
                <a:cxn ang="0">
                  <a:pos x="761" y="136"/>
                </a:cxn>
              </a:cxnLst>
              <a:rect l="0" t="0" r="r" b="b"/>
              <a:pathLst>
                <a:path w="1153" h="136">
                  <a:moveTo>
                    <a:pt x="761" y="129"/>
                  </a:moveTo>
                  <a:lnTo>
                    <a:pt x="764" y="122"/>
                  </a:lnTo>
                  <a:lnTo>
                    <a:pt x="768" y="114"/>
                  </a:lnTo>
                  <a:lnTo>
                    <a:pt x="773" y="108"/>
                  </a:lnTo>
                  <a:lnTo>
                    <a:pt x="777" y="102"/>
                  </a:lnTo>
                  <a:lnTo>
                    <a:pt x="784" y="97"/>
                  </a:lnTo>
                  <a:lnTo>
                    <a:pt x="791" y="93"/>
                  </a:lnTo>
                  <a:lnTo>
                    <a:pt x="799" y="89"/>
                  </a:lnTo>
                  <a:lnTo>
                    <a:pt x="807" y="87"/>
                  </a:lnTo>
                  <a:lnTo>
                    <a:pt x="814" y="86"/>
                  </a:lnTo>
                  <a:lnTo>
                    <a:pt x="820" y="86"/>
                  </a:lnTo>
                  <a:lnTo>
                    <a:pt x="826" y="86"/>
                  </a:lnTo>
                  <a:lnTo>
                    <a:pt x="832" y="87"/>
                  </a:lnTo>
                  <a:lnTo>
                    <a:pt x="838" y="88"/>
                  </a:lnTo>
                  <a:lnTo>
                    <a:pt x="843" y="91"/>
                  </a:lnTo>
                  <a:lnTo>
                    <a:pt x="849" y="94"/>
                  </a:lnTo>
                  <a:lnTo>
                    <a:pt x="855" y="97"/>
                  </a:lnTo>
                  <a:lnTo>
                    <a:pt x="858" y="94"/>
                  </a:lnTo>
                  <a:lnTo>
                    <a:pt x="863" y="91"/>
                  </a:lnTo>
                  <a:lnTo>
                    <a:pt x="867" y="88"/>
                  </a:lnTo>
                  <a:lnTo>
                    <a:pt x="872" y="85"/>
                  </a:lnTo>
                  <a:lnTo>
                    <a:pt x="876" y="83"/>
                  </a:lnTo>
                  <a:lnTo>
                    <a:pt x="882" y="81"/>
                  </a:lnTo>
                  <a:lnTo>
                    <a:pt x="887" y="80"/>
                  </a:lnTo>
                  <a:lnTo>
                    <a:pt x="892" y="79"/>
                  </a:lnTo>
                  <a:lnTo>
                    <a:pt x="900" y="78"/>
                  </a:lnTo>
                  <a:lnTo>
                    <a:pt x="908" y="77"/>
                  </a:lnTo>
                  <a:lnTo>
                    <a:pt x="916" y="77"/>
                  </a:lnTo>
                  <a:lnTo>
                    <a:pt x="924" y="78"/>
                  </a:lnTo>
                  <a:lnTo>
                    <a:pt x="928" y="69"/>
                  </a:lnTo>
                  <a:lnTo>
                    <a:pt x="932" y="62"/>
                  </a:lnTo>
                  <a:lnTo>
                    <a:pt x="938" y="54"/>
                  </a:lnTo>
                  <a:lnTo>
                    <a:pt x="945" y="48"/>
                  </a:lnTo>
                  <a:lnTo>
                    <a:pt x="952" y="42"/>
                  </a:lnTo>
                  <a:lnTo>
                    <a:pt x="960" y="38"/>
                  </a:lnTo>
                  <a:lnTo>
                    <a:pt x="969" y="34"/>
                  </a:lnTo>
                  <a:lnTo>
                    <a:pt x="978" y="32"/>
                  </a:lnTo>
                  <a:lnTo>
                    <a:pt x="989" y="30"/>
                  </a:lnTo>
                  <a:lnTo>
                    <a:pt x="999" y="30"/>
                  </a:lnTo>
                  <a:lnTo>
                    <a:pt x="1010" y="33"/>
                  </a:lnTo>
                  <a:lnTo>
                    <a:pt x="1020" y="36"/>
                  </a:lnTo>
                  <a:lnTo>
                    <a:pt x="1029" y="40"/>
                  </a:lnTo>
                  <a:lnTo>
                    <a:pt x="1038" y="45"/>
                  </a:lnTo>
                  <a:lnTo>
                    <a:pt x="1045" y="53"/>
                  </a:lnTo>
                  <a:lnTo>
                    <a:pt x="1052" y="60"/>
                  </a:lnTo>
                  <a:lnTo>
                    <a:pt x="1055" y="58"/>
                  </a:lnTo>
                  <a:lnTo>
                    <a:pt x="1060" y="56"/>
                  </a:lnTo>
                  <a:lnTo>
                    <a:pt x="1064" y="55"/>
                  </a:lnTo>
                  <a:lnTo>
                    <a:pt x="1069" y="54"/>
                  </a:lnTo>
                  <a:lnTo>
                    <a:pt x="1082" y="53"/>
                  </a:lnTo>
                  <a:lnTo>
                    <a:pt x="1096" y="54"/>
                  </a:lnTo>
                  <a:lnTo>
                    <a:pt x="1109" y="57"/>
                  </a:lnTo>
                  <a:lnTo>
                    <a:pt x="1120" y="63"/>
                  </a:lnTo>
                  <a:lnTo>
                    <a:pt x="1130" y="70"/>
                  </a:lnTo>
                  <a:lnTo>
                    <a:pt x="1139" y="79"/>
                  </a:lnTo>
                  <a:lnTo>
                    <a:pt x="1147" y="89"/>
                  </a:lnTo>
                  <a:lnTo>
                    <a:pt x="1152" y="101"/>
                  </a:lnTo>
                  <a:lnTo>
                    <a:pt x="1153" y="95"/>
                  </a:lnTo>
                  <a:lnTo>
                    <a:pt x="1153" y="88"/>
                  </a:lnTo>
                  <a:lnTo>
                    <a:pt x="1152" y="82"/>
                  </a:lnTo>
                  <a:lnTo>
                    <a:pt x="1151" y="74"/>
                  </a:lnTo>
                  <a:lnTo>
                    <a:pt x="1146" y="62"/>
                  </a:lnTo>
                  <a:lnTo>
                    <a:pt x="1139" y="51"/>
                  </a:lnTo>
                  <a:lnTo>
                    <a:pt x="1131" y="41"/>
                  </a:lnTo>
                  <a:lnTo>
                    <a:pt x="1120" y="33"/>
                  </a:lnTo>
                  <a:lnTo>
                    <a:pt x="1109" y="27"/>
                  </a:lnTo>
                  <a:lnTo>
                    <a:pt x="1095" y="23"/>
                  </a:lnTo>
                  <a:lnTo>
                    <a:pt x="1081" y="22"/>
                  </a:lnTo>
                  <a:lnTo>
                    <a:pt x="1068" y="24"/>
                  </a:lnTo>
                  <a:lnTo>
                    <a:pt x="1063" y="25"/>
                  </a:lnTo>
                  <a:lnTo>
                    <a:pt x="1059" y="26"/>
                  </a:lnTo>
                  <a:lnTo>
                    <a:pt x="1054" y="28"/>
                  </a:lnTo>
                  <a:lnTo>
                    <a:pt x="1049" y="29"/>
                  </a:lnTo>
                  <a:lnTo>
                    <a:pt x="1044" y="22"/>
                  </a:lnTo>
                  <a:lnTo>
                    <a:pt x="1036" y="15"/>
                  </a:lnTo>
                  <a:lnTo>
                    <a:pt x="1028" y="9"/>
                  </a:lnTo>
                  <a:lnTo>
                    <a:pt x="1019" y="5"/>
                  </a:lnTo>
                  <a:lnTo>
                    <a:pt x="1008" y="1"/>
                  </a:lnTo>
                  <a:lnTo>
                    <a:pt x="998" y="0"/>
                  </a:lnTo>
                  <a:lnTo>
                    <a:pt x="987" y="0"/>
                  </a:lnTo>
                  <a:lnTo>
                    <a:pt x="977" y="1"/>
                  </a:lnTo>
                  <a:lnTo>
                    <a:pt x="966" y="4"/>
                  </a:lnTo>
                  <a:lnTo>
                    <a:pt x="957" y="8"/>
                  </a:lnTo>
                  <a:lnTo>
                    <a:pt x="949" y="12"/>
                  </a:lnTo>
                  <a:lnTo>
                    <a:pt x="942" y="18"/>
                  </a:lnTo>
                  <a:lnTo>
                    <a:pt x="936" y="24"/>
                  </a:lnTo>
                  <a:lnTo>
                    <a:pt x="931" y="32"/>
                  </a:lnTo>
                  <a:lnTo>
                    <a:pt x="926" y="39"/>
                  </a:lnTo>
                  <a:lnTo>
                    <a:pt x="923" y="48"/>
                  </a:lnTo>
                  <a:lnTo>
                    <a:pt x="915" y="47"/>
                  </a:lnTo>
                  <a:lnTo>
                    <a:pt x="907" y="47"/>
                  </a:lnTo>
                  <a:lnTo>
                    <a:pt x="899" y="48"/>
                  </a:lnTo>
                  <a:lnTo>
                    <a:pt x="891" y="49"/>
                  </a:lnTo>
                  <a:lnTo>
                    <a:pt x="886" y="50"/>
                  </a:lnTo>
                  <a:lnTo>
                    <a:pt x="881" y="51"/>
                  </a:lnTo>
                  <a:lnTo>
                    <a:pt x="875" y="53"/>
                  </a:lnTo>
                  <a:lnTo>
                    <a:pt x="871" y="55"/>
                  </a:lnTo>
                  <a:lnTo>
                    <a:pt x="866" y="58"/>
                  </a:lnTo>
                  <a:lnTo>
                    <a:pt x="862" y="60"/>
                  </a:lnTo>
                  <a:lnTo>
                    <a:pt x="857" y="64"/>
                  </a:lnTo>
                  <a:lnTo>
                    <a:pt x="853" y="67"/>
                  </a:lnTo>
                  <a:lnTo>
                    <a:pt x="848" y="64"/>
                  </a:lnTo>
                  <a:lnTo>
                    <a:pt x="842" y="60"/>
                  </a:lnTo>
                  <a:lnTo>
                    <a:pt x="837" y="58"/>
                  </a:lnTo>
                  <a:lnTo>
                    <a:pt x="831" y="57"/>
                  </a:lnTo>
                  <a:lnTo>
                    <a:pt x="825" y="56"/>
                  </a:lnTo>
                  <a:lnTo>
                    <a:pt x="818" y="56"/>
                  </a:lnTo>
                  <a:lnTo>
                    <a:pt x="813" y="56"/>
                  </a:lnTo>
                  <a:lnTo>
                    <a:pt x="806" y="57"/>
                  </a:lnTo>
                  <a:lnTo>
                    <a:pt x="796" y="60"/>
                  </a:lnTo>
                  <a:lnTo>
                    <a:pt x="788" y="64"/>
                  </a:lnTo>
                  <a:lnTo>
                    <a:pt x="780" y="69"/>
                  </a:lnTo>
                  <a:lnTo>
                    <a:pt x="773" y="76"/>
                  </a:lnTo>
                  <a:lnTo>
                    <a:pt x="767" y="83"/>
                  </a:lnTo>
                  <a:lnTo>
                    <a:pt x="763" y="92"/>
                  </a:lnTo>
                  <a:lnTo>
                    <a:pt x="760" y="100"/>
                  </a:lnTo>
                  <a:lnTo>
                    <a:pt x="759" y="110"/>
                  </a:lnTo>
                  <a:lnTo>
                    <a:pt x="0" y="110"/>
                  </a:lnTo>
                  <a:lnTo>
                    <a:pt x="10" y="136"/>
                  </a:lnTo>
                  <a:lnTo>
                    <a:pt x="761" y="136"/>
                  </a:lnTo>
                  <a:lnTo>
                    <a:pt x="761" y="129"/>
                  </a:lnTo>
                  <a:close/>
                </a:path>
              </a:pathLst>
            </a:custGeom>
            <a:solidFill>
              <a:srgbClr val="CCC9DB"/>
            </a:solidFill>
            <a:ln w="9525">
              <a:noFill/>
              <a:round/>
              <a:headEnd/>
              <a:tailEnd/>
            </a:ln>
          </p:spPr>
          <p:txBody>
            <a:bodyPr/>
            <a:lstStyle/>
            <a:p>
              <a:endParaRPr lang="en-US" dirty="0">
                <a:solidFill>
                  <a:srgbClr val="000000"/>
                </a:solidFill>
                <a:latin typeface="Arial"/>
              </a:endParaRPr>
            </a:p>
          </p:txBody>
        </p:sp>
        <p:sp>
          <p:nvSpPr>
            <p:cNvPr id="23" name="Freeform 18"/>
            <p:cNvSpPr>
              <a:spLocks/>
            </p:cNvSpPr>
            <p:nvPr/>
          </p:nvSpPr>
          <p:spPr bwMode="auto">
            <a:xfrm>
              <a:off x="395" y="1016"/>
              <a:ext cx="2245" cy="959"/>
            </a:xfrm>
            <a:custGeom>
              <a:avLst/>
              <a:gdLst/>
              <a:ahLst/>
              <a:cxnLst>
                <a:cxn ang="0">
                  <a:pos x="0" y="784"/>
                </a:cxn>
                <a:cxn ang="0">
                  <a:pos x="0" y="542"/>
                </a:cxn>
                <a:cxn ang="0">
                  <a:pos x="233" y="542"/>
                </a:cxn>
                <a:cxn ang="0">
                  <a:pos x="233" y="422"/>
                </a:cxn>
                <a:cxn ang="0">
                  <a:pos x="522" y="422"/>
                </a:cxn>
                <a:cxn ang="0">
                  <a:pos x="522" y="0"/>
                </a:cxn>
                <a:cxn ang="0">
                  <a:pos x="1286" y="0"/>
                </a:cxn>
                <a:cxn ang="0">
                  <a:pos x="1286" y="437"/>
                </a:cxn>
                <a:cxn ang="0">
                  <a:pos x="1418" y="437"/>
                </a:cxn>
                <a:cxn ang="0">
                  <a:pos x="1418" y="497"/>
                </a:cxn>
                <a:cxn ang="0">
                  <a:pos x="1733" y="497"/>
                </a:cxn>
                <a:cxn ang="0">
                  <a:pos x="1733" y="537"/>
                </a:cxn>
                <a:cxn ang="0">
                  <a:pos x="1949" y="537"/>
                </a:cxn>
                <a:cxn ang="0">
                  <a:pos x="1949" y="780"/>
                </a:cxn>
                <a:cxn ang="0">
                  <a:pos x="0" y="784"/>
                </a:cxn>
              </a:cxnLst>
              <a:rect l="0" t="0" r="r" b="b"/>
              <a:pathLst>
                <a:path w="1949" h="784">
                  <a:moveTo>
                    <a:pt x="0" y="784"/>
                  </a:moveTo>
                  <a:lnTo>
                    <a:pt x="0" y="542"/>
                  </a:lnTo>
                  <a:lnTo>
                    <a:pt x="233" y="542"/>
                  </a:lnTo>
                  <a:lnTo>
                    <a:pt x="233" y="422"/>
                  </a:lnTo>
                  <a:lnTo>
                    <a:pt x="522" y="422"/>
                  </a:lnTo>
                  <a:lnTo>
                    <a:pt x="522" y="0"/>
                  </a:lnTo>
                  <a:lnTo>
                    <a:pt x="1286" y="0"/>
                  </a:lnTo>
                  <a:lnTo>
                    <a:pt x="1286" y="437"/>
                  </a:lnTo>
                  <a:lnTo>
                    <a:pt x="1418" y="437"/>
                  </a:lnTo>
                  <a:lnTo>
                    <a:pt x="1418" y="497"/>
                  </a:lnTo>
                  <a:lnTo>
                    <a:pt x="1733" y="497"/>
                  </a:lnTo>
                  <a:lnTo>
                    <a:pt x="1733" y="537"/>
                  </a:lnTo>
                  <a:lnTo>
                    <a:pt x="1949" y="537"/>
                  </a:lnTo>
                  <a:lnTo>
                    <a:pt x="1949" y="780"/>
                  </a:lnTo>
                  <a:lnTo>
                    <a:pt x="0" y="784"/>
                  </a:lnTo>
                  <a:close/>
                </a:path>
              </a:pathLst>
            </a:custGeom>
            <a:solidFill>
              <a:srgbClr val="6699FF"/>
            </a:solidFill>
            <a:ln w="9525">
              <a:noFill/>
              <a:round/>
              <a:headEnd/>
              <a:tailEnd/>
            </a:ln>
          </p:spPr>
          <p:txBody>
            <a:bodyPr/>
            <a:lstStyle/>
            <a:p>
              <a:endParaRPr lang="en-US" dirty="0">
                <a:solidFill>
                  <a:srgbClr val="000000"/>
                </a:solidFill>
                <a:latin typeface="Arial"/>
              </a:endParaRPr>
            </a:p>
          </p:txBody>
        </p:sp>
        <p:sp>
          <p:nvSpPr>
            <p:cNvPr id="24" name="Rectangle 19"/>
            <p:cNvSpPr>
              <a:spLocks noChangeArrowheads="1"/>
            </p:cNvSpPr>
            <p:nvPr/>
          </p:nvSpPr>
          <p:spPr bwMode="auto">
            <a:xfrm>
              <a:off x="770" y="1714"/>
              <a:ext cx="533" cy="256"/>
            </a:xfrm>
            <a:prstGeom prst="rect">
              <a:avLst/>
            </a:prstGeom>
            <a:solidFill>
              <a:srgbClr val="C4C4C4"/>
            </a:solidFill>
            <a:ln w="9525">
              <a:noFill/>
              <a:miter lim="800000"/>
              <a:headEnd/>
              <a:tailEnd/>
            </a:ln>
          </p:spPr>
          <p:txBody>
            <a:bodyPr/>
            <a:lstStyle/>
            <a:p>
              <a:endParaRPr lang="en-US" dirty="0">
                <a:solidFill>
                  <a:srgbClr val="000000"/>
                </a:solidFill>
                <a:latin typeface="Arial"/>
              </a:endParaRPr>
            </a:p>
          </p:txBody>
        </p:sp>
        <p:sp>
          <p:nvSpPr>
            <p:cNvPr id="25" name="Rectangle 20"/>
            <p:cNvSpPr>
              <a:spLocks noChangeArrowheads="1"/>
            </p:cNvSpPr>
            <p:nvPr/>
          </p:nvSpPr>
          <p:spPr bwMode="auto">
            <a:xfrm>
              <a:off x="1829" y="1028"/>
              <a:ext cx="47" cy="585"/>
            </a:xfrm>
            <a:prstGeom prst="rect">
              <a:avLst/>
            </a:prstGeom>
            <a:solidFill>
              <a:srgbClr val="DBDBDB"/>
            </a:solidFill>
            <a:ln w="9525">
              <a:noFill/>
              <a:miter lim="800000"/>
              <a:headEnd/>
              <a:tailEnd/>
            </a:ln>
          </p:spPr>
          <p:txBody>
            <a:bodyPr/>
            <a:lstStyle/>
            <a:p>
              <a:endParaRPr lang="en-US" dirty="0">
                <a:solidFill>
                  <a:srgbClr val="000000"/>
                </a:solidFill>
                <a:latin typeface="Arial"/>
              </a:endParaRPr>
            </a:p>
          </p:txBody>
        </p:sp>
        <p:sp>
          <p:nvSpPr>
            <p:cNvPr id="26" name="Rectangle 21"/>
            <p:cNvSpPr>
              <a:spLocks noChangeArrowheads="1"/>
            </p:cNvSpPr>
            <p:nvPr/>
          </p:nvSpPr>
          <p:spPr bwMode="auto">
            <a:xfrm>
              <a:off x="1017" y="1023"/>
              <a:ext cx="826" cy="63"/>
            </a:xfrm>
            <a:prstGeom prst="rect">
              <a:avLst/>
            </a:prstGeom>
            <a:solidFill>
              <a:srgbClr val="DBDBDB"/>
            </a:solidFill>
            <a:ln w="9525">
              <a:noFill/>
              <a:miter lim="800000"/>
              <a:headEnd/>
              <a:tailEnd/>
            </a:ln>
          </p:spPr>
          <p:txBody>
            <a:bodyPr/>
            <a:lstStyle/>
            <a:p>
              <a:endParaRPr lang="en-US" dirty="0">
                <a:solidFill>
                  <a:srgbClr val="000000"/>
                </a:solidFill>
                <a:latin typeface="Arial"/>
              </a:endParaRPr>
            </a:p>
          </p:txBody>
        </p:sp>
        <p:sp>
          <p:nvSpPr>
            <p:cNvPr id="27" name="Rectangle 22"/>
            <p:cNvSpPr>
              <a:spLocks noChangeArrowheads="1"/>
            </p:cNvSpPr>
            <p:nvPr/>
          </p:nvSpPr>
          <p:spPr bwMode="auto">
            <a:xfrm>
              <a:off x="382" y="1684"/>
              <a:ext cx="1571" cy="40"/>
            </a:xfrm>
            <a:prstGeom prst="rect">
              <a:avLst/>
            </a:prstGeom>
            <a:solidFill>
              <a:srgbClr val="A5A5A5"/>
            </a:solidFill>
            <a:ln w="9525">
              <a:noFill/>
              <a:miter lim="800000"/>
              <a:headEnd/>
              <a:tailEnd/>
            </a:ln>
          </p:spPr>
          <p:txBody>
            <a:bodyPr/>
            <a:lstStyle/>
            <a:p>
              <a:endParaRPr lang="en-US" dirty="0">
                <a:solidFill>
                  <a:srgbClr val="000000"/>
                </a:solidFill>
                <a:latin typeface="Arial"/>
              </a:endParaRPr>
            </a:p>
          </p:txBody>
        </p:sp>
        <p:sp>
          <p:nvSpPr>
            <p:cNvPr id="28" name="Freeform 23"/>
            <p:cNvSpPr>
              <a:spLocks/>
            </p:cNvSpPr>
            <p:nvPr/>
          </p:nvSpPr>
          <p:spPr bwMode="auto">
            <a:xfrm>
              <a:off x="1975" y="1797"/>
              <a:ext cx="114" cy="177"/>
            </a:xfrm>
            <a:custGeom>
              <a:avLst/>
              <a:gdLst/>
              <a:ahLst/>
              <a:cxnLst>
                <a:cxn ang="0">
                  <a:pos x="99" y="52"/>
                </a:cxn>
                <a:cxn ang="0">
                  <a:pos x="99" y="0"/>
                </a:cxn>
                <a:cxn ang="0">
                  <a:pos x="0" y="0"/>
                </a:cxn>
                <a:cxn ang="0">
                  <a:pos x="0" y="144"/>
                </a:cxn>
                <a:cxn ang="0">
                  <a:pos x="99" y="52"/>
                </a:cxn>
              </a:cxnLst>
              <a:rect l="0" t="0" r="r" b="b"/>
              <a:pathLst>
                <a:path w="99" h="144">
                  <a:moveTo>
                    <a:pt x="99" y="52"/>
                  </a:moveTo>
                  <a:lnTo>
                    <a:pt x="99" y="0"/>
                  </a:lnTo>
                  <a:lnTo>
                    <a:pt x="0" y="0"/>
                  </a:lnTo>
                  <a:lnTo>
                    <a:pt x="0" y="144"/>
                  </a:lnTo>
                  <a:lnTo>
                    <a:pt x="99" y="52"/>
                  </a:lnTo>
                  <a:close/>
                </a:path>
              </a:pathLst>
            </a:custGeom>
            <a:solidFill>
              <a:srgbClr val="DBDBDB"/>
            </a:solidFill>
            <a:ln w="9525">
              <a:noFill/>
              <a:round/>
              <a:headEnd/>
              <a:tailEnd/>
            </a:ln>
          </p:spPr>
          <p:txBody>
            <a:bodyPr/>
            <a:lstStyle/>
            <a:p>
              <a:endParaRPr lang="en-US" dirty="0">
                <a:solidFill>
                  <a:srgbClr val="000000"/>
                </a:solidFill>
                <a:latin typeface="Arial"/>
              </a:endParaRPr>
            </a:p>
          </p:txBody>
        </p:sp>
        <p:sp>
          <p:nvSpPr>
            <p:cNvPr id="29" name="Rectangle 24"/>
            <p:cNvSpPr>
              <a:spLocks noChangeArrowheads="1"/>
            </p:cNvSpPr>
            <p:nvPr/>
          </p:nvSpPr>
          <p:spPr bwMode="auto">
            <a:xfrm>
              <a:off x="1972" y="1689"/>
              <a:ext cx="659" cy="72"/>
            </a:xfrm>
            <a:prstGeom prst="rect">
              <a:avLst/>
            </a:prstGeom>
            <a:solidFill>
              <a:srgbClr val="DBDBDB"/>
            </a:solidFill>
            <a:ln w="9525">
              <a:noFill/>
              <a:miter lim="800000"/>
              <a:headEnd/>
              <a:tailEnd/>
            </a:ln>
          </p:spPr>
          <p:txBody>
            <a:bodyPr/>
            <a:lstStyle/>
            <a:p>
              <a:endParaRPr lang="en-US" dirty="0">
                <a:solidFill>
                  <a:srgbClr val="000000"/>
                </a:solidFill>
                <a:latin typeface="Arial"/>
              </a:endParaRPr>
            </a:p>
          </p:txBody>
        </p:sp>
        <p:sp>
          <p:nvSpPr>
            <p:cNvPr id="30" name="Freeform 25"/>
            <p:cNvSpPr>
              <a:spLocks/>
            </p:cNvSpPr>
            <p:nvPr/>
          </p:nvSpPr>
          <p:spPr bwMode="auto">
            <a:xfrm>
              <a:off x="780" y="1826"/>
              <a:ext cx="482" cy="144"/>
            </a:xfrm>
            <a:custGeom>
              <a:avLst/>
              <a:gdLst/>
              <a:ahLst/>
              <a:cxnLst>
                <a:cxn ang="0">
                  <a:pos x="348" y="118"/>
                </a:cxn>
                <a:cxn ang="0">
                  <a:pos x="419" y="0"/>
                </a:cxn>
                <a:cxn ang="0">
                  <a:pos x="0" y="0"/>
                </a:cxn>
                <a:cxn ang="0">
                  <a:pos x="0" y="118"/>
                </a:cxn>
                <a:cxn ang="0">
                  <a:pos x="348" y="118"/>
                </a:cxn>
              </a:cxnLst>
              <a:rect l="0" t="0" r="r" b="b"/>
              <a:pathLst>
                <a:path w="419" h="118">
                  <a:moveTo>
                    <a:pt x="348" y="118"/>
                  </a:moveTo>
                  <a:lnTo>
                    <a:pt x="419" y="0"/>
                  </a:lnTo>
                  <a:lnTo>
                    <a:pt x="0" y="0"/>
                  </a:lnTo>
                  <a:lnTo>
                    <a:pt x="0" y="118"/>
                  </a:lnTo>
                  <a:lnTo>
                    <a:pt x="348" y="118"/>
                  </a:lnTo>
                  <a:close/>
                </a:path>
              </a:pathLst>
            </a:custGeom>
            <a:solidFill>
              <a:srgbClr val="AFAFAF"/>
            </a:solidFill>
            <a:ln w="9525">
              <a:noFill/>
              <a:round/>
              <a:headEnd/>
              <a:tailEnd/>
            </a:ln>
          </p:spPr>
          <p:txBody>
            <a:bodyPr/>
            <a:lstStyle/>
            <a:p>
              <a:endParaRPr lang="en-US" dirty="0">
                <a:solidFill>
                  <a:srgbClr val="000000"/>
                </a:solidFill>
                <a:latin typeface="Arial"/>
              </a:endParaRPr>
            </a:p>
          </p:txBody>
        </p:sp>
        <p:sp>
          <p:nvSpPr>
            <p:cNvPr id="31" name="Rectangle 26"/>
            <p:cNvSpPr>
              <a:spLocks noChangeArrowheads="1"/>
            </p:cNvSpPr>
            <p:nvPr/>
          </p:nvSpPr>
          <p:spPr bwMode="auto">
            <a:xfrm>
              <a:off x="1835" y="1583"/>
              <a:ext cx="196" cy="36"/>
            </a:xfrm>
            <a:prstGeom prst="rect">
              <a:avLst/>
            </a:prstGeom>
            <a:solidFill>
              <a:srgbClr val="DBDBDB"/>
            </a:solidFill>
            <a:ln w="9525">
              <a:noFill/>
              <a:miter lim="800000"/>
              <a:headEnd/>
              <a:tailEnd/>
            </a:ln>
          </p:spPr>
          <p:txBody>
            <a:bodyPr/>
            <a:lstStyle/>
            <a:p>
              <a:endParaRPr lang="en-US" dirty="0">
                <a:solidFill>
                  <a:srgbClr val="000000"/>
                </a:solidFill>
                <a:latin typeface="Arial"/>
              </a:endParaRPr>
            </a:p>
          </p:txBody>
        </p:sp>
        <p:sp>
          <p:nvSpPr>
            <p:cNvPr id="32" name="Rectangle 27"/>
            <p:cNvSpPr>
              <a:spLocks noChangeArrowheads="1"/>
            </p:cNvSpPr>
            <p:nvPr/>
          </p:nvSpPr>
          <p:spPr bwMode="auto">
            <a:xfrm>
              <a:off x="1092" y="1182"/>
              <a:ext cx="68" cy="69"/>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33" name="Rectangle 28"/>
            <p:cNvSpPr>
              <a:spLocks noChangeArrowheads="1"/>
            </p:cNvSpPr>
            <p:nvPr/>
          </p:nvSpPr>
          <p:spPr bwMode="auto">
            <a:xfrm>
              <a:off x="1220" y="1182"/>
              <a:ext cx="69" cy="69"/>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34" name="Rectangle 29"/>
            <p:cNvSpPr>
              <a:spLocks noChangeArrowheads="1"/>
            </p:cNvSpPr>
            <p:nvPr/>
          </p:nvSpPr>
          <p:spPr bwMode="auto">
            <a:xfrm>
              <a:off x="1347" y="1182"/>
              <a:ext cx="68" cy="69"/>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35" name="Rectangle 30"/>
            <p:cNvSpPr>
              <a:spLocks noChangeArrowheads="1"/>
            </p:cNvSpPr>
            <p:nvPr/>
          </p:nvSpPr>
          <p:spPr bwMode="auto">
            <a:xfrm>
              <a:off x="1474" y="1182"/>
              <a:ext cx="67" cy="69"/>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36" name="Rectangle 31"/>
            <p:cNvSpPr>
              <a:spLocks noChangeArrowheads="1"/>
            </p:cNvSpPr>
            <p:nvPr/>
          </p:nvSpPr>
          <p:spPr bwMode="auto">
            <a:xfrm>
              <a:off x="1600" y="1182"/>
              <a:ext cx="69" cy="69"/>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37" name="Rectangle 32"/>
            <p:cNvSpPr>
              <a:spLocks noChangeArrowheads="1"/>
            </p:cNvSpPr>
            <p:nvPr/>
          </p:nvSpPr>
          <p:spPr bwMode="auto">
            <a:xfrm>
              <a:off x="1729" y="1182"/>
              <a:ext cx="68" cy="69"/>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38" name="Rectangle 33"/>
            <p:cNvSpPr>
              <a:spLocks noChangeArrowheads="1"/>
            </p:cNvSpPr>
            <p:nvPr/>
          </p:nvSpPr>
          <p:spPr bwMode="auto">
            <a:xfrm>
              <a:off x="1092" y="1073"/>
              <a:ext cx="68"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39" name="Rectangle 34"/>
            <p:cNvSpPr>
              <a:spLocks noChangeArrowheads="1"/>
            </p:cNvSpPr>
            <p:nvPr/>
          </p:nvSpPr>
          <p:spPr bwMode="auto">
            <a:xfrm>
              <a:off x="1220" y="1073"/>
              <a:ext cx="69"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40" name="Rectangle 35"/>
            <p:cNvSpPr>
              <a:spLocks noChangeArrowheads="1"/>
            </p:cNvSpPr>
            <p:nvPr/>
          </p:nvSpPr>
          <p:spPr bwMode="auto">
            <a:xfrm>
              <a:off x="1347" y="1073"/>
              <a:ext cx="68"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41" name="Rectangle 36"/>
            <p:cNvSpPr>
              <a:spLocks noChangeArrowheads="1"/>
            </p:cNvSpPr>
            <p:nvPr/>
          </p:nvSpPr>
          <p:spPr bwMode="auto">
            <a:xfrm>
              <a:off x="1474" y="1073"/>
              <a:ext cx="67"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42" name="Rectangle 37"/>
            <p:cNvSpPr>
              <a:spLocks noChangeArrowheads="1"/>
            </p:cNvSpPr>
            <p:nvPr/>
          </p:nvSpPr>
          <p:spPr bwMode="auto">
            <a:xfrm>
              <a:off x="1600" y="1073"/>
              <a:ext cx="69"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43" name="Rectangle 38"/>
            <p:cNvSpPr>
              <a:spLocks noChangeArrowheads="1"/>
            </p:cNvSpPr>
            <p:nvPr/>
          </p:nvSpPr>
          <p:spPr bwMode="auto">
            <a:xfrm>
              <a:off x="1729" y="1073"/>
              <a:ext cx="68"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44" name="Rectangle 39"/>
            <p:cNvSpPr>
              <a:spLocks noChangeArrowheads="1"/>
            </p:cNvSpPr>
            <p:nvPr/>
          </p:nvSpPr>
          <p:spPr bwMode="auto">
            <a:xfrm>
              <a:off x="1092" y="1296"/>
              <a:ext cx="68"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45" name="Rectangle 40"/>
            <p:cNvSpPr>
              <a:spLocks noChangeArrowheads="1"/>
            </p:cNvSpPr>
            <p:nvPr/>
          </p:nvSpPr>
          <p:spPr bwMode="auto">
            <a:xfrm>
              <a:off x="1220" y="1296"/>
              <a:ext cx="69"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46" name="Rectangle 41"/>
            <p:cNvSpPr>
              <a:spLocks noChangeArrowheads="1"/>
            </p:cNvSpPr>
            <p:nvPr/>
          </p:nvSpPr>
          <p:spPr bwMode="auto">
            <a:xfrm>
              <a:off x="1347" y="1296"/>
              <a:ext cx="68"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47" name="Rectangle 42"/>
            <p:cNvSpPr>
              <a:spLocks noChangeArrowheads="1"/>
            </p:cNvSpPr>
            <p:nvPr/>
          </p:nvSpPr>
          <p:spPr bwMode="auto">
            <a:xfrm>
              <a:off x="1474" y="1296"/>
              <a:ext cx="67"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48" name="Rectangle 43"/>
            <p:cNvSpPr>
              <a:spLocks noChangeArrowheads="1"/>
            </p:cNvSpPr>
            <p:nvPr/>
          </p:nvSpPr>
          <p:spPr bwMode="auto">
            <a:xfrm>
              <a:off x="1600" y="1296"/>
              <a:ext cx="69"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49" name="Rectangle 44"/>
            <p:cNvSpPr>
              <a:spLocks noChangeArrowheads="1"/>
            </p:cNvSpPr>
            <p:nvPr/>
          </p:nvSpPr>
          <p:spPr bwMode="auto">
            <a:xfrm>
              <a:off x="1729" y="1296"/>
              <a:ext cx="68"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50" name="Rectangle 45"/>
            <p:cNvSpPr>
              <a:spLocks noChangeArrowheads="1"/>
            </p:cNvSpPr>
            <p:nvPr/>
          </p:nvSpPr>
          <p:spPr bwMode="auto">
            <a:xfrm>
              <a:off x="1092" y="1410"/>
              <a:ext cx="68"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51" name="Rectangle 46"/>
            <p:cNvSpPr>
              <a:spLocks noChangeArrowheads="1"/>
            </p:cNvSpPr>
            <p:nvPr/>
          </p:nvSpPr>
          <p:spPr bwMode="auto">
            <a:xfrm>
              <a:off x="1220" y="1410"/>
              <a:ext cx="69"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53" name="Rectangle 47"/>
            <p:cNvSpPr>
              <a:spLocks noChangeArrowheads="1"/>
            </p:cNvSpPr>
            <p:nvPr/>
          </p:nvSpPr>
          <p:spPr bwMode="auto">
            <a:xfrm>
              <a:off x="1347" y="1410"/>
              <a:ext cx="68"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54" name="Rectangle 48"/>
            <p:cNvSpPr>
              <a:spLocks noChangeArrowheads="1"/>
            </p:cNvSpPr>
            <p:nvPr/>
          </p:nvSpPr>
          <p:spPr bwMode="auto">
            <a:xfrm>
              <a:off x="1474" y="1410"/>
              <a:ext cx="67"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56" name="Rectangle 49"/>
            <p:cNvSpPr>
              <a:spLocks noChangeArrowheads="1"/>
            </p:cNvSpPr>
            <p:nvPr/>
          </p:nvSpPr>
          <p:spPr bwMode="auto">
            <a:xfrm>
              <a:off x="1600" y="1410"/>
              <a:ext cx="69"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58" name="Rectangle 50"/>
            <p:cNvSpPr>
              <a:spLocks noChangeArrowheads="1"/>
            </p:cNvSpPr>
            <p:nvPr/>
          </p:nvSpPr>
          <p:spPr bwMode="auto">
            <a:xfrm>
              <a:off x="1729" y="1410"/>
              <a:ext cx="68"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59" name="Rectangle 51"/>
            <p:cNvSpPr>
              <a:spLocks noChangeArrowheads="1"/>
            </p:cNvSpPr>
            <p:nvPr/>
          </p:nvSpPr>
          <p:spPr bwMode="auto">
            <a:xfrm>
              <a:off x="1600" y="1525"/>
              <a:ext cx="69"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61" name="Rectangle 52"/>
            <p:cNvSpPr>
              <a:spLocks noChangeArrowheads="1"/>
            </p:cNvSpPr>
            <p:nvPr/>
          </p:nvSpPr>
          <p:spPr bwMode="auto">
            <a:xfrm>
              <a:off x="1729" y="1525"/>
              <a:ext cx="68" cy="68"/>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62" name="Rectangle 53"/>
            <p:cNvSpPr>
              <a:spLocks noChangeArrowheads="1"/>
            </p:cNvSpPr>
            <p:nvPr/>
          </p:nvSpPr>
          <p:spPr bwMode="auto">
            <a:xfrm>
              <a:off x="763" y="1583"/>
              <a:ext cx="209" cy="32"/>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63" name="Rectangle 54"/>
            <p:cNvSpPr>
              <a:spLocks noChangeArrowheads="1"/>
            </p:cNvSpPr>
            <p:nvPr/>
          </p:nvSpPr>
          <p:spPr bwMode="auto">
            <a:xfrm>
              <a:off x="1008" y="1583"/>
              <a:ext cx="207" cy="32"/>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67" name="Rectangle 55"/>
            <p:cNvSpPr>
              <a:spLocks noChangeArrowheads="1"/>
            </p:cNvSpPr>
            <p:nvPr/>
          </p:nvSpPr>
          <p:spPr bwMode="auto">
            <a:xfrm>
              <a:off x="1252" y="1583"/>
              <a:ext cx="207" cy="32"/>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68" name="Rectangle 56"/>
            <p:cNvSpPr>
              <a:spLocks noChangeArrowheads="1"/>
            </p:cNvSpPr>
            <p:nvPr/>
          </p:nvSpPr>
          <p:spPr bwMode="auto">
            <a:xfrm>
              <a:off x="2465" y="1834"/>
              <a:ext cx="48" cy="76"/>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69" name="Rectangle 57"/>
            <p:cNvSpPr>
              <a:spLocks noChangeArrowheads="1"/>
            </p:cNvSpPr>
            <p:nvPr/>
          </p:nvSpPr>
          <p:spPr bwMode="auto">
            <a:xfrm>
              <a:off x="2550" y="1834"/>
              <a:ext cx="49" cy="76"/>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71" name="Rectangle 58"/>
            <p:cNvSpPr>
              <a:spLocks noChangeArrowheads="1"/>
            </p:cNvSpPr>
            <p:nvPr/>
          </p:nvSpPr>
          <p:spPr bwMode="auto">
            <a:xfrm>
              <a:off x="1802" y="1807"/>
              <a:ext cx="97" cy="165"/>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72" name="Freeform 59"/>
            <p:cNvSpPr>
              <a:spLocks/>
            </p:cNvSpPr>
            <p:nvPr/>
          </p:nvSpPr>
          <p:spPr bwMode="auto">
            <a:xfrm>
              <a:off x="278" y="1656"/>
              <a:ext cx="2448" cy="332"/>
            </a:xfrm>
            <a:custGeom>
              <a:avLst/>
              <a:gdLst/>
              <a:ahLst/>
              <a:cxnLst>
                <a:cxn ang="0">
                  <a:pos x="0" y="0"/>
                </a:cxn>
                <a:cxn ang="0">
                  <a:pos x="30" y="33"/>
                </a:cxn>
                <a:cxn ang="0">
                  <a:pos x="84" y="33"/>
                </a:cxn>
                <a:cxn ang="0">
                  <a:pos x="84" y="264"/>
                </a:cxn>
                <a:cxn ang="0">
                  <a:pos x="108" y="264"/>
                </a:cxn>
                <a:cxn ang="0">
                  <a:pos x="108" y="33"/>
                </a:cxn>
                <a:cxn ang="0">
                  <a:pos x="410" y="33"/>
                </a:cxn>
                <a:cxn ang="0">
                  <a:pos x="410" y="264"/>
                </a:cxn>
                <a:cxn ang="0">
                  <a:pos x="434" y="264"/>
                </a:cxn>
                <a:cxn ang="0">
                  <a:pos x="434" y="127"/>
                </a:cxn>
                <a:cxn ang="0">
                  <a:pos x="885" y="127"/>
                </a:cxn>
                <a:cxn ang="0">
                  <a:pos x="885" y="126"/>
                </a:cxn>
                <a:cxn ang="0">
                  <a:pos x="887" y="126"/>
                </a:cxn>
                <a:cxn ang="0">
                  <a:pos x="885" y="124"/>
                </a:cxn>
                <a:cxn ang="0">
                  <a:pos x="885" y="119"/>
                </a:cxn>
                <a:cxn ang="0">
                  <a:pos x="878" y="119"/>
                </a:cxn>
                <a:cxn ang="0">
                  <a:pos x="829" y="86"/>
                </a:cxn>
                <a:cxn ang="0">
                  <a:pos x="434" y="86"/>
                </a:cxn>
                <a:cxn ang="0">
                  <a:pos x="434" y="33"/>
                </a:cxn>
                <a:cxn ang="0">
                  <a:pos x="1252" y="33"/>
                </a:cxn>
                <a:cxn ang="0">
                  <a:pos x="1252" y="272"/>
                </a:cxn>
                <a:cxn ang="0">
                  <a:pos x="1265" y="272"/>
                </a:cxn>
                <a:cxn ang="0">
                  <a:pos x="1265" y="33"/>
                </a:cxn>
                <a:cxn ang="0">
                  <a:pos x="1456" y="33"/>
                </a:cxn>
                <a:cxn ang="0">
                  <a:pos x="1456" y="264"/>
                </a:cxn>
                <a:cxn ang="0">
                  <a:pos x="1480" y="264"/>
                </a:cxn>
                <a:cxn ang="0">
                  <a:pos x="1480" y="128"/>
                </a:cxn>
                <a:cxn ang="0">
                  <a:pos x="1565" y="128"/>
                </a:cxn>
                <a:cxn ang="0">
                  <a:pos x="1565" y="259"/>
                </a:cxn>
                <a:cxn ang="0">
                  <a:pos x="1587" y="259"/>
                </a:cxn>
                <a:cxn ang="0">
                  <a:pos x="1587" y="128"/>
                </a:cxn>
                <a:cxn ang="0">
                  <a:pos x="1621" y="128"/>
                </a:cxn>
                <a:cxn ang="0">
                  <a:pos x="1621" y="111"/>
                </a:cxn>
                <a:cxn ang="0">
                  <a:pos x="1591" y="111"/>
                </a:cxn>
                <a:cxn ang="0">
                  <a:pos x="1541" y="63"/>
                </a:cxn>
                <a:cxn ang="0">
                  <a:pos x="1480" y="63"/>
                </a:cxn>
                <a:cxn ang="0">
                  <a:pos x="1480" y="33"/>
                </a:cxn>
                <a:cxn ang="0">
                  <a:pos x="1738" y="33"/>
                </a:cxn>
                <a:cxn ang="0">
                  <a:pos x="1738" y="264"/>
                </a:cxn>
                <a:cxn ang="0">
                  <a:pos x="1762" y="264"/>
                </a:cxn>
                <a:cxn ang="0">
                  <a:pos x="1762" y="33"/>
                </a:cxn>
                <a:cxn ang="0">
                  <a:pos x="1825" y="33"/>
                </a:cxn>
                <a:cxn ang="0">
                  <a:pos x="1825" y="266"/>
                </a:cxn>
                <a:cxn ang="0">
                  <a:pos x="1849" y="266"/>
                </a:cxn>
                <a:cxn ang="0">
                  <a:pos x="1849" y="33"/>
                </a:cxn>
                <a:cxn ang="0">
                  <a:pos x="2038" y="33"/>
                </a:cxn>
                <a:cxn ang="0">
                  <a:pos x="2038" y="268"/>
                </a:cxn>
                <a:cxn ang="0">
                  <a:pos x="2060" y="268"/>
                </a:cxn>
                <a:cxn ang="0">
                  <a:pos x="2060" y="33"/>
                </a:cxn>
                <a:cxn ang="0">
                  <a:pos x="2097" y="33"/>
                </a:cxn>
                <a:cxn ang="0">
                  <a:pos x="2125" y="0"/>
                </a:cxn>
                <a:cxn ang="0">
                  <a:pos x="0" y="0"/>
                </a:cxn>
              </a:cxnLst>
              <a:rect l="0" t="0" r="r" b="b"/>
              <a:pathLst>
                <a:path w="2125" h="272">
                  <a:moveTo>
                    <a:pt x="0" y="0"/>
                  </a:moveTo>
                  <a:lnTo>
                    <a:pt x="30" y="33"/>
                  </a:lnTo>
                  <a:lnTo>
                    <a:pt x="84" y="33"/>
                  </a:lnTo>
                  <a:lnTo>
                    <a:pt x="84" y="264"/>
                  </a:lnTo>
                  <a:lnTo>
                    <a:pt x="108" y="264"/>
                  </a:lnTo>
                  <a:lnTo>
                    <a:pt x="108" y="33"/>
                  </a:lnTo>
                  <a:lnTo>
                    <a:pt x="410" y="33"/>
                  </a:lnTo>
                  <a:lnTo>
                    <a:pt x="410" y="264"/>
                  </a:lnTo>
                  <a:lnTo>
                    <a:pt x="434" y="264"/>
                  </a:lnTo>
                  <a:lnTo>
                    <a:pt x="434" y="127"/>
                  </a:lnTo>
                  <a:lnTo>
                    <a:pt x="885" y="127"/>
                  </a:lnTo>
                  <a:lnTo>
                    <a:pt x="885" y="126"/>
                  </a:lnTo>
                  <a:lnTo>
                    <a:pt x="887" y="126"/>
                  </a:lnTo>
                  <a:lnTo>
                    <a:pt x="885" y="124"/>
                  </a:lnTo>
                  <a:lnTo>
                    <a:pt x="885" y="119"/>
                  </a:lnTo>
                  <a:lnTo>
                    <a:pt x="878" y="119"/>
                  </a:lnTo>
                  <a:lnTo>
                    <a:pt x="829" y="86"/>
                  </a:lnTo>
                  <a:lnTo>
                    <a:pt x="434" y="86"/>
                  </a:lnTo>
                  <a:lnTo>
                    <a:pt x="434" y="33"/>
                  </a:lnTo>
                  <a:lnTo>
                    <a:pt x="1252" y="33"/>
                  </a:lnTo>
                  <a:lnTo>
                    <a:pt x="1252" y="272"/>
                  </a:lnTo>
                  <a:lnTo>
                    <a:pt x="1265" y="272"/>
                  </a:lnTo>
                  <a:lnTo>
                    <a:pt x="1265" y="33"/>
                  </a:lnTo>
                  <a:lnTo>
                    <a:pt x="1456" y="33"/>
                  </a:lnTo>
                  <a:lnTo>
                    <a:pt x="1456" y="264"/>
                  </a:lnTo>
                  <a:lnTo>
                    <a:pt x="1480" y="264"/>
                  </a:lnTo>
                  <a:lnTo>
                    <a:pt x="1480" y="128"/>
                  </a:lnTo>
                  <a:lnTo>
                    <a:pt x="1565" y="128"/>
                  </a:lnTo>
                  <a:lnTo>
                    <a:pt x="1565" y="259"/>
                  </a:lnTo>
                  <a:lnTo>
                    <a:pt x="1587" y="259"/>
                  </a:lnTo>
                  <a:lnTo>
                    <a:pt x="1587" y="128"/>
                  </a:lnTo>
                  <a:lnTo>
                    <a:pt x="1621" y="128"/>
                  </a:lnTo>
                  <a:lnTo>
                    <a:pt x="1621" y="111"/>
                  </a:lnTo>
                  <a:lnTo>
                    <a:pt x="1591" y="111"/>
                  </a:lnTo>
                  <a:lnTo>
                    <a:pt x="1541" y="63"/>
                  </a:lnTo>
                  <a:lnTo>
                    <a:pt x="1480" y="63"/>
                  </a:lnTo>
                  <a:lnTo>
                    <a:pt x="1480" y="33"/>
                  </a:lnTo>
                  <a:lnTo>
                    <a:pt x="1738" y="33"/>
                  </a:lnTo>
                  <a:lnTo>
                    <a:pt x="1738" y="264"/>
                  </a:lnTo>
                  <a:lnTo>
                    <a:pt x="1762" y="264"/>
                  </a:lnTo>
                  <a:lnTo>
                    <a:pt x="1762" y="33"/>
                  </a:lnTo>
                  <a:lnTo>
                    <a:pt x="1825" y="33"/>
                  </a:lnTo>
                  <a:lnTo>
                    <a:pt x="1825" y="266"/>
                  </a:lnTo>
                  <a:lnTo>
                    <a:pt x="1849" y="266"/>
                  </a:lnTo>
                  <a:lnTo>
                    <a:pt x="1849" y="33"/>
                  </a:lnTo>
                  <a:lnTo>
                    <a:pt x="2038" y="33"/>
                  </a:lnTo>
                  <a:lnTo>
                    <a:pt x="2038" y="268"/>
                  </a:lnTo>
                  <a:lnTo>
                    <a:pt x="2060" y="268"/>
                  </a:lnTo>
                  <a:lnTo>
                    <a:pt x="2060" y="33"/>
                  </a:lnTo>
                  <a:lnTo>
                    <a:pt x="2097" y="33"/>
                  </a:lnTo>
                  <a:lnTo>
                    <a:pt x="2125" y="0"/>
                  </a:lnTo>
                  <a:lnTo>
                    <a:pt x="0" y="0"/>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73" name="Freeform 60"/>
            <p:cNvSpPr>
              <a:spLocks/>
            </p:cNvSpPr>
            <p:nvPr/>
          </p:nvSpPr>
          <p:spPr bwMode="auto">
            <a:xfrm>
              <a:off x="327" y="1828"/>
              <a:ext cx="1456" cy="173"/>
            </a:xfrm>
            <a:custGeom>
              <a:avLst/>
              <a:gdLst/>
              <a:ahLst/>
              <a:cxnLst>
                <a:cxn ang="0">
                  <a:pos x="1176" y="119"/>
                </a:cxn>
                <a:cxn ang="0">
                  <a:pos x="1176" y="0"/>
                </a:cxn>
                <a:cxn ang="0">
                  <a:pos x="1092" y="0"/>
                </a:cxn>
                <a:cxn ang="0">
                  <a:pos x="1092" y="119"/>
                </a:cxn>
                <a:cxn ang="0">
                  <a:pos x="1064" y="119"/>
                </a:cxn>
                <a:cxn ang="0">
                  <a:pos x="1064" y="0"/>
                </a:cxn>
                <a:cxn ang="0">
                  <a:pos x="981" y="0"/>
                </a:cxn>
                <a:cxn ang="0">
                  <a:pos x="981" y="119"/>
                </a:cxn>
                <a:cxn ang="0">
                  <a:pos x="955" y="119"/>
                </a:cxn>
                <a:cxn ang="0">
                  <a:pos x="955" y="0"/>
                </a:cxn>
                <a:cxn ang="0">
                  <a:pos x="871" y="0"/>
                </a:cxn>
                <a:cxn ang="0">
                  <a:pos x="871" y="119"/>
                </a:cxn>
                <a:cxn ang="0">
                  <a:pos x="711" y="119"/>
                </a:cxn>
                <a:cxn ang="0">
                  <a:pos x="711" y="2"/>
                </a:cxn>
                <a:cxn ang="0">
                  <a:pos x="684" y="2"/>
                </a:cxn>
                <a:cxn ang="0">
                  <a:pos x="684" y="119"/>
                </a:cxn>
                <a:cxn ang="0">
                  <a:pos x="536" y="119"/>
                </a:cxn>
                <a:cxn ang="0">
                  <a:pos x="536" y="2"/>
                </a:cxn>
                <a:cxn ang="0">
                  <a:pos x="510" y="2"/>
                </a:cxn>
                <a:cxn ang="0">
                  <a:pos x="510" y="119"/>
                </a:cxn>
                <a:cxn ang="0">
                  <a:pos x="320" y="119"/>
                </a:cxn>
                <a:cxn ang="0">
                  <a:pos x="320" y="1"/>
                </a:cxn>
                <a:cxn ang="0">
                  <a:pos x="190" y="1"/>
                </a:cxn>
                <a:cxn ang="0">
                  <a:pos x="190" y="119"/>
                </a:cxn>
                <a:cxn ang="0">
                  <a:pos x="0" y="119"/>
                </a:cxn>
                <a:cxn ang="0">
                  <a:pos x="0" y="141"/>
                </a:cxn>
                <a:cxn ang="0">
                  <a:pos x="1264" y="141"/>
                </a:cxn>
                <a:cxn ang="0">
                  <a:pos x="1264" y="119"/>
                </a:cxn>
                <a:cxn ang="0">
                  <a:pos x="1176" y="119"/>
                </a:cxn>
              </a:cxnLst>
              <a:rect l="0" t="0" r="r" b="b"/>
              <a:pathLst>
                <a:path w="1264" h="141">
                  <a:moveTo>
                    <a:pt x="1176" y="119"/>
                  </a:moveTo>
                  <a:lnTo>
                    <a:pt x="1176" y="0"/>
                  </a:lnTo>
                  <a:lnTo>
                    <a:pt x="1092" y="0"/>
                  </a:lnTo>
                  <a:lnTo>
                    <a:pt x="1092" y="119"/>
                  </a:lnTo>
                  <a:lnTo>
                    <a:pt x="1064" y="119"/>
                  </a:lnTo>
                  <a:lnTo>
                    <a:pt x="1064" y="0"/>
                  </a:lnTo>
                  <a:lnTo>
                    <a:pt x="981" y="0"/>
                  </a:lnTo>
                  <a:lnTo>
                    <a:pt x="981" y="119"/>
                  </a:lnTo>
                  <a:lnTo>
                    <a:pt x="955" y="119"/>
                  </a:lnTo>
                  <a:lnTo>
                    <a:pt x="955" y="0"/>
                  </a:lnTo>
                  <a:lnTo>
                    <a:pt x="871" y="0"/>
                  </a:lnTo>
                  <a:lnTo>
                    <a:pt x="871" y="119"/>
                  </a:lnTo>
                  <a:lnTo>
                    <a:pt x="711" y="119"/>
                  </a:lnTo>
                  <a:lnTo>
                    <a:pt x="711" y="2"/>
                  </a:lnTo>
                  <a:lnTo>
                    <a:pt x="684" y="2"/>
                  </a:lnTo>
                  <a:lnTo>
                    <a:pt x="684" y="119"/>
                  </a:lnTo>
                  <a:lnTo>
                    <a:pt x="536" y="119"/>
                  </a:lnTo>
                  <a:lnTo>
                    <a:pt x="536" y="2"/>
                  </a:lnTo>
                  <a:lnTo>
                    <a:pt x="510" y="2"/>
                  </a:lnTo>
                  <a:lnTo>
                    <a:pt x="510" y="119"/>
                  </a:lnTo>
                  <a:lnTo>
                    <a:pt x="320" y="119"/>
                  </a:lnTo>
                  <a:lnTo>
                    <a:pt x="320" y="1"/>
                  </a:lnTo>
                  <a:lnTo>
                    <a:pt x="190" y="1"/>
                  </a:lnTo>
                  <a:lnTo>
                    <a:pt x="190" y="119"/>
                  </a:lnTo>
                  <a:lnTo>
                    <a:pt x="0" y="119"/>
                  </a:lnTo>
                  <a:lnTo>
                    <a:pt x="0" y="141"/>
                  </a:lnTo>
                  <a:lnTo>
                    <a:pt x="1264" y="141"/>
                  </a:lnTo>
                  <a:lnTo>
                    <a:pt x="1264" y="119"/>
                  </a:lnTo>
                  <a:lnTo>
                    <a:pt x="1176" y="119"/>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74" name="Freeform 61"/>
            <p:cNvSpPr>
              <a:spLocks/>
            </p:cNvSpPr>
            <p:nvPr/>
          </p:nvSpPr>
          <p:spPr bwMode="auto">
            <a:xfrm>
              <a:off x="655" y="846"/>
              <a:ext cx="1841" cy="810"/>
            </a:xfrm>
            <a:custGeom>
              <a:avLst/>
              <a:gdLst/>
              <a:ahLst/>
              <a:cxnLst>
                <a:cxn ang="0">
                  <a:pos x="1598" y="637"/>
                </a:cxn>
                <a:cxn ang="0">
                  <a:pos x="768" y="626"/>
                </a:cxn>
                <a:cxn ang="0">
                  <a:pos x="768" y="543"/>
                </a:cxn>
                <a:cxn ang="0">
                  <a:pos x="325" y="543"/>
                </a:cxn>
                <a:cxn ang="0">
                  <a:pos x="325" y="155"/>
                </a:cxn>
                <a:cxn ang="0">
                  <a:pos x="1045" y="155"/>
                </a:cxn>
                <a:cxn ang="0">
                  <a:pos x="1045" y="606"/>
                </a:cxn>
                <a:cxn ang="0">
                  <a:pos x="1196" y="606"/>
                </a:cxn>
                <a:cxn ang="0">
                  <a:pos x="1196" y="561"/>
                </a:cxn>
                <a:cxn ang="0">
                  <a:pos x="1087" y="561"/>
                </a:cxn>
                <a:cxn ang="0">
                  <a:pos x="1087" y="115"/>
                </a:cxn>
                <a:cxn ang="0">
                  <a:pos x="712" y="115"/>
                </a:cxn>
                <a:cxn ang="0">
                  <a:pos x="712" y="0"/>
                </a:cxn>
                <a:cxn ang="0">
                  <a:pos x="555" y="0"/>
                </a:cxn>
                <a:cxn ang="0">
                  <a:pos x="555" y="115"/>
                </a:cxn>
                <a:cxn ang="0">
                  <a:pos x="281" y="115"/>
                </a:cxn>
                <a:cxn ang="0">
                  <a:pos x="283" y="543"/>
                </a:cxn>
                <a:cxn ang="0">
                  <a:pos x="0" y="543"/>
                </a:cxn>
                <a:cxn ang="0">
                  <a:pos x="0" y="662"/>
                </a:cxn>
                <a:cxn ang="0">
                  <a:pos x="32" y="662"/>
                </a:cxn>
                <a:cxn ang="0">
                  <a:pos x="32" y="573"/>
                </a:cxn>
                <a:cxn ang="0">
                  <a:pos x="750" y="573"/>
                </a:cxn>
                <a:cxn ang="0">
                  <a:pos x="750" y="647"/>
                </a:cxn>
                <a:cxn ang="0">
                  <a:pos x="1598" y="637"/>
                </a:cxn>
              </a:cxnLst>
              <a:rect l="0" t="0" r="r" b="b"/>
              <a:pathLst>
                <a:path w="1598" h="662">
                  <a:moveTo>
                    <a:pt x="1598" y="637"/>
                  </a:moveTo>
                  <a:lnTo>
                    <a:pt x="768" y="626"/>
                  </a:lnTo>
                  <a:lnTo>
                    <a:pt x="768" y="543"/>
                  </a:lnTo>
                  <a:lnTo>
                    <a:pt x="325" y="543"/>
                  </a:lnTo>
                  <a:lnTo>
                    <a:pt x="325" y="155"/>
                  </a:lnTo>
                  <a:lnTo>
                    <a:pt x="1045" y="155"/>
                  </a:lnTo>
                  <a:lnTo>
                    <a:pt x="1045" y="606"/>
                  </a:lnTo>
                  <a:lnTo>
                    <a:pt x="1196" y="606"/>
                  </a:lnTo>
                  <a:lnTo>
                    <a:pt x="1196" y="561"/>
                  </a:lnTo>
                  <a:lnTo>
                    <a:pt x="1087" y="561"/>
                  </a:lnTo>
                  <a:lnTo>
                    <a:pt x="1087" y="115"/>
                  </a:lnTo>
                  <a:lnTo>
                    <a:pt x="712" y="115"/>
                  </a:lnTo>
                  <a:lnTo>
                    <a:pt x="712" y="0"/>
                  </a:lnTo>
                  <a:lnTo>
                    <a:pt x="555" y="0"/>
                  </a:lnTo>
                  <a:lnTo>
                    <a:pt x="555" y="115"/>
                  </a:lnTo>
                  <a:lnTo>
                    <a:pt x="281" y="115"/>
                  </a:lnTo>
                  <a:lnTo>
                    <a:pt x="283" y="543"/>
                  </a:lnTo>
                  <a:lnTo>
                    <a:pt x="0" y="543"/>
                  </a:lnTo>
                  <a:lnTo>
                    <a:pt x="0" y="662"/>
                  </a:lnTo>
                  <a:lnTo>
                    <a:pt x="32" y="662"/>
                  </a:lnTo>
                  <a:lnTo>
                    <a:pt x="32" y="573"/>
                  </a:lnTo>
                  <a:lnTo>
                    <a:pt x="750" y="573"/>
                  </a:lnTo>
                  <a:lnTo>
                    <a:pt x="750" y="647"/>
                  </a:lnTo>
                  <a:lnTo>
                    <a:pt x="1598" y="637"/>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75" name="Freeform 62"/>
            <p:cNvSpPr>
              <a:spLocks/>
            </p:cNvSpPr>
            <p:nvPr/>
          </p:nvSpPr>
          <p:spPr bwMode="auto">
            <a:xfrm>
              <a:off x="1887" y="2147"/>
              <a:ext cx="626" cy="31"/>
            </a:xfrm>
            <a:custGeom>
              <a:avLst/>
              <a:gdLst/>
              <a:ahLst/>
              <a:cxnLst>
                <a:cxn ang="0">
                  <a:pos x="20" y="0"/>
                </a:cxn>
                <a:cxn ang="0">
                  <a:pos x="0" y="25"/>
                </a:cxn>
                <a:cxn ang="0">
                  <a:pos x="544" y="18"/>
                </a:cxn>
                <a:cxn ang="0">
                  <a:pos x="20" y="0"/>
                </a:cxn>
              </a:cxnLst>
              <a:rect l="0" t="0" r="r" b="b"/>
              <a:pathLst>
                <a:path w="544" h="25">
                  <a:moveTo>
                    <a:pt x="20" y="0"/>
                  </a:moveTo>
                  <a:lnTo>
                    <a:pt x="0" y="25"/>
                  </a:lnTo>
                  <a:lnTo>
                    <a:pt x="544" y="18"/>
                  </a:lnTo>
                  <a:lnTo>
                    <a:pt x="20" y="0"/>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76" name="Freeform 63"/>
            <p:cNvSpPr>
              <a:spLocks/>
            </p:cNvSpPr>
            <p:nvPr/>
          </p:nvSpPr>
          <p:spPr bwMode="auto">
            <a:xfrm>
              <a:off x="588" y="2065"/>
              <a:ext cx="953" cy="32"/>
            </a:xfrm>
            <a:custGeom>
              <a:avLst/>
              <a:gdLst/>
              <a:ahLst/>
              <a:cxnLst>
                <a:cxn ang="0">
                  <a:pos x="21" y="0"/>
                </a:cxn>
                <a:cxn ang="0">
                  <a:pos x="0" y="26"/>
                </a:cxn>
                <a:cxn ang="0">
                  <a:pos x="827" y="11"/>
                </a:cxn>
                <a:cxn ang="0">
                  <a:pos x="21" y="0"/>
                </a:cxn>
              </a:cxnLst>
              <a:rect l="0" t="0" r="r" b="b"/>
              <a:pathLst>
                <a:path w="827" h="26">
                  <a:moveTo>
                    <a:pt x="21" y="0"/>
                  </a:moveTo>
                  <a:lnTo>
                    <a:pt x="0" y="26"/>
                  </a:lnTo>
                  <a:lnTo>
                    <a:pt x="827" y="11"/>
                  </a:lnTo>
                  <a:lnTo>
                    <a:pt x="21" y="0"/>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77" name="Rectangle 65"/>
            <p:cNvSpPr>
              <a:spLocks noChangeArrowheads="1"/>
            </p:cNvSpPr>
            <p:nvPr/>
          </p:nvSpPr>
          <p:spPr bwMode="auto">
            <a:xfrm>
              <a:off x="2079" y="1569"/>
              <a:ext cx="99" cy="24"/>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78" name="Rectangle 66"/>
            <p:cNvSpPr>
              <a:spLocks noChangeArrowheads="1"/>
            </p:cNvSpPr>
            <p:nvPr/>
          </p:nvSpPr>
          <p:spPr bwMode="auto">
            <a:xfrm>
              <a:off x="1635" y="942"/>
              <a:ext cx="101" cy="25"/>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79" name="Rectangle 67"/>
            <p:cNvSpPr>
              <a:spLocks noChangeArrowheads="1"/>
            </p:cNvSpPr>
            <p:nvPr/>
          </p:nvSpPr>
          <p:spPr bwMode="auto">
            <a:xfrm>
              <a:off x="2206" y="1569"/>
              <a:ext cx="101" cy="24"/>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80" name="Rectangle 68"/>
            <p:cNvSpPr>
              <a:spLocks noChangeArrowheads="1"/>
            </p:cNvSpPr>
            <p:nvPr/>
          </p:nvSpPr>
          <p:spPr bwMode="auto">
            <a:xfrm>
              <a:off x="500" y="2145"/>
              <a:ext cx="1100" cy="32"/>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81" name="Rectangle 69"/>
            <p:cNvSpPr>
              <a:spLocks noChangeArrowheads="1"/>
            </p:cNvSpPr>
            <p:nvPr/>
          </p:nvSpPr>
          <p:spPr bwMode="auto">
            <a:xfrm>
              <a:off x="1372" y="1729"/>
              <a:ext cx="350" cy="10"/>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82" name="Rectangle 70"/>
            <p:cNvSpPr>
              <a:spLocks noChangeArrowheads="1"/>
            </p:cNvSpPr>
            <p:nvPr/>
          </p:nvSpPr>
          <p:spPr bwMode="auto">
            <a:xfrm>
              <a:off x="2048" y="1974"/>
              <a:ext cx="640" cy="47"/>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83" name="Freeform 71"/>
            <p:cNvSpPr>
              <a:spLocks/>
            </p:cNvSpPr>
            <p:nvPr/>
          </p:nvSpPr>
          <p:spPr bwMode="auto">
            <a:xfrm>
              <a:off x="1596" y="2012"/>
              <a:ext cx="455" cy="159"/>
            </a:xfrm>
            <a:custGeom>
              <a:avLst/>
              <a:gdLst/>
              <a:ahLst/>
              <a:cxnLst>
                <a:cxn ang="0">
                  <a:pos x="56" y="86"/>
                </a:cxn>
                <a:cxn ang="0">
                  <a:pos x="68" y="86"/>
                </a:cxn>
                <a:cxn ang="0">
                  <a:pos x="80" y="89"/>
                </a:cxn>
                <a:cxn ang="0">
                  <a:pos x="91" y="93"/>
                </a:cxn>
                <a:cxn ang="0">
                  <a:pos x="100" y="93"/>
                </a:cxn>
                <a:cxn ang="0">
                  <a:pos x="109" y="88"/>
                </a:cxn>
                <a:cxn ang="0">
                  <a:pos x="118" y="84"/>
                </a:cxn>
                <a:cxn ang="0">
                  <a:pos x="129" y="79"/>
                </a:cxn>
                <a:cxn ang="0">
                  <a:pos x="142" y="77"/>
                </a:cxn>
                <a:cxn ang="0">
                  <a:pos x="158" y="77"/>
                </a:cxn>
                <a:cxn ang="0">
                  <a:pos x="170" y="70"/>
                </a:cxn>
                <a:cxn ang="0">
                  <a:pos x="179" y="55"/>
                </a:cxn>
                <a:cxn ang="0">
                  <a:pos x="194" y="43"/>
                </a:cxn>
                <a:cxn ang="0">
                  <a:pos x="211" y="33"/>
                </a:cxn>
                <a:cxn ang="0">
                  <a:pos x="230" y="30"/>
                </a:cxn>
                <a:cxn ang="0">
                  <a:pos x="252" y="32"/>
                </a:cxn>
                <a:cxn ang="0">
                  <a:pos x="271" y="40"/>
                </a:cxn>
                <a:cxn ang="0">
                  <a:pos x="287" y="53"/>
                </a:cxn>
                <a:cxn ang="0">
                  <a:pos x="297" y="58"/>
                </a:cxn>
                <a:cxn ang="0">
                  <a:pos x="306" y="55"/>
                </a:cxn>
                <a:cxn ang="0">
                  <a:pos x="324" y="53"/>
                </a:cxn>
                <a:cxn ang="0">
                  <a:pos x="351" y="57"/>
                </a:cxn>
                <a:cxn ang="0">
                  <a:pos x="372" y="70"/>
                </a:cxn>
                <a:cxn ang="0">
                  <a:pos x="389" y="90"/>
                </a:cxn>
                <a:cxn ang="0">
                  <a:pos x="395" y="96"/>
                </a:cxn>
                <a:cxn ang="0">
                  <a:pos x="394" y="82"/>
                </a:cxn>
                <a:cxn ang="0">
                  <a:pos x="388" y="62"/>
                </a:cxn>
                <a:cxn ang="0">
                  <a:pos x="373" y="41"/>
                </a:cxn>
                <a:cxn ang="0">
                  <a:pos x="351" y="27"/>
                </a:cxn>
                <a:cxn ang="0">
                  <a:pos x="323" y="23"/>
                </a:cxn>
                <a:cxn ang="0">
                  <a:pos x="305" y="25"/>
                </a:cxn>
                <a:cxn ang="0">
                  <a:pos x="296" y="28"/>
                </a:cxn>
                <a:cxn ang="0">
                  <a:pos x="285" y="23"/>
                </a:cxn>
                <a:cxn ang="0">
                  <a:pos x="269" y="10"/>
                </a:cxn>
                <a:cxn ang="0">
                  <a:pos x="249" y="2"/>
                </a:cxn>
                <a:cxn ang="0">
                  <a:pos x="229" y="0"/>
                </a:cxn>
                <a:cxn ang="0">
                  <a:pos x="208" y="3"/>
                </a:cxn>
                <a:cxn ang="0">
                  <a:pos x="191" y="13"/>
                </a:cxn>
                <a:cxn ang="0">
                  <a:pos x="178" y="25"/>
                </a:cxn>
                <a:cxn ang="0">
                  <a:pos x="169" y="40"/>
                </a:cxn>
                <a:cxn ang="0">
                  <a:pos x="157" y="47"/>
                </a:cxn>
                <a:cxn ang="0">
                  <a:pos x="140" y="47"/>
                </a:cxn>
                <a:cxn ang="0">
                  <a:pos x="128" y="49"/>
                </a:cxn>
                <a:cxn ang="0">
                  <a:pos x="117" y="54"/>
                </a:cxn>
                <a:cxn ang="0">
                  <a:pos x="107" y="58"/>
                </a:cxn>
                <a:cxn ang="0">
                  <a:pos x="99" y="63"/>
                </a:cxn>
                <a:cxn ang="0">
                  <a:pos x="90" y="63"/>
                </a:cxn>
                <a:cxn ang="0">
                  <a:pos x="79" y="59"/>
                </a:cxn>
                <a:cxn ang="0">
                  <a:pos x="67" y="56"/>
                </a:cxn>
                <a:cxn ang="0">
                  <a:pos x="55" y="56"/>
                </a:cxn>
                <a:cxn ang="0">
                  <a:pos x="36" y="60"/>
                </a:cxn>
                <a:cxn ang="0">
                  <a:pos x="17" y="73"/>
                </a:cxn>
                <a:cxn ang="0">
                  <a:pos x="5" y="91"/>
                </a:cxn>
                <a:cxn ang="0">
                  <a:pos x="0" y="113"/>
                </a:cxn>
                <a:cxn ang="0">
                  <a:pos x="2" y="126"/>
                </a:cxn>
                <a:cxn ang="0">
                  <a:pos x="3" y="129"/>
                </a:cxn>
                <a:cxn ang="0">
                  <a:pos x="6" y="122"/>
                </a:cxn>
                <a:cxn ang="0">
                  <a:pos x="15" y="108"/>
                </a:cxn>
                <a:cxn ang="0">
                  <a:pos x="26" y="98"/>
                </a:cxn>
                <a:cxn ang="0">
                  <a:pos x="41" y="89"/>
                </a:cxn>
              </a:cxnLst>
              <a:rect l="0" t="0" r="r" b="b"/>
              <a:pathLst>
                <a:path w="395" h="130">
                  <a:moveTo>
                    <a:pt x="49" y="87"/>
                  </a:moveTo>
                  <a:lnTo>
                    <a:pt x="56" y="86"/>
                  </a:lnTo>
                  <a:lnTo>
                    <a:pt x="62" y="86"/>
                  </a:lnTo>
                  <a:lnTo>
                    <a:pt x="68" y="86"/>
                  </a:lnTo>
                  <a:lnTo>
                    <a:pt x="74" y="87"/>
                  </a:lnTo>
                  <a:lnTo>
                    <a:pt x="80" y="89"/>
                  </a:lnTo>
                  <a:lnTo>
                    <a:pt x="85" y="91"/>
                  </a:lnTo>
                  <a:lnTo>
                    <a:pt x="91" y="93"/>
                  </a:lnTo>
                  <a:lnTo>
                    <a:pt x="97" y="97"/>
                  </a:lnTo>
                  <a:lnTo>
                    <a:pt x="100" y="93"/>
                  </a:lnTo>
                  <a:lnTo>
                    <a:pt x="105" y="90"/>
                  </a:lnTo>
                  <a:lnTo>
                    <a:pt x="109" y="88"/>
                  </a:lnTo>
                  <a:lnTo>
                    <a:pt x="114" y="86"/>
                  </a:lnTo>
                  <a:lnTo>
                    <a:pt x="118" y="84"/>
                  </a:lnTo>
                  <a:lnTo>
                    <a:pt x="124" y="82"/>
                  </a:lnTo>
                  <a:lnTo>
                    <a:pt x="129" y="79"/>
                  </a:lnTo>
                  <a:lnTo>
                    <a:pt x="134" y="78"/>
                  </a:lnTo>
                  <a:lnTo>
                    <a:pt x="142" y="77"/>
                  </a:lnTo>
                  <a:lnTo>
                    <a:pt x="150" y="76"/>
                  </a:lnTo>
                  <a:lnTo>
                    <a:pt x="158" y="77"/>
                  </a:lnTo>
                  <a:lnTo>
                    <a:pt x="166" y="78"/>
                  </a:lnTo>
                  <a:lnTo>
                    <a:pt x="170" y="70"/>
                  </a:lnTo>
                  <a:lnTo>
                    <a:pt x="174" y="62"/>
                  </a:lnTo>
                  <a:lnTo>
                    <a:pt x="179" y="55"/>
                  </a:lnTo>
                  <a:lnTo>
                    <a:pt x="186" y="48"/>
                  </a:lnTo>
                  <a:lnTo>
                    <a:pt x="194" y="43"/>
                  </a:lnTo>
                  <a:lnTo>
                    <a:pt x="202" y="38"/>
                  </a:lnTo>
                  <a:lnTo>
                    <a:pt x="211" y="33"/>
                  </a:lnTo>
                  <a:lnTo>
                    <a:pt x="220" y="31"/>
                  </a:lnTo>
                  <a:lnTo>
                    <a:pt x="230" y="30"/>
                  </a:lnTo>
                  <a:lnTo>
                    <a:pt x="241" y="30"/>
                  </a:lnTo>
                  <a:lnTo>
                    <a:pt x="252" y="32"/>
                  </a:lnTo>
                  <a:lnTo>
                    <a:pt x="262" y="35"/>
                  </a:lnTo>
                  <a:lnTo>
                    <a:pt x="271" y="40"/>
                  </a:lnTo>
                  <a:lnTo>
                    <a:pt x="279" y="45"/>
                  </a:lnTo>
                  <a:lnTo>
                    <a:pt x="287" y="53"/>
                  </a:lnTo>
                  <a:lnTo>
                    <a:pt x="293" y="60"/>
                  </a:lnTo>
                  <a:lnTo>
                    <a:pt x="297" y="58"/>
                  </a:lnTo>
                  <a:lnTo>
                    <a:pt x="302" y="57"/>
                  </a:lnTo>
                  <a:lnTo>
                    <a:pt x="306" y="55"/>
                  </a:lnTo>
                  <a:lnTo>
                    <a:pt x="311" y="54"/>
                  </a:lnTo>
                  <a:lnTo>
                    <a:pt x="324" y="53"/>
                  </a:lnTo>
                  <a:lnTo>
                    <a:pt x="338" y="54"/>
                  </a:lnTo>
                  <a:lnTo>
                    <a:pt x="351" y="57"/>
                  </a:lnTo>
                  <a:lnTo>
                    <a:pt x="362" y="62"/>
                  </a:lnTo>
                  <a:lnTo>
                    <a:pt x="372" y="70"/>
                  </a:lnTo>
                  <a:lnTo>
                    <a:pt x="381" y="78"/>
                  </a:lnTo>
                  <a:lnTo>
                    <a:pt x="389" y="90"/>
                  </a:lnTo>
                  <a:lnTo>
                    <a:pt x="394" y="102"/>
                  </a:lnTo>
                  <a:lnTo>
                    <a:pt x="395" y="96"/>
                  </a:lnTo>
                  <a:lnTo>
                    <a:pt x="395" y="88"/>
                  </a:lnTo>
                  <a:lnTo>
                    <a:pt x="394" y="82"/>
                  </a:lnTo>
                  <a:lnTo>
                    <a:pt x="393" y="75"/>
                  </a:lnTo>
                  <a:lnTo>
                    <a:pt x="388" y="62"/>
                  </a:lnTo>
                  <a:lnTo>
                    <a:pt x="381" y="50"/>
                  </a:lnTo>
                  <a:lnTo>
                    <a:pt x="373" y="41"/>
                  </a:lnTo>
                  <a:lnTo>
                    <a:pt x="362" y="33"/>
                  </a:lnTo>
                  <a:lnTo>
                    <a:pt x="351" y="27"/>
                  </a:lnTo>
                  <a:lnTo>
                    <a:pt x="337" y="24"/>
                  </a:lnTo>
                  <a:lnTo>
                    <a:pt x="323" y="23"/>
                  </a:lnTo>
                  <a:lnTo>
                    <a:pt x="310" y="24"/>
                  </a:lnTo>
                  <a:lnTo>
                    <a:pt x="305" y="25"/>
                  </a:lnTo>
                  <a:lnTo>
                    <a:pt x="301" y="26"/>
                  </a:lnTo>
                  <a:lnTo>
                    <a:pt x="296" y="28"/>
                  </a:lnTo>
                  <a:lnTo>
                    <a:pt x="291" y="30"/>
                  </a:lnTo>
                  <a:lnTo>
                    <a:pt x="285" y="23"/>
                  </a:lnTo>
                  <a:lnTo>
                    <a:pt x="278" y="15"/>
                  </a:lnTo>
                  <a:lnTo>
                    <a:pt x="269" y="10"/>
                  </a:lnTo>
                  <a:lnTo>
                    <a:pt x="260" y="5"/>
                  </a:lnTo>
                  <a:lnTo>
                    <a:pt x="249" y="2"/>
                  </a:lnTo>
                  <a:lnTo>
                    <a:pt x="239" y="0"/>
                  </a:lnTo>
                  <a:lnTo>
                    <a:pt x="229" y="0"/>
                  </a:lnTo>
                  <a:lnTo>
                    <a:pt x="217" y="1"/>
                  </a:lnTo>
                  <a:lnTo>
                    <a:pt x="208" y="3"/>
                  </a:lnTo>
                  <a:lnTo>
                    <a:pt x="199" y="8"/>
                  </a:lnTo>
                  <a:lnTo>
                    <a:pt x="191" y="13"/>
                  </a:lnTo>
                  <a:lnTo>
                    <a:pt x="184" y="18"/>
                  </a:lnTo>
                  <a:lnTo>
                    <a:pt x="178" y="25"/>
                  </a:lnTo>
                  <a:lnTo>
                    <a:pt x="172" y="32"/>
                  </a:lnTo>
                  <a:lnTo>
                    <a:pt x="169" y="40"/>
                  </a:lnTo>
                  <a:lnTo>
                    <a:pt x="165" y="48"/>
                  </a:lnTo>
                  <a:lnTo>
                    <a:pt x="157" y="47"/>
                  </a:lnTo>
                  <a:lnTo>
                    <a:pt x="149" y="46"/>
                  </a:lnTo>
                  <a:lnTo>
                    <a:pt x="140" y="47"/>
                  </a:lnTo>
                  <a:lnTo>
                    <a:pt x="132" y="48"/>
                  </a:lnTo>
                  <a:lnTo>
                    <a:pt x="128" y="49"/>
                  </a:lnTo>
                  <a:lnTo>
                    <a:pt x="122" y="52"/>
                  </a:lnTo>
                  <a:lnTo>
                    <a:pt x="117" y="54"/>
                  </a:lnTo>
                  <a:lnTo>
                    <a:pt x="112" y="56"/>
                  </a:lnTo>
                  <a:lnTo>
                    <a:pt x="107" y="58"/>
                  </a:lnTo>
                  <a:lnTo>
                    <a:pt x="103" y="60"/>
                  </a:lnTo>
                  <a:lnTo>
                    <a:pt x="99" y="63"/>
                  </a:lnTo>
                  <a:lnTo>
                    <a:pt x="95" y="67"/>
                  </a:lnTo>
                  <a:lnTo>
                    <a:pt x="90" y="63"/>
                  </a:lnTo>
                  <a:lnTo>
                    <a:pt x="84" y="61"/>
                  </a:lnTo>
                  <a:lnTo>
                    <a:pt x="79" y="59"/>
                  </a:lnTo>
                  <a:lnTo>
                    <a:pt x="73" y="57"/>
                  </a:lnTo>
                  <a:lnTo>
                    <a:pt x="67" y="56"/>
                  </a:lnTo>
                  <a:lnTo>
                    <a:pt x="60" y="56"/>
                  </a:lnTo>
                  <a:lnTo>
                    <a:pt x="55" y="56"/>
                  </a:lnTo>
                  <a:lnTo>
                    <a:pt x="48" y="57"/>
                  </a:lnTo>
                  <a:lnTo>
                    <a:pt x="36" y="60"/>
                  </a:lnTo>
                  <a:lnTo>
                    <a:pt x="26" y="65"/>
                  </a:lnTo>
                  <a:lnTo>
                    <a:pt x="17" y="73"/>
                  </a:lnTo>
                  <a:lnTo>
                    <a:pt x="9" y="82"/>
                  </a:lnTo>
                  <a:lnTo>
                    <a:pt x="5" y="91"/>
                  </a:lnTo>
                  <a:lnTo>
                    <a:pt x="1" y="102"/>
                  </a:lnTo>
                  <a:lnTo>
                    <a:pt x="0" y="113"/>
                  </a:lnTo>
                  <a:lnTo>
                    <a:pt x="1" y="124"/>
                  </a:lnTo>
                  <a:lnTo>
                    <a:pt x="2" y="126"/>
                  </a:lnTo>
                  <a:lnTo>
                    <a:pt x="2" y="127"/>
                  </a:lnTo>
                  <a:lnTo>
                    <a:pt x="3" y="129"/>
                  </a:lnTo>
                  <a:lnTo>
                    <a:pt x="3" y="130"/>
                  </a:lnTo>
                  <a:lnTo>
                    <a:pt x="6" y="122"/>
                  </a:lnTo>
                  <a:lnTo>
                    <a:pt x="10" y="115"/>
                  </a:lnTo>
                  <a:lnTo>
                    <a:pt x="15" y="108"/>
                  </a:lnTo>
                  <a:lnTo>
                    <a:pt x="19" y="103"/>
                  </a:lnTo>
                  <a:lnTo>
                    <a:pt x="26" y="98"/>
                  </a:lnTo>
                  <a:lnTo>
                    <a:pt x="33" y="93"/>
                  </a:lnTo>
                  <a:lnTo>
                    <a:pt x="41" y="89"/>
                  </a:lnTo>
                  <a:lnTo>
                    <a:pt x="49" y="87"/>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84" name="Rectangle 72"/>
            <p:cNvSpPr>
              <a:spLocks noChangeArrowheads="1"/>
            </p:cNvSpPr>
            <p:nvPr/>
          </p:nvSpPr>
          <p:spPr bwMode="auto">
            <a:xfrm>
              <a:off x="2135" y="1888"/>
              <a:ext cx="22" cy="23"/>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85" name="Rectangle 73"/>
            <p:cNvSpPr>
              <a:spLocks noChangeArrowheads="1"/>
            </p:cNvSpPr>
            <p:nvPr/>
          </p:nvSpPr>
          <p:spPr bwMode="auto">
            <a:xfrm>
              <a:off x="2171" y="1888"/>
              <a:ext cx="23" cy="23"/>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86" name="Rectangle 74"/>
            <p:cNvSpPr>
              <a:spLocks noChangeArrowheads="1"/>
            </p:cNvSpPr>
            <p:nvPr/>
          </p:nvSpPr>
          <p:spPr bwMode="auto">
            <a:xfrm>
              <a:off x="2207" y="1888"/>
              <a:ext cx="24" cy="23"/>
            </a:xfrm>
            <a:prstGeom prst="rect">
              <a:avLst/>
            </a:prstGeom>
            <a:solidFill>
              <a:srgbClr val="000000"/>
            </a:solidFill>
            <a:ln w="9525">
              <a:noFill/>
              <a:miter lim="800000"/>
              <a:headEnd/>
              <a:tailEnd/>
            </a:ln>
          </p:spPr>
          <p:txBody>
            <a:bodyPr/>
            <a:lstStyle/>
            <a:p>
              <a:endParaRPr lang="en-US" dirty="0">
                <a:solidFill>
                  <a:srgbClr val="000000"/>
                </a:solidFill>
                <a:latin typeface="Arial"/>
              </a:endParaRPr>
            </a:p>
          </p:txBody>
        </p:sp>
        <p:sp>
          <p:nvSpPr>
            <p:cNvPr id="87" name="Rectangle 75"/>
            <p:cNvSpPr>
              <a:spLocks noChangeArrowheads="1"/>
            </p:cNvSpPr>
            <p:nvPr/>
          </p:nvSpPr>
          <p:spPr bwMode="auto">
            <a:xfrm>
              <a:off x="565" y="1848"/>
              <a:ext cx="19" cy="117"/>
            </a:xfrm>
            <a:prstGeom prst="rect">
              <a:avLst/>
            </a:prstGeom>
            <a:solidFill>
              <a:srgbClr val="FFFFFF"/>
            </a:solidFill>
            <a:ln w="9525">
              <a:noFill/>
              <a:miter lim="800000"/>
              <a:headEnd/>
              <a:tailEnd/>
            </a:ln>
          </p:spPr>
          <p:txBody>
            <a:bodyPr/>
            <a:lstStyle/>
            <a:p>
              <a:endParaRPr lang="en-US" dirty="0">
                <a:solidFill>
                  <a:srgbClr val="000000"/>
                </a:solidFill>
                <a:latin typeface="Arial"/>
              </a:endParaRPr>
            </a:p>
          </p:txBody>
        </p:sp>
      </p:grpSp>
      <p:sp>
        <p:nvSpPr>
          <p:cNvPr id="88" name="Text Box 76"/>
          <p:cNvSpPr txBox="1">
            <a:spLocks noChangeArrowheads="1"/>
          </p:cNvSpPr>
          <p:nvPr/>
        </p:nvSpPr>
        <p:spPr bwMode="auto">
          <a:xfrm>
            <a:off x="914400" y="2501900"/>
            <a:ext cx="1905000" cy="338554"/>
          </a:xfrm>
          <a:prstGeom prst="rect">
            <a:avLst/>
          </a:prstGeom>
          <a:noFill/>
          <a:ln w="9525">
            <a:noFill/>
            <a:miter lim="800000"/>
            <a:headEnd/>
            <a:tailEnd/>
          </a:ln>
          <a:effectLst/>
        </p:spPr>
        <p:txBody>
          <a:bodyPr>
            <a:spAutoFit/>
            <a:flatTx/>
          </a:bodyPr>
          <a:lstStyle/>
          <a:p>
            <a:pPr algn="ctr">
              <a:spcBef>
                <a:spcPct val="50000"/>
              </a:spcBef>
            </a:pPr>
            <a:r>
              <a:rPr lang="en-US" sz="1600" b="1" dirty="0" smtClean="0">
                <a:solidFill>
                  <a:srgbClr val="000000"/>
                </a:solidFill>
                <a:latin typeface="Arial"/>
              </a:rPr>
              <a:t>Hospitals</a:t>
            </a:r>
            <a:endParaRPr lang="en-US" sz="1600" dirty="0">
              <a:solidFill>
                <a:srgbClr val="000000"/>
              </a:solidFill>
              <a:latin typeface="Arial"/>
            </a:endParaRPr>
          </a:p>
        </p:txBody>
      </p:sp>
      <p:grpSp>
        <p:nvGrpSpPr>
          <p:cNvPr id="89" name="Group 88"/>
          <p:cNvGrpSpPr/>
          <p:nvPr/>
        </p:nvGrpSpPr>
        <p:grpSpPr>
          <a:xfrm>
            <a:off x="7072088" y="3048000"/>
            <a:ext cx="1690912" cy="1094054"/>
            <a:chOff x="1223956" y="5105400"/>
            <a:chExt cx="3883821" cy="1687836"/>
          </a:xfrm>
        </p:grpSpPr>
        <p:grpSp>
          <p:nvGrpSpPr>
            <p:cNvPr id="90" name="Group 87"/>
            <p:cNvGrpSpPr>
              <a:grpSpLocks/>
            </p:cNvGrpSpPr>
            <p:nvPr/>
          </p:nvGrpSpPr>
          <p:grpSpPr bwMode="auto">
            <a:xfrm>
              <a:off x="2108200" y="5105400"/>
              <a:ext cx="2311400" cy="914400"/>
              <a:chOff x="3264" y="192"/>
              <a:chExt cx="1792" cy="504"/>
            </a:xfrm>
          </p:grpSpPr>
          <p:sp>
            <p:nvSpPr>
              <p:cNvPr id="92" name="Freeform 88"/>
              <p:cNvSpPr>
                <a:spLocks/>
              </p:cNvSpPr>
              <p:nvPr/>
            </p:nvSpPr>
            <p:spPr bwMode="auto">
              <a:xfrm>
                <a:off x="3264" y="477"/>
                <a:ext cx="1792" cy="219"/>
              </a:xfrm>
              <a:custGeom>
                <a:avLst/>
                <a:gdLst/>
                <a:ahLst/>
                <a:cxnLst>
                  <a:cxn ang="0">
                    <a:pos x="777" y="848"/>
                  </a:cxn>
                  <a:cxn ang="0">
                    <a:pos x="0" y="200"/>
                  </a:cxn>
                  <a:cxn ang="0">
                    <a:pos x="1951" y="0"/>
                  </a:cxn>
                  <a:cxn ang="0">
                    <a:pos x="2736" y="653"/>
                  </a:cxn>
                  <a:cxn ang="0">
                    <a:pos x="777" y="848"/>
                  </a:cxn>
                </a:cxnLst>
                <a:rect l="0" t="0" r="r" b="b"/>
                <a:pathLst>
                  <a:path w="2736" h="848">
                    <a:moveTo>
                      <a:pt x="777" y="848"/>
                    </a:moveTo>
                    <a:lnTo>
                      <a:pt x="0" y="200"/>
                    </a:lnTo>
                    <a:lnTo>
                      <a:pt x="1951" y="0"/>
                    </a:lnTo>
                    <a:lnTo>
                      <a:pt x="2736" y="653"/>
                    </a:lnTo>
                    <a:lnTo>
                      <a:pt x="777" y="848"/>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93" name="Freeform 89"/>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94" name="Freeform 90"/>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95" name="Freeform 91"/>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96" name="Freeform 92"/>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97" name="Freeform 93"/>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close/>
                  </a:path>
                </a:pathLst>
              </a:custGeom>
              <a:solidFill>
                <a:srgbClr val="BFDEFF"/>
              </a:solidFill>
              <a:ln w="9525">
                <a:noFill/>
                <a:round/>
                <a:headEnd/>
                <a:tailEnd/>
              </a:ln>
            </p:spPr>
            <p:txBody>
              <a:bodyPr/>
              <a:lstStyle/>
              <a:p>
                <a:endParaRPr lang="en-US" dirty="0">
                  <a:solidFill>
                    <a:srgbClr val="000000"/>
                  </a:solidFill>
                  <a:latin typeface="Arial"/>
                </a:endParaRPr>
              </a:p>
            </p:txBody>
          </p:sp>
          <p:sp>
            <p:nvSpPr>
              <p:cNvPr id="98" name="Freeform 94"/>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99" name="Freeform 95"/>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100" name="Freeform 96"/>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01" name="Freeform 97"/>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close/>
                  </a:path>
                </a:pathLst>
              </a:custGeom>
              <a:solidFill>
                <a:srgbClr val="409EFF"/>
              </a:solidFill>
              <a:ln w="9525">
                <a:noFill/>
                <a:round/>
                <a:headEnd/>
                <a:tailEnd/>
              </a:ln>
            </p:spPr>
            <p:txBody>
              <a:bodyPr/>
              <a:lstStyle/>
              <a:p>
                <a:endParaRPr lang="en-US" dirty="0">
                  <a:solidFill>
                    <a:srgbClr val="000000"/>
                  </a:solidFill>
                  <a:latin typeface="Arial"/>
                </a:endParaRPr>
              </a:p>
            </p:txBody>
          </p:sp>
          <p:sp>
            <p:nvSpPr>
              <p:cNvPr id="102" name="Freeform 98"/>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03" name="Freeform 99"/>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close/>
                  </a:path>
                </a:pathLst>
              </a:custGeom>
              <a:solidFill>
                <a:srgbClr val="409EFF"/>
              </a:solidFill>
              <a:ln w="9525">
                <a:noFill/>
                <a:round/>
                <a:headEnd/>
                <a:tailEnd/>
              </a:ln>
            </p:spPr>
            <p:txBody>
              <a:bodyPr/>
              <a:lstStyle/>
              <a:p>
                <a:endParaRPr lang="en-US" dirty="0">
                  <a:solidFill>
                    <a:srgbClr val="000000"/>
                  </a:solidFill>
                  <a:latin typeface="Arial"/>
                </a:endParaRPr>
              </a:p>
            </p:txBody>
          </p:sp>
          <p:sp>
            <p:nvSpPr>
              <p:cNvPr id="104" name="Freeform 100"/>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05" name="Freeform 101"/>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106" name="Freeform 102"/>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07" name="Freeform 103"/>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close/>
                  </a:path>
                </a:pathLst>
              </a:custGeom>
              <a:solidFill>
                <a:srgbClr val="409EFF"/>
              </a:solidFill>
              <a:ln w="9525">
                <a:noFill/>
                <a:round/>
                <a:headEnd/>
                <a:tailEnd/>
              </a:ln>
            </p:spPr>
            <p:txBody>
              <a:bodyPr/>
              <a:lstStyle/>
              <a:p>
                <a:endParaRPr lang="en-US" dirty="0">
                  <a:solidFill>
                    <a:srgbClr val="000000"/>
                  </a:solidFill>
                  <a:latin typeface="Arial"/>
                </a:endParaRPr>
              </a:p>
            </p:txBody>
          </p:sp>
          <p:sp>
            <p:nvSpPr>
              <p:cNvPr id="108" name="Freeform 104"/>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09" name="Freeform 105"/>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10"/>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10"/>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110" name="Freeform 106"/>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07"/>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07"/>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11" name="Freeform 107"/>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112" name="Freeform 108"/>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13" name="Freeform 109"/>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close/>
                  </a:path>
                </a:pathLst>
              </a:custGeom>
              <a:solidFill>
                <a:srgbClr val="409EFF"/>
              </a:solidFill>
              <a:ln w="9525">
                <a:noFill/>
                <a:round/>
                <a:headEnd/>
                <a:tailEnd/>
              </a:ln>
            </p:spPr>
            <p:txBody>
              <a:bodyPr/>
              <a:lstStyle/>
              <a:p>
                <a:endParaRPr lang="en-US" dirty="0">
                  <a:solidFill>
                    <a:srgbClr val="000000"/>
                  </a:solidFill>
                  <a:latin typeface="Arial"/>
                </a:endParaRPr>
              </a:p>
            </p:txBody>
          </p:sp>
          <p:sp>
            <p:nvSpPr>
              <p:cNvPr id="114" name="Freeform 110"/>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15" name="Freeform 111"/>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close/>
                  </a:path>
                </a:pathLst>
              </a:custGeom>
              <a:solidFill>
                <a:srgbClr val="99CCFF"/>
              </a:solidFill>
              <a:ln w="9525">
                <a:noFill/>
                <a:round/>
                <a:headEnd/>
                <a:tailEnd/>
              </a:ln>
            </p:spPr>
            <p:txBody>
              <a:bodyPr/>
              <a:lstStyle/>
              <a:p>
                <a:endParaRPr lang="en-US" dirty="0">
                  <a:solidFill>
                    <a:srgbClr val="000000"/>
                  </a:solidFill>
                  <a:latin typeface="Arial"/>
                </a:endParaRPr>
              </a:p>
            </p:txBody>
          </p:sp>
          <p:sp>
            <p:nvSpPr>
              <p:cNvPr id="116" name="Freeform 112"/>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17" name="Freeform 113"/>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42" y="50"/>
                  </a:cxn>
                  <a:cxn ang="0">
                    <a:pos x="47" y="53"/>
                  </a:cxn>
                  <a:cxn ang="0">
                    <a:pos x="50" y="58"/>
                  </a:cxn>
                  <a:cxn ang="0">
                    <a:pos x="53" y="61"/>
                  </a:cxn>
                  <a:cxn ang="0">
                    <a:pos x="58" y="64"/>
                  </a:cxn>
                  <a:cxn ang="0">
                    <a:pos x="61" y="69"/>
                  </a:cxn>
                  <a:cxn ang="0">
                    <a:pos x="64" y="75"/>
                  </a:cxn>
                  <a:cxn ang="0">
                    <a:pos x="64" y="83"/>
                  </a:cxn>
                  <a:cxn ang="0">
                    <a:pos x="61" y="96"/>
                  </a:cxn>
                  <a:cxn ang="0">
                    <a:pos x="61" y="110"/>
                  </a:cxn>
                  <a:cxn ang="0">
                    <a:pos x="61" y="124"/>
                  </a:cxn>
                  <a:cxn ang="0">
                    <a:pos x="58" y="138"/>
                  </a:cxn>
                  <a:cxn ang="0">
                    <a:pos x="58" y="151"/>
                  </a:cxn>
                  <a:cxn ang="0">
                    <a:pos x="58" y="165"/>
                  </a:cxn>
                  <a:cxn ang="0">
                    <a:pos x="58" y="179"/>
                  </a:cxn>
                  <a:cxn ang="0">
                    <a:pos x="58" y="193"/>
                  </a:cxn>
                  <a:cxn ang="0">
                    <a:pos x="58" y="206"/>
                  </a:cxn>
                  <a:cxn ang="0">
                    <a:pos x="58" y="220"/>
                  </a:cxn>
                  <a:cxn ang="0">
                    <a:pos x="58" y="234"/>
                  </a:cxn>
                  <a:cxn ang="0">
                    <a:pos x="58" y="247"/>
                  </a:cxn>
                  <a:cxn ang="0">
                    <a:pos x="58" y="261"/>
                  </a:cxn>
                  <a:cxn ang="0">
                    <a:pos x="58" y="275"/>
                  </a:cxn>
                  <a:cxn ang="0">
                    <a:pos x="58" y="291"/>
                  </a:cxn>
                  <a:cxn ang="0">
                    <a:pos x="182" y="289"/>
                  </a:cxn>
                  <a:cxn ang="0">
                    <a:pos x="182" y="269"/>
                  </a:cxn>
                  <a:cxn ang="0">
                    <a:pos x="182" y="253"/>
                  </a:cxn>
                  <a:cxn ang="0">
                    <a:pos x="184" y="234"/>
                  </a:cxn>
                  <a:cxn ang="0">
                    <a:pos x="184" y="214"/>
                  </a:cxn>
                  <a:cxn ang="0">
                    <a:pos x="184" y="198"/>
                  </a:cxn>
                  <a:cxn ang="0">
                    <a:pos x="184" y="179"/>
                  </a:cxn>
                  <a:cxn ang="0">
                    <a:pos x="184" y="160"/>
                  </a:cxn>
                  <a:cxn ang="0">
                    <a:pos x="184" y="140"/>
                  </a:cxn>
                  <a:cxn ang="0">
                    <a:pos x="184" y="124"/>
                  </a:cxn>
                  <a:cxn ang="0">
                    <a:pos x="184" y="105"/>
                  </a:cxn>
                  <a:cxn ang="0">
                    <a:pos x="184" y="86"/>
                  </a:cxn>
                  <a:cxn ang="0">
                    <a:pos x="184" y="69"/>
                  </a:cxn>
                  <a:cxn ang="0">
                    <a:pos x="184" y="50"/>
                  </a:cxn>
                  <a:cxn ang="0">
                    <a:pos x="182" y="33"/>
                  </a:cxn>
                  <a:cxn ang="0">
                    <a:pos x="182" y="17"/>
                  </a:cxn>
                  <a:cxn ang="0">
                    <a:pos x="179" y="0"/>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close/>
                  </a:path>
                </a:pathLst>
              </a:custGeom>
              <a:solidFill>
                <a:srgbClr val="99CCFF"/>
              </a:solidFill>
              <a:ln w="9525">
                <a:noFill/>
                <a:round/>
                <a:headEnd/>
                <a:tailEnd/>
              </a:ln>
            </p:spPr>
            <p:txBody>
              <a:bodyPr/>
              <a:lstStyle/>
              <a:p>
                <a:endParaRPr lang="en-US" dirty="0">
                  <a:solidFill>
                    <a:srgbClr val="000000"/>
                  </a:solidFill>
                  <a:latin typeface="Arial"/>
                </a:endParaRPr>
              </a:p>
            </p:txBody>
          </p:sp>
          <p:sp>
            <p:nvSpPr>
              <p:cNvPr id="118" name="Freeform 114"/>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39" y="47"/>
                  </a:cxn>
                  <a:cxn ang="0">
                    <a:pos x="44" y="53"/>
                  </a:cxn>
                  <a:cxn ang="0">
                    <a:pos x="47" y="55"/>
                  </a:cxn>
                  <a:cxn ang="0">
                    <a:pos x="53" y="58"/>
                  </a:cxn>
                  <a:cxn ang="0">
                    <a:pos x="55" y="64"/>
                  </a:cxn>
                  <a:cxn ang="0">
                    <a:pos x="58" y="66"/>
                  </a:cxn>
                  <a:cxn ang="0">
                    <a:pos x="61" y="72"/>
                  </a:cxn>
                  <a:cxn ang="0">
                    <a:pos x="64" y="77"/>
                  </a:cxn>
                  <a:cxn ang="0">
                    <a:pos x="64" y="91"/>
                  </a:cxn>
                  <a:cxn ang="0">
                    <a:pos x="61" y="105"/>
                  </a:cxn>
                  <a:cxn ang="0">
                    <a:pos x="61" y="118"/>
                  </a:cxn>
                  <a:cxn ang="0">
                    <a:pos x="61" y="132"/>
                  </a:cxn>
                  <a:cxn ang="0">
                    <a:pos x="58" y="146"/>
                  </a:cxn>
                  <a:cxn ang="0">
                    <a:pos x="58" y="157"/>
                  </a:cxn>
                  <a:cxn ang="0">
                    <a:pos x="58" y="171"/>
                  </a:cxn>
                  <a:cxn ang="0">
                    <a:pos x="58" y="184"/>
                  </a:cxn>
                  <a:cxn ang="0">
                    <a:pos x="58" y="198"/>
                  </a:cxn>
                  <a:cxn ang="0">
                    <a:pos x="58" y="212"/>
                  </a:cxn>
                  <a:cxn ang="0">
                    <a:pos x="58" y="225"/>
                  </a:cxn>
                  <a:cxn ang="0">
                    <a:pos x="58" y="242"/>
                  </a:cxn>
                  <a:cxn ang="0">
                    <a:pos x="58" y="256"/>
                  </a:cxn>
                  <a:cxn ang="0">
                    <a:pos x="58" y="269"/>
                  </a:cxn>
                  <a:cxn ang="0">
                    <a:pos x="58" y="283"/>
                  </a:cxn>
                  <a:cxn ang="0">
                    <a:pos x="58" y="297"/>
                  </a:cxn>
                  <a:cxn ang="0">
                    <a:pos x="182" y="278"/>
                  </a:cxn>
                  <a:cxn ang="0">
                    <a:pos x="182" y="261"/>
                  </a:cxn>
                  <a:cxn ang="0">
                    <a:pos x="182" y="242"/>
                  </a:cxn>
                  <a:cxn ang="0">
                    <a:pos x="184" y="225"/>
                  </a:cxn>
                  <a:cxn ang="0">
                    <a:pos x="184" y="206"/>
                  </a:cxn>
                  <a:cxn ang="0">
                    <a:pos x="184" y="187"/>
                  </a:cxn>
                  <a:cxn ang="0">
                    <a:pos x="184" y="168"/>
                  </a:cxn>
                  <a:cxn ang="0">
                    <a:pos x="184" y="151"/>
                  </a:cxn>
                  <a:cxn ang="0">
                    <a:pos x="184" y="132"/>
                  </a:cxn>
                  <a:cxn ang="0">
                    <a:pos x="184" y="113"/>
                  </a:cxn>
                  <a:cxn ang="0">
                    <a:pos x="184" y="96"/>
                  </a:cxn>
                  <a:cxn ang="0">
                    <a:pos x="184" y="77"/>
                  </a:cxn>
                  <a:cxn ang="0">
                    <a:pos x="184" y="61"/>
                  </a:cxn>
                  <a:cxn ang="0">
                    <a:pos x="182" y="42"/>
                  </a:cxn>
                  <a:cxn ang="0">
                    <a:pos x="182" y="25"/>
                  </a:cxn>
                  <a:cxn ang="0">
                    <a:pos x="182" y="9"/>
                  </a:cxn>
                  <a:cxn ang="0">
                    <a:pos x="0" y="17"/>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6" y="47"/>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19" name="Freeform 115"/>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120" name="Freeform 116"/>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21" name="Freeform 117"/>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122" name="Freeform 118"/>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23" name="Freeform 119"/>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close/>
                  </a:path>
                </a:pathLst>
              </a:custGeom>
              <a:solidFill>
                <a:srgbClr val="BFDEFF"/>
              </a:solidFill>
              <a:ln w="9525">
                <a:noFill/>
                <a:round/>
                <a:headEnd/>
                <a:tailEnd/>
              </a:ln>
            </p:spPr>
            <p:txBody>
              <a:bodyPr/>
              <a:lstStyle/>
              <a:p>
                <a:endParaRPr lang="en-US" dirty="0">
                  <a:solidFill>
                    <a:srgbClr val="000000"/>
                  </a:solidFill>
                  <a:latin typeface="Arial"/>
                </a:endParaRPr>
              </a:p>
            </p:txBody>
          </p:sp>
          <p:sp>
            <p:nvSpPr>
              <p:cNvPr id="124" name="Freeform 120"/>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25" name="Freeform 121"/>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126" name="Freeform 122"/>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27" name="Freeform 123"/>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128" name="Freeform 124"/>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29" name="Freeform 125"/>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close/>
                  </a:path>
                </a:pathLst>
              </a:custGeom>
              <a:solidFill>
                <a:srgbClr val="99CCFF"/>
              </a:solidFill>
              <a:ln w="9525">
                <a:noFill/>
                <a:round/>
                <a:headEnd/>
                <a:tailEnd/>
              </a:ln>
            </p:spPr>
            <p:txBody>
              <a:bodyPr/>
              <a:lstStyle/>
              <a:p>
                <a:endParaRPr lang="en-US" dirty="0">
                  <a:solidFill>
                    <a:srgbClr val="000000"/>
                  </a:solidFill>
                  <a:latin typeface="Arial"/>
                </a:endParaRPr>
              </a:p>
            </p:txBody>
          </p:sp>
          <p:sp>
            <p:nvSpPr>
              <p:cNvPr id="130" name="Freeform 126"/>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31" name="Freeform 127"/>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close/>
                  </a:path>
                </a:pathLst>
              </a:custGeom>
              <a:solidFill>
                <a:srgbClr val="99CCFF"/>
              </a:solidFill>
              <a:ln w="9525">
                <a:noFill/>
                <a:round/>
                <a:headEnd/>
                <a:tailEnd/>
              </a:ln>
            </p:spPr>
            <p:txBody>
              <a:bodyPr/>
              <a:lstStyle/>
              <a:p>
                <a:endParaRPr lang="en-US" dirty="0">
                  <a:solidFill>
                    <a:srgbClr val="000000"/>
                  </a:solidFill>
                  <a:latin typeface="Arial"/>
                </a:endParaRPr>
              </a:p>
            </p:txBody>
          </p:sp>
          <p:sp>
            <p:nvSpPr>
              <p:cNvPr id="132" name="Freeform 128"/>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33" name="Freeform 129"/>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close/>
                  </a:path>
                </a:pathLst>
              </a:custGeom>
              <a:solidFill>
                <a:srgbClr val="99CCFF"/>
              </a:solidFill>
              <a:ln w="9525">
                <a:noFill/>
                <a:round/>
                <a:headEnd/>
                <a:tailEnd/>
              </a:ln>
            </p:spPr>
            <p:txBody>
              <a:bodyPr/>
              <a:lstStyle/>
              <a:p>
                <a:endParaRPr lang="en-US" dirty="0">
                  <a:solidFill>
                    <a:srgbClr val="000000"/>
                  </a:solidFill>
                  <a:latin typeface="Arial"/>
                </a:endParaRPr>
              </a:p>
            </p:txBody>
          </p:sp>
          <p:sp>
            <p:nvSpPr>
              <p:cNvPr id="134" name="Freeform 130"/>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35" name="Freeform 131"/>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close/>
                  </a:path>
                </a:pathLst>
              </a:custGeom>
              <a:solidFill>
                <a:srgbClr val="99CCFF"/>
              </a:solidFill>
              <a:ln w="9525">
                <a:noFill/>
                <a:round/>
                <a:headEnd/>
                <a:tailEnd/>
              </a:ln>
            </p:spPr>
            <p:txBody>
              <a:bodyPr/>
              <a:lstStyle/>
              <a:p>
                <a:endParaRPr lang="en-US" dirty="0">
                  <a:solidFill>
                    <a:srgbClr val="000000"/>
                  </a:solidFill>
                  <a:latin typeface="Arial"/>
                </a:endParaRPr>
              </a:p>
            </p:txBody>
          </p:sp>
          <p:sp>
            <p:nvSpPr>
              <p:cNvPr id="136" name="Freeform 132"/>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37" name="Freeform 133"/>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close/>
                  </a:path>
                </a:pathLst>
              </a:custGeom>
              <a:solidFill>
                <a:srgbClr val="409EFF"/>
              </a:solidFill>
              <a:ln w="9525">
                <a:noFill/>
                <a:round/>
                <a:headEnd/>
                <a:tailEnd/>
              </a:ln>
            </p:spPr>
            <p:txBody>
              <a:bodyPr/>
              <a:lstStyle/>
              <a:p>
                <a:endParaRPr lang="en-US" dirty="0">
                  <a:solidFill>
                    <a:srgbClr val="000000"/>
                  </a:solidFill>
                  <a:latin typeface="Arial"/>
                </a:endParaRPr>
              </a:p>
            </p:txBody>
          </p:sp>
          <p:sp>
            <p:nvSpPr>
              <p:cNvPr id="138" name="Freeform 134"/>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39" name="Freeform 135"/>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close/>
                  </a:path>
                </a:pathLst>
              </a:custGeom>
              <a:solidFill>
                <a:srgbClr val="409EFF"/>
              </a:solidFill>
              <a:ln w="9525">
                <a:noFill/>
                <a:round/>
                <a:headEnd/>
                <a:tailEnd/>
              </a:ln>
            </p:spPr>
            <p:txBody>
              <a:bodyPr/>
              <a:lstStyle/>
              <a:p>
                <a:endParaRPr lang="en-US" dirty="0">
                  <a:solidFill>
                    <a:srgbClr val="000000"/>
                  </a:solidFill>
                  <a:latin typeface="Arial"/>
                </a:endParaRPr>
              </a:p>
            </p:txBody>
          </p:sp>
          <p:sp>
            <p:nvSpPr>
              <p:cNvPr id="140" name="Freeform 136"/>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41" name="Freeform 137"/>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5"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5"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142" name="Freeform 138"/>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2"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2"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43" name="Freeform 139"/>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144" name="Freeform 140"/>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45" name="Freeform 141"/>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197"/>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197"/>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close/>
                  </a:path>
                </a:pathLst>
              </a:custGeom>
              <a:solidFill>
                <a:srgbClr val="7FFFBF"/>
              </a:solidFill>
              <a:ln w="9525">
                <a:noFill/>
                <a:round/>
                <a:headEnd/>
                <a:tailEnd/>
              </a:ln>
            </p:spPr>
            <p:txBody>
              <a:bodyPr/>
              <a:lstStyle/>
              <a:p>
                <a:endParaRPr lang="en-US" dirty="0">
                  <a:solidFill>
                    <a:srgbClr val="000000"/>
                  </a:solidFill>
                  <a:latin typeface="Arial"/>
                </a:endParaRPr>
              </a:p>
            </p:txBody>
          </p:sp>
          <p:sp>
            <p:nvSpPr>
              <p:cNvPr id="146" name="Freeform 142"/>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200"/>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200"/>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path>
                </a:pathLst>
              </a:custGeom>
              <a:solidFill>
                <a:schemeClr val="bg1"/>
              </a:solidFill>
              <a:ln w="0">
                <a:solidFill>
                  <a:srgbClr val="000000"/>
                </a:solidFill>
                <a:prstDash val="solid"/>
                <a:round/>
                <a:headEnd/>
                <a:tailEnd/>
              </a:ln>
            </p:spPr>
            <p:txBody>
              <a:bodyPr/>
              <a:lstStyle/>
              <a:p>
                <a:endParaRPr lang="en-US" dirty="0">
                  <a:solidFill>
                    <a:srgbClr val="000000"/>
                  </a:solidFill>
                  <a:latin typeface="Arial"/>
                </a:endParaRPr>
              </a:p>
            </p:txBody>
          </p:sp>
          <p:sp>
            <p:nvSpPr>
              <p:cNvPr id="147" name="Freeform 143"/>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close/>
                  </a:path>
                </a:pathLst>
              </a:custGeom>
              <a:solidFill>
                <a:srgbClr val="40FF9E"/>
              </a:solidFill>
              <a:ln w="9525">
                <a:noFill/>
                <a:round/>
                <a:headEnd/>
                <a:tailEnd/>
              </a:ln>
            </p:spPr>
            <p:txBody>
              <a:bodyPr/>
              <a:lstStyle/>
              <a:p>
                <a:endParaRPr lang="en-US" dirty="0">
                  <a:solidFill>
                    <a:srgbClr val="000000"/>
                  </a:solidFill>
                  <a:latin typeface="Arial"/>
                </a:endParaRPr>
              </a:p>
            </p:txBody>
          </p:sp>
          <p:sp>
            <p:nvSpPr>
              <p:cNvPr id="148" name="Freeform 144"/>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path>
                </a:pathLst>
              </a:custGeom>
              <a:solidFill>
                <a:schemeClr val="bg1"/>
              </a:solidFill>
              <a:ln w="0">
                <a:solidFill>
                  <a:srgbClr val="000000"/>
                </a:solidFill>
                <a:prstDash val="solid"/>
                <a:round/>
                <a:headEnd/>
                <a:tailEnd/>
              </a:ln>
            </p:spPr>
            <p:txBody>
              <a:bodyPr/>
              <a:lstStyle/>
              <a:p>
                <a:endParaRPr lang="en-US" dirty="0">
                  <a:solidFill>
                    <a:srgbClr val="000000"/>
                  </a:solidFill>
                  <a:latin typeface="Arial"/>
                </a:endParaRPr>
              </a:p>
            </p:txBody>
          </p:sp>
          <p:sp>
            <p:nvSpPr>
              <p:cNvPr id="149" name="Freeform 145"/>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close/>
                  </a:path>
                </a:pathLst>
              </a:custGeom>
              <a:solidFill>
                <a:srgbClr val="7FBFFF"/>
              </a:solidFill>
              <a:ln w="9525">
                <a:noFill/>
                <a:round/>
                <a:headEnd/>
                <a:tailEnd/>
              </a:ln>
            </p:spPr>
            <p:txBody>
              <a:bodyPr/>
              <a:lstStyle/>
              <a:p>
                <a:endParaRPr lang="en-US" dirty="0">
                  <a:solidFill>
                    <a:srgbClr val="000000"/>
                  </a:solidFill>
                  <a:latin typeface="Arial"/>
                </a:endParaRPr>
              </a:p>
            </p:txBody>
          </p:sp>
          <p:sp>
            <p:nvSpPr>
              <p:cNvPr id="150" name="Freeform 146"/>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path>
                </a:pathLst>
              </a:custGeom>
              <a:solidFill>
                <a:srgbClr val="99CCFF"/>
              </a:solidFill>
              <a:ln w="0">
                <a:solidFill>
                  <a:srgbClr val="000000"/>
                </a:solidFill>
                <a:prstDash val="solid"/>
                <a:round/>
                <a:headEnd/>
                <a:tailEnd/>
              </a:ln>
            </p:spPr>
            <p:txBody>
              <a:bodyPr/>
              <a:lstStyle/>
              <a:p>
                <a:endParaRPr lang="en-US" dirty="0">
                  <a:solidFill>
                    <a:srgbClr val="000000"/>
                  </a:solidFill>
                  <a:latin typeface="Arial"/>
                </a:endParaRPr>
              </a:p>
            </p:txBody>
          </p:sp>
          <p:sp>
            <p:nvSpPr>
              <p:cNvPr id="151" name="Freeform 147"/>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close/>
                  </a:path>
                </a:pathLst>
              </a:custGeom>
              <a:solidFill>
                <a:srgbClr val="409EFF"/>
              </a:solidFill>
              <a:ln w="9525">
                <a:noFill/>
                <a:round/>
                <a:headEnd/>
                <a:tailEnd/>
              </a:ln>
            </p:spPr>
            <p:txBody>
              <a:bodyPr/>
              <a:lstStyle/>
              <a:p>
                <a:endParaRPr lang="en-US" dirty="0">
                  <a:solidFill>
                    <a:srgbClr val="000000"/>
                  </a:solidFill>
                  <a:latin typeface="Arial"/>
                </a:endParaRPr>
              </a:p>
            </p:txBody>
          </p:sp>
          <p:sp>
            <p:nvSpPr>
              <p:cNvPr id="152" name="Freeform 148"/>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53" name="Freeform 149"/>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154" name="Freeform 150"/>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55" name="Freeform 151"/>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156" name="Freeform 152"/>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57" name="Freeform 153"/>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close/>
                  </a:path>
                </a:pathLst>
              </a:custGeom>
              <a:solidFill>
                <a:schemeClr val="bg2"/>
              </a:solidFill>
              <a:ln w="9525">
                <a:noFill/>
                <a:round/>
                <a:headEnd/>
                <a:tailEnd/>
              </a:ln>
            </p:spPr>
            <p:txBody>
              <a:bodyPr/>
              <a:lstStyle/>
              <a:p>
                <a:endParaRPr lang="en-US" dirty="0">
                  <a:solidFill>
                    <a:srgbClr val="000000"/>
                  </a:solidFill>
                  <a:latin typeface="Arial"/>
                </a:endParaRPr>
              </a:p>
            </p:txBody>
          </p:sp>
          <p:sp>
            <p:nvSpPr>
              <p:cNvPr id="158" name="Freeform 154"/>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59" name="Freeform 155"/>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160" name="Freeform 156"/>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61" name="Freeform 157"/>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close/>
                  </a:path>
                </a:pathLst>
              </a:custGeom>
              <a:solidFill>
                <a:srgbClr val="409EFF"/>
              </a:solidFill>
              <a:ln w="9525">
                <a:noFill/>
                <a:round/>
                <a:headEnd/>
                <a:tailEnd/>
              </a:ln>
            </p:spPr>
            <p:txBody>
              <a:bodyPr/>
              <a:lstStyle/>
              <a:p>
                <a:endParaRPr lang="en-US" dirty="0">
                  <a:solidFill>
                    <a:srgbClr val="000000"/>
                  </a:solidFill>
                  <a:latin typeface="Arial"/>
                </a:endParaRPr>
              </a:p>
            </p:txBody>
          </p:sp>
          <p:sp>
            <p:nvSpPr>
              <p:cNvPr id="162" name="Freeform 158"/>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63" name="Freeform 159"/>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164" name="Freeform 160"/>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65" name="Freeform 161"/>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close/>
                  </a:path>
                </a:pathLst>
              </a:custGeom>
              <a:solidFill>
                <a:srgbClr val="7FFFBF"/>
              </a:solidFill>
              <a:ln w="9525">
                <a:noFill/>
                <a:round/>
                <a:headEnd/>
                <a:tailEnd/>
              </a:ln>
            </p:spPr>
            <p:txBody>
              <a:bodyPr/>
              <a:lstStyle/>
              <a:p>
                <a:endParaRPr lang="en-US" dirty="0">
                  <a:solidFill>
                    <a:srgbClr val="000000"/>
                  </a:solidFill>
                  <a:latin typeface="Arial"/>
                </a:endParaRPr>
              </a:p>
            </p:txBody>
          </p:sp>
          <p:sp>
            <p:nvSpPr>
              <p:cNvPr id="166" name="Freeform 162"/>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path>
                </a:pathLst>
              </a:custGeom>
              <a:solidFill>
                <a:schemeClr val="bg1"/>
              </a:solidFill>
              <a:ln w="0">
                <a:solidFill>
                  <a:srgbClr val="000000"/>
                </a:solidFill>
                <a:prstDash val="solid"/>
                <a:round/>
                <a:headEnd/>
                <a:tailEnd/>
              </a:ln>
            </p:spPr>
            <p:txBody>
              <a:bodyPr/>
              <a:lstStyle/>
              <a:p>
                <a:endParaRPr lang="en-US" dirty="0">
                  <a:solidFill>
                    <a:srgbClr val="000000"/>
                  </a:solidFill>
                  <a:latin typeface="Arial"/>
                </a:endParaRPr>
              </a:p>
            </p:txBody>
          </p:sp>
          <p:sp>
            <p:nvSpPr>
              <p:cNvPr id="167" name="Freeform 163"/>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close/>
                  </a:path>
                </a:pathLst>
              </a:custGeom>
              <a:solidFill>
                <a:srgbClr val="40FF9E"/>
              </a:solidFill>
              <a:ln w="9525">
                <a:noFill/>
                <a:round/>
                <a:headEnd/>
                <a:tailEnd/>
              </a:ln>
            </p:spPr>
            <p:txBody>
              <a:bodyPr/>
              <a:lstStyle/>
              <a:p>
                <a:endParaRPr lang="en-US" dirty="0">
                  <a:solidFill>
                    <a:srgbClr val="000000"/>
                  </a:solidFill>
                  <a:latin typeface="Arial"/>
                </a:endParaRPr>
              </a:p>
            </p:txBody>
          </p:sp>
          <p:sp>
            <p:nvSpPr>
              <p:cNvPr id="168" name="Freeform 164"/>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path>
                </a:pathLst>
              </a:custGeom>
              <a:solidFill>
                <a:schemeClr val="bg1"/>
              </a:solidFill>
              <a:ln w="0">
                <a:solidFill>
                  <a:srgbClr val="000000"/>
                </a:solidFill>
                <a:prstDash val="solid"/>
                <a:round/>
                <a:headEnd/>
                <a:tailEnd/>
              </a:ln>
            </p:spPr>
            <p:txBody>
              <a:bodyPr/>
              <a:lstStyle/>
              <a:p>
                <a:endParaRPr lang="en-US" dirty="0">
                  <a:solidFill>
                    <a:srgbClr val="000000"/>
                  </a:solidFill>
                  <a:latin typeface="Arial"/>
                </a:endParaRPr>
              </a:p>
            </p:txBody>
          </p:sp>
          <p:sp>
            <p:nvSpPr>
              <p:cNvPr id="169" name="Freeform 165"/>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close/>
                  </a:path>
                </a:pathLst>
              </a:custGeom>
              <a:solidFill>
                <a:srgbClr val="7FBFFF"/>
              </a:solidFill>
              <a:ln w="9525">
                <a:noFill/>
                <a:round/>
                <a:headEnd/>
                <a:tailEnd/>
              </a:ln>
            </p:spPr>
            <p:txBody>
              <a:bodyPr/>
              <a:lstStyle/>
              <a:p>
                <a:endParaRPr lang="en-US" dirty="0">
                  <a:solidFill>
                    <a:srgbClr val="000000"/>
                  </a:solidFill>
                  <a:latin typeface="Arial"/>
                </a:endParaRPr>
              </a:p>
            </p:txBody>
          </p:sp>
          <p:sp>
            <p:nvSpPr>
              <p:cNvPr id="170" name="Freeform 166"/>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path>
                </a:pathLst>
              </a:custGeom>
              <a:solidFill>
                <a:srgbClr val="99CCFF"/>
              </a:solidFill>
              <a:ln w="0">
                <a:solidFill>
                  <a:srgbClr val="000000"/>
                </a:solidFill>
                <a:prstDash val="solid"/>
                <a:round/>
                <a:headEnd/>
                <a:tailEnd/>
              </a:ln>
            </p:spPr>
            <p:txBody>
              <a:bodyPr/>
              <a:lstStyle/>
              <a:p>
                <a:endParaRPr lang="en-US" dirty="0">
                  <a:solidFill>
                    <a:srgbClr val="000000"/>
                  </a:solidFill>
                  <a:latin typeface="Arial"/>
                </a:endParaRPr>
              </a:p>
            </p:txBody>
          </p:sp>
          <p:sp>
            <p:nvSpPr>
              <p:cNvPr id="171" name="Freeform 167"/>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172" name="Freeform 168"/>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73" name="Freeform 169"/>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close/>
                  </a:path>
                </a:pathLst>
              </a:custGeom>
              <a:solidFill>
                <a:srgbClr val="99CCFF"/>
              </a:solidFill>
              <a:ln w="9525">
                <a:noFill/>
                <a:round/>
                <a:headEnd/>
                <a:tailEnd/>
              </a:ln>
            </p:spPr>
            <p:txBody>
              <a:bodyPr/>
              <a:lstStyle/>
              <a:p>
                <a:endParaRPr lang="en-US" dirty="0">
                  <a:solidFill>
                    <a:srgbClr val="000000"/>
                  </a:solidFill>
                  <a:latin typeface="Arial"/>
                </a:endParaRPr>
              </a:p>
            </p:txBody>
          </p:sp>
          <p:sp>
            <p:nvSpPr>
              <p:cNvPr id="174" name="Freeform 170"/>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75" name="Freeform 171"/>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close/>
                  </a:path>
                </a:pathLst>
              </a:custGeom>
              <a:solidFill>
                <a:srgbClr val="99CCFF"/>
              </a:solidFill>
              <a:ln w="9525">
                <a:noFill/>
                <a:round/>
                <a:headEnd/>
                <a:tailEnd/>
              </a:ln>
            </p:spPr>
            <p:txBody>
              <a:bodyPr/>
              <a:lstStyle/>
              <a:p>
                <a:endParaRPr lang="en-US" dirty="0">
                  <a:solidFill>
                    <a:srgbClr val="000000"/>
                  </a:solidFill>
                  <a:latin typeface="Arial"/>
                </a:endParaRPr>
              </a:p>
            </p:txBody>
          </p:sp>
          <p:sp>
            <p:nvSpPr>
              <p:cNvPr id="176" name="Freeform 172"/>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77" name="Freeform 173"/>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close/>
                  </a:path>
                </a:pathLst>
              </a:custGeom>
              <a:solidFill>
                <a:schemeClr val="bg2"/>
              </a:solidFill>
              <a:ln w="9525">
                <a:noFill/>
                <a:round/>
                <a:headEnd/>
                <a:tailEnd/>
              </a:ln>
            </p:spPr>
            <p:txBody>
              <a:bodyPr/>
              <a:lstStyle/>
              <a:p>
                <a:endParaRPr lang="en-US" dirty="0">
                  <a:solidFill>
                    <a:srgbClr val="000000"/>
                  </a:solidFill>
                  <a:latin typeface="Arial"/>
                </a:endParaRPr>
              </a:p>
            </p:txBody>
          </p:sp>
          <p:sp>
            <p:nvSpPr>
              <p:cNvPr id="178" name="Freeform 174"/>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79" name="Freeform 175"/>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180" name="Freeform 176"/>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181" name="Text Box 177"/>
              <p:cNvSpPr txBox="1">
                <a:spLocks noChangeArrowheads="1"/>
              </p:cNvSpPr>
              <p:nvPr/>
            </p:nvSpPr>
            <p:spPr bwMode="auto">
              <a:xfrm rot="-276386">
                <a:off x="3817" y="280"/>
                <a:ext cx="471" cy="154"/>
              </a:xfrm>
              <a:prstGeom prst="rect">
                <a:avLst/>
              </a:prstGeom>
              <a:noFill/>
              <a:ln w="9525">
                <a:noFill/>
                <a:miter lim="800000"/>
                <a:headEnd/>
                <a:tailEnd/>
              </a:ln>
              <a:effectLst/>
            </p:spPr>
            <p:txBody>
              <a:bodyPr>
                <a:spAutoFit/>
              </a:bodyPr>
              <a:lstStyle/>
              <a:p>
                <a:pPr algn="ctr">
                  <a:spcBef>
                    <a:spcPct val="50000"/>
                  </a:spcBef>
                </a:pPr>
                <a:endParaRPr lang="en-US" sz="1000" b="1" dirty="0">
                  <a:solidFill>
                    <a:srgbClr val="000000"/>
                  </a:solidFill>
                  <a:latin typeface="Arial"/>
                </a:endParaRPr>
              </a:p>
            </p:txBody>
          </p:sp>
        </p:grpSp>
        <p:sp>
          <p:nvSpPr>
            <p:cNvPr id="91" name="Text Box 85"/>
            <p:cNvSpPr txBox="1">
              <a:spLocks noChangeArrowheads="1"/>
            </p:cNvSpPr>
            <p:nvPr/>
          </p:nvSpPr>
          <p:spPr bwMode="auto">
            <a:xfrm>
              <a:off x="1223956" y="5986046"/>
              <a:ext cx="3883821" cy="807190"/>
            </a:xfrm>
            <a:prstGeom prst="rect">
              <a:avLst/>
            </a:prstGeom>
            <a:noFill/>
            <a:ln w="9525">
              <a:noFill/>
              <a:miter lim="800000"/>
              <a:headEnd/>
              <a:tailEnd/>
            </a:ln>
            <a:effectLst/>
          </p:spPr>
          <p:txBody>
            <a:bodyPr wrap="square">
              <a:spAutoFit/>
              <a:flatTx/>
            </a:bodyPr>
            <a:lstStyle/>
            <a:p>
              <a:pPr algn="ctr">
                <a:spcBef>
                  <a:spcPct val="50000"/>
                </a:spcBef>
              </a:pPr>
              <a:r>
                <a:rPr lang="en-US" sz="1400" b="1" dirty="0">
                  <a:solidFill>
                    <a:srgbClr val="000000"/>
                  </a:solidFill>
                  <a:latin typeface="Arial"/>
                </a:rPr>
                <a:t>Skilled </a:t>
              </a:r>
              <a:r>
                <a:rPr lang="en-US" sz="1400" b="1" dirty="0" smtClean="0">
                  <a:solidFill>
                    <a:srgbClr val="000000"/>
                  </a:solidFill>
                  <a:latin typeface="Arial"/>
                </a:rPr>
                <a:t>Nursing Care Centers</a:t>
              </a:r>
              <a:r>
                <a:rPr lang="en-US" sz="1400" b="1" dirty="0" smtClean="0">
                  <a:solidFill>
                    <a:srgbClr val="000000"/>
                  </a:solidFill>
                  <a:latin typeface="Times New Roman" pitchFamily="18" charset="0"/>
                </a:rPr>
                <a:t> </a:t>
              </a:r>
              <a:endParaRPr lang="en-US" sz="1400" b="1" dirty="0">
                <a:solidFill>
                  <a:srgbClr val="000000"/>
                </a:solidFill>
                <a:latin typeface="Times New Roman" pitchFamily="18" charset="0"/>
              </a:endParaRPr>
            </a:p>
          </p:txBody>
        </p:sp>
      </p:grpSp>
      <p:grpSp>
        <p:nvGrpSpPr>
          <p:cNvPr id="182" name="Group 181"/>
          <p:cNvGrpSpPr/>
          <p:nvPr/>
        </p:nvGrpSpPr>
        <p:grpSpPr>
          <a:xfrm>
            <a:off x="3899856" y="1524000"/>
            <a:ext cx="1738944" cy="1138361"/>
            <a:chOff x="5562600" y="1676400"/>
            <a:chExt cx="2914650" cy="1551147"/>
          </a:xfrm>
        </p:grpSpPr>
        <p:graphicFrame>
          <p:nvGraphicFramePr>
            <p:cNvPr id="183" name="Object 2"/>
            <p:cNvGraphicFramePr>
              <a:graphicFrameLocks noChangeAspect="1"/>
            </p:cNvGraphicFramePr>
            <p:nvPr>
              <p:extLst>
                <p:ext uri="{D42A27DB-BD31-4B8C-83A1-F6EECF244321}">
                  <p14:modId xmlns:p14="http://schemas.microsoft.com/office/powerpoint/2010/main" val="3763949006"/>
                </p:ext>
              </p:extLst>
            </p:nvPr>
          </p:nvGraphicFramePr>
          <p:xfrm>
            <a:off x="6019800" y="1676400"/>
            <a:ext cx="1981201" cy="762000"/>
          </p:xfrm>
          <a:graphic>
            <a:graphicData uri="http://schemas.openxmlformats.org/presentationml/2006/ole">
              <mc:AlternateContent xmlns:mc="http://schemas.openxmlformats.org/markup-compatibility/2006">
                <mc:Choice xmlns:v="urn:schemas-microsoft-com:vml" Requires="v">
                  <p:oleObj spid="_x0000_s1960033" name="Clip" r:id="rId4" imgW="4582440" imgH="2551680" progId="">
                    <p:embed/>
                  </p:oleObj>
                </mc:Choice>
                <mc:Fallback>
                  <p:oleObj name="Clip" r:id="rId4" imgW="4582440" imgH="2551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3968" t="21501" r="15964" b="14334"/>
                        <a:stretch>
                          <a:fillRect/>
                        </a:stretch>
                      </p:blipFill>
                      <p:spPr bwMode="auto">
                        <a:xfrm>
                          <a:off x="6019800" y="1676400"/>
                          <a:ext cx="1981201"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 name="Text Box 81"/>
            <p:cNvSpPr txBox="1">
              <a:spLocks noChangeArrowheads="1"/>
            </p:cNvSpPr>
            <p:nvPr/>
          </p:nvSpPr>
          <p:spPr bwMode="auto">
            <a:xfrm>
              <a:off x="5562600" y="2514600"/>
              <a:ext cx="2914650" cy="712947"/>
            </a:xfrm>
            <a:prstGeom prst="rect">
              <a:avLst/>
            </a:prstGeom>
            <a:noFill/>
            <a:ln w="9525">
              <a:noFill/>
              <a:miter lim="800000"/>
              <a:headEnd/>
              <a:tailEnd/>
            </a:ln>
            <a:effectLst/>
          </p:spPr>
          <p:txBody>
            <a:bodyPr wrap="square">
              <a:spAutoFit/>
              <a:flatTx/>
            </a:bodyPr>
            <a:lstStyle/>
            <a:p>
              <a:pPr algn="ctr">
                <a:spcBef>
                  <a:spcPct val="50000"/>
                </a:spcBef>
              </a:pPr>
              <a:r>
                <a:rPr lang="en-US" sz="1400" b="1" dirty="0" smtClean="0">
                  <a:solidFill>
                    <a:srgbClr val="000000"/>
                  </a:solidFill>
                  <a:latin typeface="Arial"/>
                </a:rPr>
                <a:t>Primary &amp; Specialty Care</a:t>
              </a:r>
              <a:endParaRPr lang="en-US" sz="1400" dirty="0">
                <a:solidFill>
                  <a:srgbClr val="000000"/>
                </a:solidFill>
                <a:latin typeface="Arial"/>
              </a:endParaRPr>
            </a:p>
          </p:txBody>
        </p:sp>
      </p:grpSp>
      <p:grpSp>
        <p:nvGrpSpPr>
          <p:cNvPr id="223" name="Group 222"/>
          <p:cNvGrpSpPr/>
          <p:nvPr/>
        </p:nvGrpSpPr>
        <p:grpSpPr>
          <a:xfrm>
            <a:off x="4950026" y="2667000"/>
            <a:ext cx="2212774" cy="1059698"/>
            <a:chOff x="5069589" y="3962400"/>
            <a:chExt cx="4202735" cy="1968011"/>
          </a:xfrm>
        </p:grpSpPr>
        <p:pic>
          <p:nvPicPr>
            <p:cNvPr id="224" name="Picture 223" descr="pic-sample1.jpg"/>
            <p:cNvPicPr>
              <a:picLocks noChangeAspect="1"/>
            </p:cNvPicPr>
            <p:nvPr/>
          </p:nvPicPr>
          <p:blipFill>
            <a:blip r:embed="rId6" cstate="print"/>
            <a:stretch>
              <a:fillRect/>
            </a:stretch>
          </p:blipFill>
          <p:spPr>
            <a:xfrm>
              <a:off x="6553200" y="3962400"/>
              <a:ext cx="1346308" cy="1468101"/>
            </a:xfrm>
            <a:prstGeom prst="rect">
              <a:avLst/>
            </a:prstGeom>
          </p:spPr>
        </p:pic>
        <p:sp>
          <p:nvSpPr>
            <p:cNvPr id="225" name="Text Box 85"/>
            <p:cNvSpPr txBox="1">
              <a:spLocks noChangeArrowheads="1"/>
            </p:cNvSpPr>
            <p:nvPr/>
          </p:nvSpPr>
          <p:spPr bwMode="auto">
            <a:xfrm>
              <a:off x="5069589" y="5358825"/>
              <a:ext cx="4202735" cy="571586"/>
            </a:xfrm>
            <a:prstGeom prst="rect">
              <a:avLst/>
            </a:prstGeom>
            <a:noFill/>
            <a:ln w="9525">
              <a:noFill/>
              <a:miter lim="800000"/>
              <a:headEnd/>
              <a:tailEnd/>
            </a:ln>
            <a:effectLst/>
          </p:spPr>
          <p:txBody>
            <a:bodyPr wrap="square">
              <a:spAutoFit/>
              <a:flatTx/>
            </a:bodyPr>
            <a:lstStyle/>
            <a:p>
              <a:pPr algn="ctr">
                <a:spcBef>
                  <a:spcPct val="50000"/>
                </a:spcBef>
              </a:pPr>
              <a:r>
                <a:rPr lang="en-US" sz="1400" b="1" dirty="0" smtClean="0">
                  <a:solidFill>
                    <a:srgbClr val="000000"/>
                  </a:solidFill>
                  <a:latin typeface="Arial"/>
                </a:rPr>
                <a:t>Home Health Care</a:t>
              </a:r>
              <a:endParaRPr lang="en-US" sz="1400" b="1" dirty="0">
                <a:solidFill>
                  <a:srgbClr val="000000"/>
                </a:solidFill>
                <a:latin typeface="Times New Roman" pitchFamily="18" charset="0"/>
              </a:endParaRPr>
            </a:p>
          </p:txBody>
        </p:sp>
      </p:grpSp>
      <p:sp>
        <p:nvSpPr>
          <p:cNvPr id="235" name="TextBox 234"/>
          <p:cNvSpPr txBox="1"/>
          <p:nvPr/>
        </p:nvSpPr>
        <p:spPr>
          <a:xfrm>
            <a:off x="123523" y="76200"/>
            <a:ext cx="8994129" cy="1477328"/>
          </a:xfrm>
          <a:prstGeom prst="rect">
            <a:avLst/>
          </a:prstGeom>
          <a:noFill/>
        </p:spPr>
        <p:txBody>
          <a:bodyPr wrap="none" rtlCol="0">
            <a:spAutoFit/>
          </a:bodyPr>
          <a:lstStyle/>
          <a:p>
            <a:pPr algn="ctr"/>
            <a:r>
              <a:rPr lang="en-US" sz="2400" b="1" u="sng" dirty="0">
                <a:solidFill>
                  <a:srgbClr val="000099"/>
                </a:solidFill>
                <a:latin typeface="Arial"/>
              </a:rPr>
              <a:t>Hospital Handovers </a:t>
            </a:r>
            <a:r>
              <a:rPr lang="en-US" sz="2400" dirty="0" smtClean="0">
                <a:solidFill>
                  <a:srgbClr val="000099"/>
                </a:solidFill>
                <a:latin typeface="Arial"/>
              </a:rPr>
              <a:t>with Co-Design &amp; Implementation </a:t>
            </a:r>
            <a:r>
              <a:rPr lang="en-US" sz="2400" dirty="0">
                <a:solidFill>
                  <a:srgbClr val="000099"/>
                </a:solidFill>
                <a:latin typeface="Arial"/>
              </a:rPr>
              <a:t>of </a:t>
            </a:r>
            <a:endParaRPr lang="en-US" sz="2400" dirty="0" smtClean="0">
              <a:solidFill>
                <a:srgbClr val="000099"/>
              </a:solidFill>
              <a:latin typeface="Arial"/>
            </a:endParaRPr>
          </a:p>
          <a:p>
            <a:pPr algn="ctr"/>
            <a:r>
              <a:rPr lang="en-US" sz="2400" dirty="0" smtClean="0">
                <a:solidFill>
                  <a:srgbClr val="000099"/>
                </a:solidFill>
                <a:latin typeface="Arial"/>
              </a:rPr>
              <a:t>Processes with </a:t>
            </a:r>
            <a:r>
              <a:rPr lang="en-US" sz="2400" dirty="0">
                <a:solidFill>
                  <a:srgbClr val="000099"/>
                </a:solidFill>
                <a:latin typeface="Arial"/>
              </a:rPr>
              <a:t>Patients, Family Caregivers and </a:t>
            </a:r>
            <a:endParaRPr lang="en-US" sz="2400" dirty="0" smtClean="0">
              <a:solidFill>
                <a:srgbClr val="000099"/>
              </a:solidFill>
              <a:latin typeface="Arial"/>
            </a:endParaRPr>
          </a:p>
          <a:p>
            <a:pPr algn="ctr"/>
            <a:r>
              <a:rPr lang="en-US" sz="2400" dirty="0" smtClean="0">
                <a:solidFill>
                  <a:srgbClr val="000099"/>
                </a:solidFill>
                <a:latin typeface="Arial"/>
              </a:rPr>
              <a:t>Community </a:t>
            </a:r>
            <a:r>
              <a:rPr lang="en-US" sz="2400" dirty="0">
                <a:solidFill>
                  <a:srgbClr val="000099"/>
                </a:solidFill>
                <a:latin typeface="Arial"/>
              </a:rPr>
              <a:t>Providers</a:t>
            </a:r>
            <a:endParaRPr lang="en-US" sz="2400" dirty="0">
              <a:solidFill>
                <a:srgbClr val="000000"/>
              </a:solidFill>
              <a:latin typeface="Arial"/>
            </a:endParaRPr>
          </a:p>
          <a:p>
            <a:endParaRPr lang="en-US" dirty="0">
              <a:solidFill>
                <a:srgbClr val="000000"/>
              </a:solidFill>
              <a:latin typeface="Arial"/>
            </a:endParaRPr>
          </a:p>
        </p:txBody>
      </p:sp>
      <p:grpSp>
        <p:nvGrpSpPr>
          <p:cNvPr id="238" name="Group 237"/>
          <p:cNvGrpSpPr/>
          <p:nvPr/>
        </p:nvGrpSpPr>
        <p:grpSpPr>
          <a:xfrm>
            <a:off x="5638800" y="1486619"/>
            <a:ext cx="1969107" cy="1221323"/>
            <a:chOff x="4922695" y="2971800"/>
            <a:chExt cx="3029237" cy="1673514"/>
          </a:xfrm>
        </p:grpSpPr>
        <p:grpSp>
          <p:nvGrpSpPr>
            <p:cNvPr id="239" name="Group 181"/>
            <p:cNvGrpSpPr>
              <a:grpSpLocks/>
            </p:cNvGrpSpPr>
            <p:nvPr/>
          </p:nvGrpSpPr>
          <p:grpSpPr bwMode="auto">
            <a:xfrm>
              <a:off x="5410200" y="2971800"/>
              <a:ext cx="1447800" cy="914400"/>
              <a:chOff x="240" y="336"/>
              <a:chExt cx="2976" cy="2608"/>
            </a:xfrm>
          </p:grpSpPr>
          <p:sp>
            <p:nvSpPr>
              <p:cNvPr id="241" name="Freeform 182"/>
              <p:cNvSpPr>
                <a:spLocks/>
              </p:cNvSpPr>
              <p:nvPr/>
            </p:nvSpPr>
            <p:spPr bwMode="auto">
              <a:xfrm>
                <a:off x="240" y="2198"/>
                <a:ext cx="2976" cy="746"/>
              </a:xfrm>
              <a:custGeom>
                <a:avLst/>
                <a:gdLst/>
                <a:ahLst/>
                <a:cxnLst>
                  <a:cxn ang="0">
                    <a:pos x="693" y="746"/>
                  </a:cxn>
                  <a:cxn ang="0">
                    <a:pos x="0" y="54"/>
                  </a:cxn>
                  <a:cxn ang="0">
                    <a:pos x="2202" y="0"/>
                  </a:cxn>
                  <a:cxn ang="0">
                    <a:pos x="2976" y="654"/>
                  </a:cxn>
                  <a:cxn ang="0">
                    <a:pos x="693" y="746"/>
                  </a:cxn>
                </a:cxnLst>
                <a:rect l="0" t="0" r="r" b="b"/>
                <a:pathLst>
                  <a:path w="2976" h="746">
                    <a:moveTo>
                      <a:pt x="693" y="746"/>
                    </a:moveTo>
                    <a:lnTo>
                      <a:pt x="0" y="54"/>
                    </a:lnTo>
                    <a:lnTo>
                      <a:pt x="2202" y="0"/>
                    </a:lnTo>
                    <a:lnTo>
                      <a:pt x="2976" y="654"/>
                    </a:lnTo>
                    <a:lnTo>
                      <a:pt x="693" y="746"/>
                    </a:lnTo>
                    <a:close/>
                  </a:path>
                </a:pathLst>
              </a:custGeom>
              <a:solidFill>
                <a:srgbClr val="7FFF7F"/>
              </a:solidFill>
              <a:ln w="9525">
                <a:noFill/>
                <a:round/>
                <a:headEnd/>
                <a:tailEnd/>
              </a:ln>
            </p:spPr>
            <p:txBody>
              <a:bodyPr/>
              <a:lstStyle/>
              <a:p>
                <a:endParaRPr lang="en-US" dirty="0">
                  <a:solidFill>
                    <a:srgbClr val="000000"/>
                  </a:solidFill>
                  <a:latin typeface="Arial"/>
                </a:endParaRPr>
              </a:p>
            </p:txBody>
          </p:sp>
          <p:sp>
            <p:nvSpPr>
              <p:cNvPr id="242" name="Rectangle 183"/>
              <p:cNvSpPr>
                <a:spLocks noChangeArrowheads="1"/>
              </p:cNvSpPr>
              <p:nvPr/>
            </p:nvSpPr>
            <p:spPr bwMode="auto">
              <a:xfrm>
                <a:off x="2064" y="672"/>
                <a:ext cx="192" cy="288"/>
              </a:xfrm>
              <a:prstGeom prst="rect">
                <a:avLst/>
              </a:prstGeom>
              <a:solidFill>
                <a:srgbClr val="FF5050"/>
              </a:solidFill>
              <a:ln w="57150">
                <a:solidFill>
                  <a:schemeClr val="tx1"/>
                </a:solidFill>
                <a:miter lim="800000"/>
                <a:headEnd/>
                <a:tailEnd/>
              </a:ln>
              <a:effectLst/>
            </p:spPr>
            <p:txBody>
              <a:bodyPr wrap="none" anchor="ctr"/>
              <a:lstStyle/>
              <a:p>
                <a:endParaRPr lang="en-US" dirty="0">
                  <a:solidFill>
                    <a:srgbClr val="000000"/>
                  </a:solidFill>
                  <a:latin typeface="Arial"/>
                </a:endParaRPr>
              </a:p>
            </p:txBody>
          </p:sp>
          <p:sp>
            <p:nvSpPr>
              <p:cNvPr id="243" name="Freeform 184"/>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244" name="Freeform 185"/>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45" name="Freeform 186"/>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close/>
                  </a:path>
                </a:pathLst>
              </a:custGeom>
              <a:solidFill>
                <a:srgbClr val="FF4040"/>
              </a:solidFill>
              <a:ln w="9525">
                <a:noFill/>
                <a:round/>
                <a:headEnd/>
                <a:tailEnd/>
              </a:ln>
            </p:spPr>
            <p:txBody>
              <a:bodyPr/>
              <a:lstStyle/>
              <a:p>
                <a:endParaRPr lang="en-US" dirty="0">
                  <a:solidFill>
                    <a:srgbClr val="000000"/>
                  </a:solidFill>
                  <a:latin typeface="Arial"/>
                </a:endParaRPr>
              </a:p>
            </p:txBody>
          </p:sp>
          <p:sp>
            <p:nvSpPr>
              <p:cNvPr id="246" name="Freeform 187"/>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47" name="Freeform 188"/>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248" name="Freeform 189"/>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49" name="Freeform 190"/>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close/>
                  </a:path>
                </a:pathLst>
              </a:custGeom>
              <a:solidFill>
                <a:srgbClr val="E1E7D7"/>
              </a:solidFill>
              <a:ln w="9525">
                <a:noFill/>
                <a:round/>
                <a:headEnd/>
                <a:tailEnd/>
              </a:ln>
            </p:spPr>
            <p:txBody>
              <a:bodyPr/>
              <a:lstStyle/>
              <a:p>
                <a:endParaRPr lang="en-US" dirty="0">
                  <a:solidFill>
                    <a:srgbClr val="000000"/>
                  </a:solidFill>
                  <a:latin typeface="Arial"/>
                </a:endParaRPr>
              </a:p>
            </p:txBody>
          </p:sp>
          <p:sp>
            <p:nvSpPr>
              <p:cNvPr id="250" name="Freeform 191"/>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51" name="Freeform 192"/>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close/>
                  </a:path>
                </a:pathLst>
              </a:custGeom>
              <a:solidFill>
                <a:srgbClr val="E1E7D7"/>
              </a:solidFill>
              <a:ln w="9525">
                <a:noFill/>
                <a:round/>
                <a:headEnd/>
                <a:tailEnd/>
              </a:ln>
            </p:spPr>
            <p:txBody>
              <a:bodyPr/>
              <a:lstStyle/>
              <a:p>
                <a:endParaRPr lang="en-US" dirty="0">
                  <a:solidFill>
                    <a:srgbClr val="000000"/>
                  </a:solidFill>
                  <a:latin typeface="Arial"/>
                </a:endParaRPr>
              </a:p>
            </p:txBody>
          </p:sp>
          <p:sp>
            <p:nvSpPr>
              <p:cNvPr id="252" name="Freeform 193"/>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53" name="Freeform 194"/>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254" name="Freeform 195"/>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55" name="Freeform 196"/>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close/>
                  </a:path>
                </a:pathLst>
              </a:custGeom>
              <a:solidFill>
                <a:srgbClr val="FF5050"/>
              </a:solidFill>
              <a:ln w="9525">
                <a:noFill/>
                <a:round/>
                <a:headEnd/>
                <a:tailEnd/>
              </a:ln>
            </p:spPr>
            <p:txBody>
              <a:bodyPr/>
              <a:lstStyle/>
              <a:p>
                <a:endParaRPr lang="en-US" dirty="0">
                  <a:solidFill>
                    <a:srgbClr val="000000"/>
                  </a:solidFill>
                  <a:latin typeface="Arial"/>
                </a:endParaRPr>
              </a:p>
            </p:txBody>
          </p:sp>
          <p:sp>
            <p:nvSpPr>
              <p:cNvPr id="256" name="Freeform 197"/>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57" name="Freeform 198"/>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close/>
                  </a:path>
                </a:pathLst>
              </a:custGeom>
              <a:solidFill>
                <a:srgbClr val="E1E7D7"/>
              </a:solidFill>
              <a:ln w="9525">
                <a:noFill/>
                <a:round/>
                <a:headEnd/>
                <a:tailEnd/>
              </a:ln>
            </p:spPr>
            <p:txBody>
              <a:bodyPr/>
              <a:lstStyle/>
              <a:p>
                <a:endParaRPr lang="en-US" dirty="0">
                  <a:solidFill>
                    <a:srgbClr val="000000"/>
                  </a:solidFill>
                  <a:latin typeface="Arial"/>
                </a:endParaRPr>
              </a:p>
            </p:txBody>
          </p:sp>
          <p:sp>
            <p:nvSpPr>
              <p:cNvPr id="258" name="Freeform 199"/>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59" name="Freeform 200"/>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260" name="Freeform 201"/>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61" name="Freeform 202"/>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262" name="Freeform 203"/>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63" name="Freeform 204"/>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sp>
            <p:nvSpPr>
              <p:cNvPr id="264" name="Freeform 205"/>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65" name="Freeform 206"/>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close/>
                  </a:path>
                </a:pathLst>
              </a:custGeom>
              <a:solidFill>
                <a:srgbClr val="99CCFF"/>
              </a:solidFill>
              <a:ln w="9525">
                <a:noFill/>
                <a:round/>
                <a:headEnd/>
                <a:tailEnd/>
              </a:ln>
            </p:spPr>
            <p:txBody>
              <a:bodyPr/>
              <a:lstStyle/>
              <a:p>
                <a:endParaRPr lang="en-US" dirty="0">
                  <a:solidFill>
                    <a:srgbClr val="000000"/>
                  </a:solidFill>
                  <a:latin typeface="Arial"/>
                </a:endParaRPr>
              </a:p>
            </p:txBody>
          </p:sp>
          <p:sp>
            <p:nvSpPr>
              <p:cNvPr id="266" name="Freeform 207"/>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67" name="Freeform 208"/>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close/>
                  </a:path>
                </a:pathLst>
              </a:custGeom>
              <a:solidFill>
                <a:srgbClr val="CCECFF"/>
              </a:solidFill>
              <a:ln w="9525">
                <a:noFill/>
                <a:round/>
                <a:headEnd/>
                <a:tailEnd/>
              </a:ln>
            </p:spPr>
            <p:txBody>
              <a:bodyPr/>
              <a:lstStyle/>
              <a:p>
                <a:endParaRPr lang="en-US" dirty="0">
                  <a:solidFill>
                    <a:srgbClr val="000000"/>
                  </a:solidFill>
                  <a:latin typeface="Arial"/>
                </a:endParaRPr>
              </a:p>
            </p:txBody>
          </p:sp>
          <p:sp>
            <p:nvSpPr>
              <p:cNvPr id="268" name="Freeform 209"/>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path>
                </a:pathLst>
              </a:custGeom>
              <a:solidFill>
                <a:srgbClr val="99CCFF"/>
              </a:solidFill>
              <a:ln w="0">
                <a:solidFill>
                  <a:srgbClr val="000000"/>
                </a:solidFill>
                <a:prstDash val="solid"/>
                <a:round/>
                <a:headEnd/>
                <a:tailEnd/>
              </a:ln>
            </p:spPr>
            <p:txBody>
              <a:bodyPr/>
              <a:lstStyle/>
              <a:p>
                <a:endParaRPr lang="en-US" dirty="0">
                  <a:solidFill>
                    <a:srgbClr val="000000"/>
                  </a:solidFill>
                  <a:latin typeface="Arial"/>
                </a:endParaRPr>
              </a:p>
            </p:txBody>
          </p:sp>
          <p:sp>
            <p:nvSpPr>
              <p:cNvPr id="269" name="Freeform 210"/>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close/>
                  </a:path>
                </a:pathLst>
              </a:custGeom>
              <a:solidFill>
                <a:srgbClr val="C0C0C0"/>
              </a:solidFill>
              <a:ln w="9525">
                <a:noFill/>
                <a:round/>
                <a:headEnd/>
                <a:tailEnd/>
              </a:ln>
            </p:spPr>
            <p:txBody>
              <a:bodyPr/>
              <a:lstStyle/>
              <a:p>
                <a:endParaRPr lang="en-US" dirty="0">
                  <a:solidFill>
                    <a:srgbClr val="000000"/>
                  </a:solidFill>
                  <a:latin typeface="Arial"/>
                </a:endParaRPr>
              </a:p>
            </p:txBody>
          </p:sp>
          <p:sp>
            <p:nvSpPr>
              <p:cNvPr id="270" name="Freeform 211"/>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71" name="Freeform 212"/>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272" name="Freeform 213"/>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73" name="Freeform 214"/>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close/>
                  </a:path>
                </a:pathLst>
              </a:custGeom>
              <a:solidFill>
                <a:srgbClr val="FFFFFF"/>
              </a:solidFill>
              <a:ln w="9525">
                <a:noFill/>
                <a:round/>
                <a:headEnd/>
                <a:tailEnd/>
              </a:ln>
            </p:spPr>
            <p:txBody>
              <a:bodyPr/>
              <a:lstStyle/>
              <a:p>
                <a:endParaRPr lang="en-US" dirty="0">
                  <a:solidFill>
                    <a:srgbClr val="000000"/>
                  </a:solidFill>
                  <a:latin typeface="Arial"/>
                </a:endParaRPr>
              </a:p>
            </p:txBody>
          </p:sp>
          <p:sp>
            <p:nvSpPr>
              <p:cNvPr id="274" name="Freeform 215"/>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path>
                </a:pathLst>
              </a:custGeom>
              <a:noFill/>
              <a:ln w="0">
                <a:solidFill>
                  <a:srgbClr val="000000"/>
                </a:solidFill>
                <a:prstDash val="solid"/>
                <a:round/>
                <a:headEnd/>
                <a:tailEnd/>
              </a:ln>
            </p:spPr>
            <p:txBody>
              <a:bodyPr/>
              <a:lstStyle/>
              <a:p>
                <a:endParaRPr lang="en-US" dirty="0">
                  <a:solidFill>
                    <a:srgbClr val="000000"/>
                  </a:solidFill>
                  <a:latin typeface="Arial"/>
                </a:endParaRPr>
              </a:p>
            </p:txBody>
          </p:sp>
          <p:sp>
            <p:nvSpPr>
              <p:cNvPr id="275" name="Freeform 216"/>
              <p:cNvSpPr>
                <a:spLocks/>
              </p:cNvSpPr>
              <p:nvPr/>
            </p:nvSpPr>
            <p:spPr bwMode="auto">
              <a:xfrm>
                <a:off x="2112" y="336"/>
                <a:ext cx="789" cy="321"/>
              </a:xfrm>
              <a:custGeom>
                <a:avLst/>
                <a:gdLst/>
                <a:ahLst/>
                <a:cxnLst>
                  <a:cxn ang="0">
                    <a:pos x="0" y="627"/>
                  </a:cxn>
                  <a:cxn ang="0">
                    <a:pos x="18" y="433"/>
                  </a:cxn>
                  <a:cxn ang="0">
                    <a:pos x="99" y="273"/>
                  </a:cxn>
                  <a:cxn ang="0">
                    <a:pos x="238" y="97"/>
                  </a:cxn>
                  <a:cxn ang="0">
                    <a:pos x="377" y="21"/>
                  </a:cxn>
                  <a:cxn ang="0">
                    <a:pos x="554" y="0"/>
                  </a:cxn>
                  <a:cxn ang="0">
                    <a:pos x="635" y="68"/>
                  </a:cxn>
                  <a:cxn ang="0">
                    <a:pos x="664" y="224"/>
                  </a:cxn>
                  <a:cxn ang="0">
                    <a:pos x="789" y="81"/>
                  </a:cxn>
                  <a:cxn ang="0">
                    <a:pos x="913" y="55"/>
                  </a:cxn>
                  <a:cxn ang="0">
                    <a:pos x="1044" y="97"/>
                  </a:cxn>
                  <a:cxn ang="0">
                    <a:pos x="1118" y="173"/>
                  </a:cxn>
                  <a:cxn ang="0">
                    <a:pos x="1242" y="61"/>
                  </a:cxn>
                  <a:cxn ang="0">
                    <a:pos x="1365" y="34"/>
                  </a:cxn>
                  <a:cxn ang="0">
                    <a:pos x="1498" y="81"/>
                  </a:cxn>
                  <a:cxn ang="0">
                    <a:pos x="1567" y="224"/>
                  </a:cxn>
                  <a:cxn ang="0">
                    <a:pos x="1578" y="384"/>
                  </a:cxn>
                  <a:cxn ang="0">
                    <a:pos x="1525" y="502"/>
                  </a:cxn>
                  <a:cxn ang="0">
                    <a:pos x="1394" y="446"/>
                  </a:cxn>
                  <a:cxn ang="0">
                    <a:pos x="1394" y="334"/>
                  </a:cxn>
                  <a:cxn ang="0">
                    <a:pos x="1359" y="211"/>
                  </a:cxn>
                  <a:cxn ang="0">
                    <a:pos x="1262" y="194"/>
                  </a:cxn>
                  <a:cxn ang="0">
                    <a:pos x="1124" y="287"/>
                  </a:cxn>
                  <a:cxn ang="0">
                    <a:pos x="1055" y="473"/>
                  </a:cxn>
                  <a:cxn ang="0">
                    <a:pos x="892" y="412"/>
                  </a:cxn>
                  <a:cxn ang="0">
                    <a:pos x="913" y="216"/>
                  </a:cxn>
                  <a:cxn ang="0">
                    <a:pos x="774" y="258"/>
                  </a:cxn>
                  <a:cxn ang="0">
                    <a:pos x="671" y="391"/>
                  </a:cxn>
                  <a:cxn ang="0">
                    <a:pos x="616" y="536"/>
                  </a:cxn>
                  <a:cxn ang="0">
                    <a:pos x="487" y="502"/>
                  </a:cxn>
                  <a:cxn ang="0">
                    <a:pos x="481" y="321"/>
                  </a:cxn>
                  <a:cxn ang="0">
                    <a:pos x="432" y="178"/>
                  </a:cxn>
                  <a:cxn ang="0">
                    <a:pos x="308" y="224"/>
                  </a:cxn>
                  <a:cxn ang="0">
                    <a:pos x="196" y="349"/>
                  </a:cxn>
                  <a:cxn ang="0">
                    <a:pos x="141" y="640"/>
                  </a:cxn>
                  <a:cxn ang="0">
                    <a:pos x="0" y="627"/>
                  </a:cxn>
                  <a:cxn ang="0">
                    <a:pos x="0" y="627"/>
                  </a:cxn>
                </a:cxnLst>
                <a:rect l="0" t="0" r="r" b="b"/>
                <a:pathLst>
                  <a:path w="1578" h="640">
                    <a:moveTo>
                      <a:pt x="0" y="627"/>
                    </a:moveTo>
                    <a:lnTo>
                      <a:pt x="18" y="433"/>
                    </a:lnTo>
                    <a:lnTo>
                      <a:pt x="99" y="273"/>
                    </a:lnTo>
                    <a:lnTo>
                      <a:pt x="238" y="97"/>
                    </a:lnTo>
                    <a:lnTo>
                      <a:pt x="377" y="21"/>
                    </a:lnTo>
                    <a:lnTo>
                      <a:pt x="554" y="0"/>
                    </a:lnTo>
                    <a:lnTo>
                      <a:pt x="635" y="68"/>
                    </a:lnTo>
                    <a:lnTo>
                      <a:pt x="664" y="224"/>
                    </a:lnTo>
                    <a:lnTo>
                      <a:pt x="789" y="81"/>
                    </a:lnTo>
                    <a:lnTo>
                      <a:pt x="913" y="55"/>
                    </a:lnTo>
                    <a:lnTo>
                      <a:pt x="1044" y="97"/>
                    </a:lnTo>
                    <a:lnTo>
                      <a:pt x="1118" y="173"/>
                    </a:lnTo>
                    <a:lnTo>
                      <a:pt x="1242" y="61"/>
                    </a:lnTo>
                    <a:lnTo>
                      <a:pt x="1365" y="34"/>
                    </a:lnTo>
                    <a:lnTo>
                      <a:pt x="1498" y="81"/>
                    </a:lnTo>
                    <a:lnTo>
                      <a:pt x="1567" y="224"/>
                    </a:lnTo>
                    <a:lnTo>
                      <a:pt x="1578" y="384"/>
                    </a:lnTo>
                    <a:lnTo>
                      <a:pt x="1525" y="502"/>
                    </a:lnTo>
                    <a:lnTo>
                      <a:pt x="1394" y="446"/>
                    </a:lnTo>
                    <a:lnTo>
                      <a:pt x="1394" y="334"/>
                    </a:lnTo>
                    <a:lnTo>
                      <a:pt x="1359" y="211"/>
                    </a:lnTo>
                    <a:lnTo>
                      <a:pt x="1262" y="194"/>
                    </a:lnTo>
                    <a:lnTo>
                      <a:pt x="1124" y="287"/>
                    </a:lnTo>
                    <a:lnTo>
                      <a:pt x="1055" y="473"/>
                    </a:lnTo>
                    <a:lnTo>
                      <a:pt x="892" y="412"/>
                    </a:lnTo>
                    <a:lnTo>
                      <a:pt x="913" y="216"/>
                    </a:lnTo>
                    <a:lnTo>
                      <a:pt x="774" y="258"/>
                    </a:lnTo>
                    <a:lnTo>
                      <a:pt x="671" y="391"/>
                    </a:lnTo>
                    <a:lnTo>
                      <a:pt x="616" y="536"/>
                    </a:lnTo>
                    <a:lnTo>
                      <a:pt x="487" y="502"/>
                    </a:lnTo>
                    <a:lnTo>
                      <a:pt x="481" y="321"/>
                    </a:lnTo>
                    <a:lnTo>
                      <a:pt x="432" y="178"/>
                    </a:lnTo>
                    <a:lnTo>
                      <a:pt x="308" y="224"/>
                    </a:lnTo>
                    <a:lnTo>
                      <a:pt x="196" y="349"/>
                    </a:lnTo>
                    <a:lnTo>
                      <a:pt x="141" y="640"/>
                    </a:lnTo>
                    <a:lnTo>
                      <a:pt x="0" y="627"/>
                    </a:lnTo>
                    <a:lnTo>
                      <a:pt x="0" y="627"/>
                    </a:lnTo>
                    <a:close/>
                  </a:path>
                </a:pathLst>
              </a:custGeom>
              <a:solidFill>
                <a:srgbClr val="000000"/>
              </a:solidFill>
              <a:ln w="9525">
                <a:noFill/>
                <a:round/>
                <a:headEnd/>
                <a:tailEnd/>
              </a:ln>
            </p:spPr>
            <p:txBody>
              <a:bodyPr/>
              <a:lstStyle/>
              <a:p>
                <a:endParaRPr lang="en-US" dirty="0">
                  <a:solidFill>
                    <a:srgbClr val="000000"/>
                  </a:solidFill>
                  <a:latin typeface="Arial"/>
                </a:endParaRPr>
              </a:p>
            </p:txBody>
          </p:sp>
        </p:grpSp>
        <p:sp>
          <p:nvSpPr>
            <p:cNvPr id="240" name="Text Box 79"/>
            <p:cNvSpPr txBox="1">
              <a:spLocks noChangeArrowheads="1"/>
            </p:cNvSpPr>
            <p:nvPr/>
          </p:nvSpPr>
          <p:spPr bwMode="auto">
            <a:xfrm>
              <a:off x="4922695" y="3886200"/>
              <a:ext cx="3029237" cy="759114"/>
            </a:xfrm>
            <a:prstGeom prst="rect">
              <a:avLst/>
            </a:prstGeom>
            <a:noFill/>
            <a:ln w="9525">
              <a:noFill/>
              <a:miter lim="800000"/>
              <a:headEnd/>
              <a:tailEnd/>
            </a:ln>
            <a:effectLst/>
          </p:spPr>
          <p:txBody>
            <a:bodyPr wrap="square">
              <a:spAutoFit/>
              <a:flatTx/>
            </a:bodyPr>
            <a:lstStyle/>
            <a:p>
              <a:pPr algn="ctr">
                <a:spcBef>
                  <a:spcPct val="50000"/>
                </a:spcBef>
              </a:pPr>
              <a:r>
                <a:rPr lang="en-US" sz="1600" dirty="0">
                  <a:solidFill>
                    <a:srgbClr val="000000"/>
                  </a:solidFill>
                  <a:latin typeface="Arial"/>
                </a:rPr>
                <a:t> </a:t>
              </a:r>
              <a:r>
                <a:rPr lang="en-US" sz="1400" b="1" dirty="0" smtClean="0">
                  <a:solidFill>
                    <a:srgbClr val="000000"/>
                  </a:solidFill>
                  <a:latin typeface="Arial"/>
                </a:rPr>
                <a:t>Home (Patient &amp; Family Caregivers)</a:t>
              </a:r>
              <a:endParaRPr lang="en-US" sz="1400" dirty="0">
                <a:solidFill>
                  <a:srgbClr val="000000"/>
                </a:solidFill>
                <a:latin typeface="Arial"/>
              </a:endParaRPr>
            </a:p>
          </p:txBody>
        </p:sp>
      </p:grpSp>
      <p:sp>
        <p:nvSpPr>
          <p:cNvPr id="218" name="Flowchart: Process 217"/>
          <p:cNvSpPr/>
          <p:nvPr/>
        </p:nvSpPr>
        <p:spPr>
          <a:xfrm>
            <a:off x="3276600" y="4800600"/>
            <a:ext cx="1143000" cy="612648"/>
          </a:xfrm>
          <a:prstGeom prst="flowChartProcess">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Plan post-acute FU Plans</a:t>
            </a:r>
            <a:endParaRPr lang="en-US" sz="1200" b="1" dirty="0">
              <a:solidFill>
                <a:srgbClr val="000000"/>
              </a:solidFill>
            </a:endParaRPr>
          </a:p>
        </p:txBody>
      </p:sp>
      <p:pic>
        <p:nvPicPr>
          <p:cNvPr id="231" name="Picture 82"/>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894690" y="3884207"/>
            <a:ext cx="145732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 name="Picture 82"/>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57200" y="3779837"/>
            <a:ext cx="145732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227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21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p:cTn id="11" dur="2000" fill="hold"/>
                                        <p:tgtEl>
                                          <p:spTgt spid="220"/>
                                        </p:tgtEl>
                                        <p:attrNameLst>
                                          <p:attrName>ppt_w</p:attrName>
                                        </p:attrNameLst>
                                      </p:cBhvr>
                                      <p:tavLst>
                                        <p:tav tm="0">
                                          <p:val>
                                            <p:fltVal val="0"/>
                                          </p:val>
                                        </p:tav>
                                        <p:tav tm="100000">
                                          <p:val>
                                            <p:strVal val="#ppt_w"/>
                                          </p:val>
                                        </p:tav>
                                      </p:tavLst>
                                    </p:anim>
                                    <p:anim calcmode="lin" valueType="num">
                                      <p:cBhvr>
                                        <p:cTn id="12" dur="2000" fill="hold"/>
                                        <p:tgtEl>
                                          <p:spTgt spid="220"/>
                                        </p:tgtEl>
                                        <p:attrNameLst>
                                          <p:attrName>ppt_h</p:attrName>
                                        </p:attrNameLst>
                                      </p:cBhvr>
                                      <p:tavLst>
                                        <p:tav tm="0">
                                          <p:val>
                                            <p:fltVal val="0"/>
                                          </p:val>
                                        </p:tav>
                                        <p:tav tm="100000">
                                          <p:val>
                                            <p:strVal val="#ppt_h"/>
                                          </p:val>
                                        </p:tav>
                                      </p:tavLst>
                                    </p:anim>
                                    <p:anim calcmode="lin" valueType="num">
                                      <p:cBhvr>
                                        <p:cTn id="13" dur="2000" fill="hold"/>
                                        <p:tgtEl>
                                          <p:spTgt spid="220"/>
                                        </p:tgtEl>
                                        <p:attrNameLst>
                                          <p:attrName>style.rotation</p:attrName>
                                        </p:attrNameLst>
                                      </p:cBhvr>
                                      <p:tavLst>
                                        <p:tav tm="0">
                                          <p:val>
                                            <p:fltVal val="90"/>
                                          </p:val>
                                        </p:tav>
                                        <p:tav tm="100000">
                                          <p:val>
                                            <p:fltVal val="0"/>
                                          </p:val>
                                        </p:tav>
                                      </p:tavLst>
                                    </p:anim>
                                    <p:animEffect transition="in" filter="fade">
                                      <p:cBhvr>
                                        <p:cTn id="14" dur="2000"/>
                                        <p:tgtEl>
                                          <p:spTgt spid="220"/>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250"/>
                                  </p:stCondLst>
                                  <p:childTnLst>
                                    <p:set>
                                      <p:cBhvr>
                                        <p:cTn id="18" dur="1" fill="hold">
                                          <p:stCondLst>
                                            <p:cond delay="0"/>
                                          </p:stCondLst>
                                        </p:cTn>
                                        <p:tgtEl>
                                          <p:spTgt spid="231"/>
                                        </p:tgtEl>
                                        <p:attrNameLst>
                                          <p:attrName>style.visibility</p:attrName>
                                        </p:attrNameLst>
                                      </p:cBhvr>
                                      <p:to>
                                        <p:strVal val="visible"/>
                                      </p:to>
                                    </p:set>
                                    <p:anim calcmode="lin" valueType="num">
                                      <p:cBhvr>
                                        <p:cTn id="19" dur="1000" fill="hold"/>
                                        <p:tgtEl>
                                          <p:spTgt spid="231"/>
                                        </p:tgtEl>
                                        <p:attrNameLst>
                                          <p:attrName>ppt_w</p:attrName>
                                        </p:attrNameLst>
                                      </p:cBhvr>
                                      <p:tavLst>
                                        <p:tav tm="0">
                                          <p:val>
                                            <p:fltVal val="0"/>
                                          </p:val>
                                        </p:tav>
                                        <p:tav tm="100000">
                                          <p:val>
                                            <p:strVal val="#ppt_w"/>
                                          </p:val>
                                        </p:tav>
                                      </p:tavLst>
                                    </p:anim>
                                    <p:anim calcmode="lin" valueType="num">
                                      <p:cBhvr>
                                        <p:cTn id="20" dur="1000" fill="hold"/>
                                        <p:tgtEl>
                                          <p:spTgt spid="231"/>
                                        </p:tgtEl>
                                        <p:attrNameLst>
                                          <p:attrName>ppt_h</p:attrName>
                                        </p:attrNameLst>
                                      </p:cBhvr>
                                      <p:tavLst>
                                        <p:tav tm="0">
                                          <p:val>
                                            <p:fltVal val="0"/>
                                          </p:val>
                                        </p:tav>
                                        <p:tav tm="100000">
                                          <p:val>
                                            <p:strVal val="#ppt_h"/>
                                          </p:val>
                                        </p:tav>
                                      </p:tavLst>
                                    </p:anim>
                                    <p:anim calcmode="lin" valueType="num">
                                      <p:cBhvr>
                                        <p:cTn id="21" dur="1000" fill="hold"/>
                                        <p:tgtEl>
                                          <p:spTgt spid="231"/>
                                        </p:tgtEl>
                                        <p:attrNameLst>
                                          <p:attrName>style.rotation</p:attrName>
                                        </p:attrNameLst>
                                      </p:cBhvr>
                                      <p:tavLst>
                                        <p:tav tm="0">
                                          <p:val>
                                            <p:fltVal val="90"/>
                                          </p:val>
                                        </p:tav>
                                        <p:tav tm="100000">
                                          <p:val>
                                            <p:fltVal val="0"/>
                                          </p:val>
                                        </p:tav>
                                      </p:tavLst>
                                    </p:anim>
                                    <p:animEffect transition="in" filter="fade">
                                      <p:cBhvr>
                                        <p:cTn id="22"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122359" y="1295400"/>
            <a:ext cx="8869241" cy="3970564"/>
          </a:xfrm>
          <a:custGeom>
            <a:avLst/>
            <a:gdLst>
              <a:gd name="T0" fmla="*/ 2147483647 w 4480"/>
              <a:gd name="T1" fmla="*/ 0 h 1243"/>
              <a:gd name="T2" fmla="*/ 0 w 4480"/>
              <a:gd name="T3" fmla="*/ 2147483647 h 1243"/>
              <a:gd name="T4" fmla="*/ 2147483647 w 4480"/>
              <a:gd name="T5" fmla="*/ 2147483647 h 1243"/>
              <a:gd name="T6" fmla="*/ 2147483647 w 4480"/>
              <a:gd name="T7" fmla="*/ 0 h 1243"/>
              <a:gd name="T8" fmla="*/ 0 60000 65536"/>
              <a:gd name="T9" fmla="*/ 0 60000 65536"/>
              <a:gd name="T10" fmla="*/ 0 60000 65536"/>
              <a:gd name="T11" fmla="*/ 0 60000 65536"/>
              <a:gd name="T12" fmla="*/ 0 w 4480"/>
              <a:gd name="T13" fmla="*/ 0 h 1243"/>
              <a:gd name="T14" fmla="*/ 4480 w 4480"/>
              <a:gd name="T15" fmla="*/ 1243 h 1243"/>
              <a:gd name="connsiteX0" fmla="*/ 3570 w 10000"/>
              <a:gd name="connsiteY0" fmla="*/ 9556 h 9556"/>
              <a:gd name="connsiteX1" fmla="*/ 0 w 10000"/>
              <a:gd name="connsiteY1" fmla="*/ 40 h 9556"/>
              <a:gd name="connsiteX2" fmla="*/ 10000 w 10000"/>
              <a:gd name="connsiteY2" fmla="*/ 0 h 9556"/>
              <a:gd name="connsiteX3" fmla="*/ 3570 w 10000"/>
              <a:gd name="connsiteY3" fmla="*/ 9556 h 9556"/>
              <a:gd name="connsiteX0" fmla="*/ 7102 w 10000"/>
              <a:gd name="connsiteY0" fmla="*/ 11744 h 11744"/>
              <a:gd name="connsiteX1" fmla="*/ 0 w 10000"/>
              <a:gd name="connsiteY1" fmla="*/ 42 h 11744"/>
              <a:gd name="connsiteX2" fmla="*/ 10000 w 10000"/>
              <a:gd name="connsiteY2" fmla="*/ 0 h 11744"/>
              <a:gd name="connsiteX3" fmla="*/ 7102 w 10000"/>
              <a:gd name="connsiteY3" fmla="*/ 11744 h 11744"/>
              <a:gd name="connsiteX0" fmla="*/ 6868 w 10000"/>
              <a:gd name="connsiteY0" fmla="*/ 11744 h 11744"/>
              <a:gd name="connsiteX1" fmla="*/ 0 w 10000"/>
              <a:gd name="connsiteY1" fmla="*/ 42 h 11744"/>
              <a:gd name="connsiteX2" fmla="*/ 10000 w 10000"/>
              <a:gd name="connsiteY2" fmla="*/ 0 h 11744"/>
              <a:gd name="connsiteX3" fmla="*/ 6868 w 10000"/>
              <a:gd name="connsiteY3" fmla="*/ 11744 h 11744"/>
              <a:gd name="connsiteX0" fmla="*/ 6868 w 10000"/>
              <a:gd name="connsiteY0" fmla="*/ 12419 h 12419"/>
              <a:gd name="connsiteX1" fmla="*/ 0 w 10000"/>
              <a:gd name="connsiteY1" fmla="*/ 42 h 12419"/>
              <a:gd name="connsiteX2" fmla="*/ 10000 w 10000"/>
              <a:gd name="connsiteY2" fmla="*/ 0 h 12419"/>
              <a:gd name="connsiteX3" fmla="*/ 6868 w 10000"/>
              <a:gd name="connsiteY3" fmla="*/ 12419 h 12419"/>
              <a:gd name="connsiteX0" fmla="*/ 6868 w 10000"/>
              <a:gd name="connsiteY0" fmla="*/ 12419 h 12419"/>
              <a:gd name="connsiteX1" fmla="*/ 6673 w 10000"/>
              <a:gd name="connsiteY1" fmla="*/ 12365 h 12419"/>
              <a:gd name="connsiteX2" fmla="*/ 0 w 10000"/>
              <a:gd name="connsiteY2" fmla="*/ 42 h 12419"/>
              <a:gd name="connsiteX3" fmla="*/ 10000 w 10000"/>
              <a:gd name="connsiteY3" fmla="*/ 0 h 12419"/>
              <a:gd name="connsiteX4" fmla="*/ 6868 w 10000"/>
              <a:gd name="connsiteY4" fmla="*/ 12419 h 12419"/>
              <a:gd name="connsiteX0" fmla="*/ 6868 w 10000"/>
              <a:gd name="connsiteY0" fmla="*/ 12419 h 12475"/>
              <a:gd name="connsiteX1" fmla="*/ 6820 w 10000"/>
              <a:gd name="connsiteY1" fmla="*/ 12473 h 12475"/>
              <a:gd name="connsiteX2" fmla="*/ 0 w 10000"/>
              <a:gd name="connsiteY2" fmla="*/ 42 h 12475"/>
              <a:gd name="connsiteX3" fmla="*/ 10000 w 10000"/>
              <a:gd name="connsiteY3" fmla="*/ 0 h 12475"/>
              <a:gd name="connsiteX4" fmla="*/ 6868 w 10000"/>
              <a:gd name="connsiteY4" fmla="*/ 12419 h 12475"/>
              <a:gd name="connsiteX0" fmla="*/ 6868 w 10000"/>
              <a:gd name="connsiteY0" fmla="*/ 12419 h 14957"/>
              <a:gd name="connsiteX1" fmla="*/ 4739 w 10000"/>
              <a:gd name="connsiteY1" fmla="*/ 14957 h 14957"/>
              <a:gd name="connsiteX2" fmla="*/ 0 w 10000"/>
              <a:gd name="connsiteY2" fmla="*/ 42 h 14957"/>
              <a:gd name="connsiteX3" fmla="*/ 10000 w 10000"/>
              <a:gd name="connsiteY3" fmla="*/ 0 h 14957"/>
              <a:gd name="connsiteX4" fmla="*/ 6868 w 10000"/>
              <a:gd name="connsiteY4" fmla="*/ 12419 h 14957"/>
              <a:gd name="connsiteX0" fmla="*/ 4743 w 10000"/>
              <a:gd name="connsiteY0" fmla="*/ 14957 h 14962"/>
              <a:gd name="connsiteX1" fmla="*/ 4739 w 10000"/>
              <a:gd name="connsiteY1" fmla="*/ 14957 h 14962"/>
              <a:gd name="connsiteX2" fmla="*/ 0 w 10000"/>
              <a:gd name="connsiteY2" fmla="*/ 42 h 14962"/>
              <a:gd name="connsiteX3" fmla="*/ 10000 w 10000"/>
              <a:gd name="connsiteY3" fmla="*/ 0 h 14962"/>
              <a:gd name="connsiteX4" fmla="*/ 4743 w 10000"/>
              <a:gd name="connsiteY4" fmla="*/ 14957 h 14962"/>
              <a:gd name="connsiteX0" fmla="*/ 3204 w 10000"/>
              <a:gd name="connsiteY0" fmla="*/ 14849 h 14958"/>
              <a:gd name="connsiteX1" fmla="*/ 4739 w 10000"/>
              <a:gd name="connsiteY1" fmla="*/ 14957 h 14958"/>
              <a:gd name="connsiteX2" fmla="*/ 0 w 10000"/>
              <a:gd name="connsiteY2" fmla="*/ 42 h 14958"/>
              <a:gd name="connsiteX3" fmla="*/ 10000 w 10000"/>
              <a:gd name="connsiteY3" fmla="*/ 0 h 14958"/>
              <a:gd name="connsiteX4" fmla="*/ 3204 w 10000"/>
              <a:gd name="connsiteY4" fmla="*/ 14849 h 14958"/>
              <a:gd name="connsiteX0" fmla="*/ 3204 w 10000"/>
              <a:gd name="connsiteY0" fmla="*/ 14849 h 14849"/>
              <a:gd name="connsiteX1" fmla="*/ 4094 w 10000"/>
              <a:gd name="connsiteY1" fmla="*/ 12743 h 14849"/>
              <a:gd name="connsiteX2" fmla="*/ 0 w 10000"/>
              <a:gd name="connsiteY2" fmla="*/ 42 h 14849"/>
              <a:gd name="connsiteX3" fmla="*/ 10000 w 10000"/>
              <a:gd name="connsiteY3" fmla="*/ 0 h 14849"/>
              <a:gd name="connsiteX4" fmla="*/ 3204 w 10000"/>
              <a:gd name="connsiteY4" fmla="*/ 14849 h 14849"/>
              <a:gd name="connsiteX0" fmla="*/ 3204 w 10000"/>
              <a:gd name="connsiteY0" fmla="*/ 14849 h 14854"/>
              <a:gd name="connsiteX1" fmla="*/ 3229 w 10000"/>
              <a:gd name="connsiteY1" fmla="*/ 14849 h 14854"/>
              <a:gd name="connsiteX2" fmla="*/ 0 w 10000"/>
              <a:gd name="connsiteY2" fmla="*/ 42 h 14854"/>
              <a:gd name="connsiteX3" fmla="*/ 10000 w 10000"/>
              <a:gd name="connsiteY3" fmla="*/ 0 h 14854"/>
              <a:gd name="connsiteX4" fmla="*/ 3204 w 10000"/>
              <a:gd name="connsiteY4" fmla="*/ 14849 h 14854"/>
              <a:gd name="connsiteX0" fmla="*/ 3333 w 10000"/>
              <a:gd name="connsiteY0" fmla="*/ 14799 h 14851"/>
              <a:gd name="connsiteX1" fmla="*/ 3229 w 10000"/>
              <a:gd name="connsiteY1" fmla="*/ 14849 h 14851"/>
              <a:gd name="connsiteX2" fmla="*/ 0 w 10000"/>
              <a:gd name="connsiteY2" fmla="*/ 42 h 14851"/>
              <a:gd name="connsiteX3" fmla="*/ 10000 w 10000"/>
              <a:gd name="connsiteY3" fmla="*/ 0 h 14851"/>
              <a:gd name="connsiteX4" fmla="*/ 3333 w 10000"/>
              <a:gd name="connsiteY4" fmla="*/ 14799 h 14851"/>
              <a:gd name="connsiteX0" fmla="*/ 3333 w 10000"/>
              <a:gd name="connsiteY0" fmla="*/ 14799 h 14799"/>
              <a:gd name="connsiteX1" fmla="*/ 3329 w 10000"/>
              <a:gd name="connsiteY1" fmla="*/ 14700 h 14799"/>
              <a:gd name="connsiteX2" fmla="*/ 0 w 10000"/>
              <a:gd name="connsiteY2" fmla="*/ 42 h 14799"/>
              <a:gd name="connsiteX3" fmla="*/ 10000 w 10000"/>
              <a:gd name="connsiteY3" fmla="*/ 0 h 14799"/>
              <a:gd name="connsiteX4" fmla="*/ 3333 w 10000"/>
              <a:gd name="connsiteY4" fmla="*/ 14799 h 14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799">
                <a:moveTo>
                  <a:pt x="3333" y="14799"/>
                </a:moveTo>
                <a:cubicBezTo>
                  <a:pt x="3312" y="14781"/>
                  <a:pt x="3350" y="14718"/>
                  <a:pt x="3329" y="14700"/>
                </a:cubicBezTo>
                <a:lnTo>
                  <a:pt x="0" y="42"/>
                </a:lnTo>
                <a:lnTo>
                  <a:pt x="10000" y="0"/>
                </a:lnTo>
                <a:lnTo>
                  <a:pt x="3333" y="14799"/>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w="25400" cap="sq">
            <a:solidFill>
              <a:schemeClr val="tx1"/>
            </a:solidFill>
            <a:round/>
            <a:headEnd type="none" w="sm" len="sm"/>
            <a:tailEnd type="none" w="sm" len="sm"/>
          </a:ln>
          <a:effectLst>
            <a:innerShdw blurRad="63500" dist="50800" dir="5400000">
              <a:prstClr val="black">
                <a:alpha val="50000"/>
              </a:prstClr>
            </a:innerShdw>
            <a:softEdge rad="31750"/>
          </a:effectLst>
        </p:spPr>
        <p:txBody>
          <a:bodyPr wrap="none"/>
          <a:lstStyle/>
          <a:p>
            <a:endParaRPr lang="en-US" dirty="0"/>
          </a:p>
        </p:txBody>
      </p:sp>
      <p:sp>
        <p:nvSpPr>
          <p:cNvPr id="2" name="TextBox 1"/>
          <p:cNvSpPr txBox="1"/>
          <p:nvPr/>
        </p:nvSpPr>
        <p:spPr>
          <a:xfrm>
            <a:off x="228600" y="92839"/>
            <a:ext cx="8991600" cy="1431161"/>
          </a:xfrm>
          <a:prstGeom prst="rect">
            <a:avLst/>
          </a:prstGeom>
          <a:noFill/>
        </p:spPr>
        <p:txBody>
          <a:bodyPr wrap="square" rtlCol="0">
            <a:spAutoFit/>
          </a:bodyPr>
          <a:lstStyle/>
          <a:p>
            <a:pPr algn="ctr"/>
            <a:r>
              <a:rPr lang="en-US" sz="2300" b="1" u="sng" dirty="0" smtClean="0">
                <a:solidFill>
                  <a:srgbClr val="000099"/>
                </a:solidFill>
              </a:rPr>
              <a:t>Skilled Nursing Facility </a:t>
            </a:r>
            <a:r>
              <a:rPr lang="en-US" sz="2300" b="1" u="sng" dirty="0">
                <a:solidFill>
                  <a:srgbClr val="000099"/>
                </a:solidFill>
              </a:rPr>
              <a:t>Handovers </a:t>
            </a:r>
            <a:r>
              <a:rPr lang="en-US" sz="2300" b="1" dirty="0" smtClean="0">
                <a:solidFill>
                  <a:srgbClr val="000099"/>
                </a:solidFill>
              </a:rPr>
              <a:t> </a:t>
            </a:r>
            <a:r>
              <a:rPr lang="en-US" sz="2300" dirty="0" smtClean="0">
                <a:solidFill>
                  <a:srgbClr val="000099"/>
                </a:solidFill>
              </a:rPr>
              <a:t>with Co-Design &amp; Implementation of Processes with Patients</a:t>
            </a:r>
            <a:r>
              <a:rPr lang="en-US" sz="2300" dirty="0">
                <a:solidFill>
                  <a:srgbClr val="000099"/>
                </a:solidFill>
              </a:rPr>
              <a:t>, Family </a:t>
            </a:r>
            <a:endParaRPr lang="en-US" sz="2300" dirty="0" smtClean="0">
              <a:solidFill>
                <a:srgbClr val="000099"/>
              </a:solidFill>
            </a:endParaRPr>
          </a:p>
          <a:p>
            <a:pPr algn="ctr"/>
            <a:r>
              <a:rPr lang="en-US" sz="2300" dirty="0" smtClean="0">
                <a:solidFill>
                  <a:srgbClr val="000099"/>
                </a:solidFill>
              </a:rPr>
              <a:t>Caregivers and </a:t>
            </a:r>
            <a:r>
              <a:rPr lang="en-US" sz="2300" dirty="0">
                <a:solidFill>
                  <a:srgbClr val="000099"/>
                </a:solidFill>
              </a:rPr>
              <a:t>Community Providers</a:t>
            </a:r>
            <a:endParaRPr lang="en-US" sz="2300" dirty="0"/>
          </a:p>
          <a:p>
            <a:endParaRPr lang="en-US" dirty="0"/>
          </a:p>
        </p:txBody>
      </p:sp>
      <p:grpSp>
        <p:nvGrpSpPr>
          <p:cNvPr id="12" name="Group 87"/>
          <p:cNvGrpSpPr>
            <a:grpSpLocks/>
          </p:cNvGrpSpPr>
          <p:nvPr/>
        </p:nvGrpSpPr>
        <p:grpSpPr bwMode="auto">
          <a:xfrm>
            <a:off x="1041400" y="5181600"/>
            <a:ext cx="2311400" cy="914400"/>
            <a:chOff x="3264" y="192"/>
            <a:chExt cx="1792" cy="504"/>
          </a:xfrm>
        </p:grpSpPr>
        <p:sp>
          <p:nvSpPr>
            <p:cNvPr id="13" name="Freeform 88"/>
            <p:cNvSpPr>
              <a:spLocks/>
            </p:cNvSpPr>
            <p:nvPr/>
          </p:nvSpPr>
          <p:spPr bwMode="auto">
            <a:xfrm>
              <a:off x="3264" y="477"/>
              <a:ext cx="1792" cy="219"/>
            </a:xfrm>
            <a:custGeom>
              <a:avLst/>
              <a:gdLst/>
              <a:ahLst/>
              <a:cxnLst>
                <a:cxn ang="0">
                  <a:pos x="777" y="848"/>
                </a:cxn>
                <a:cxn ang="0">
                  <a:pos x="0" y="200"/>
                </a:cxn>
                <a:cxn ang="0">
                  <a:pos x="1951" y="0"/>
                </a:cxn>
                <a:cxn ang="0">
                  <a:pos x="2736" y="653"/>
                </a:cxn>
                <a:cxn ang="0">
                  <a:pos x="777" y="848"/>
                </a:cxn>
              </a:cxnLst>
              <a:rect l="0" t="0" r="r" b="b"/>
              <a:pathLst>
                <a:path w="2736" h="848">
                  <a:moveTo>
                    <a:pt x="777" y="848"/>
                  </a:moveTo>
                  <a:lnTo>
                    <a:pt x="0" y="200"/>
                  </a:lnTo>
                  <a:lnTo>
                    <a:pt x="1951" y="0"/>
                  </a:lnTo>
                  <a:lnTo>
                    <a:pt x="2736" y="653"/>
                  </a:lnTo>
                  <a:lnTo>
                    <a:pt x="777" y="848"/>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4" name="Freeform 89"/>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5" name="Freeform 90"/>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 name="Freeform 91"/>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7" name="Freeform 92"/>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 name="Freeform 93"/>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close/>
                </a:path>
              </a:pathLst>
            </a:custGeom>
            <a:solidFill>
              <a:srgbClr val="BFDEFF"/>
            </a:solidFill>
            <a:ln w="9525">
              <a:noFill/>
              <a:round/>
              <a:headEnd/>
              <a:tailEnd/>
            </a:ln>
          </p:spPr>
          <p:txBody>
            <a:bodyPr/>
            <a:lstStyle/>
            <a:p>
              <a:endParaRPr lang="en-US" dirty="0">
                <a:solidFill>
                  <a:srgbClr val="000000"/>
                </a:solidFill>
              </a:endParaRPr>
            </a:p>
          </p:txBody>
        </p:sp>
        <p:sp>
          <p:nvSpPr>
            <p:cNvPr id="19" name="Freeform 94"/>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 name="Freeform 95"/>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21" name="Freeform 96"/>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2" name="Freeform 97"/>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close/>
                </a:path>
              </a:pathLst>
            </a:custGeom>
            <a:solidFill>
              <a:srgbClr val="409EFF"/>
            </a:solidFill>
            <a:ln w="9525">
              <a:noFill/>
              <a:round/>
              <a:headEnd/>
              <a:tailEnd/>
            </a:ln>
          </p:spPr>
          <p:txBody>
            <a:bodyPr/>
            <a:lstStyle/>
            <a:p>
              <a:endParaRPr lang="en-US" dirty="0">
                <a:solidFill>
                  <a:srgbClr val="000000"/>
                </a:solidFill>
              </a:endParaRPr>
            </a:p>
          </p:txBody>
        </p:sp>
        <p:sp>
          <p:nvSpPr>
            <p:cNvPr id="23" name="Freeform 98"/>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4" name="Freeform 99"/>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close/>
                </a:path>
              </a:pathLst>
            </a:custGeom>
            <a:solidFill>
              <a:srgbClr val="409EFF"/>
            </a:solidFill>
            <a:ln w="9525">
              <a:noFill/>
              <a:round/>
              <a:headEnd/>
              <a:tailEnd/>
            </a:ln>
          </p:spPr>
          <p:txBody>
            <a:bodyPr/>
            <a:lstStyle/>
            <a:p>
              <a:endParaRPr lang="en-US" dirty="0">
                <a:solidFill>
                  <a:srgbClr val="000000"/>
                </a:solidFill>
              </a:endParaRPr>
            </a:p>
          </p:txBody>
        </p:sp>
        <p:sp>
          <p:nvSpPr>
            <p:cNvPr id="25" name="Freeform 100"/>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6" name="Freeform 101"/>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close/>
                </a:path>
              </a:pathLst>
            </a:custGeom>
            <a:solidFill>
              <a:srgbClr val="000000"/>
            </a:solidFill>
            <a:ln w="9525">
              <a:noFill/>
              <a:round/>
              <a:headEnd/>
              <a:tailEnd/>
            </a:ln>
          </p:spPr>
          <p:txBody>
            <a:bodyPr/>
            <a:lstStyle/>
            <a:p>
              <a:endParaRPr lang="en-US" dirty="0">
                <a:solidFill>
                  <a:srgbClr val="000000"/>
                </a:solidFill>
              </a:endParaRPr>
            </a:p>
          </p:txBody>
        </p:sp>
        <p:sp>
          <p:nvSpPr>
            <p:cNvPr id="27" name="Freeform 102"/>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8" name="Freeform 103"/>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close/>
                </a:path>
              </a:pathLst>
            </a:custGeom>
            <a:solidFill>
              <a:srgbClr val="409EFF"/>
            </a:solidFill>
            <a:ln w="9525">
              <a:noFill/>
              <a:round/>
              <a:headEnd/>
              <a:tailEnd/>
            </a:ln>
          </p:spPr>
          <p:txBody>
            <a:bodyPr/>
            <a:lstStyle/>
            <a:p>
              <a:endParaRPr lang="en-US" dirty="0">
                <a:solidFill>
                  <a:srgbClr val="000000"/>
                </a:solidFill>
              </a:endParaRPr>
            </a:p>
          </p:txBody>
        </p:sp>
        <p:sp>
          <p:nvSpPr>
            <p:cNvPr id="29" name="Freeform 104"/>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0" name="Freeform 105"/>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10"/>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10"/>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31" name="Freeform 106"/>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07"/>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07"/>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2" name="Freeform 107"/>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33" name="Freeform 108"/>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4" name="Freeform 109"/>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35" name="Freeform 110"/>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6" name="Freeform 111"/>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close/>
                </a:path>
              </a:pathLst>
            </a:custGeom>
            <a:solidFill>
              <a:srgbClr val="99CCFF"/>
            </a:solidFill>
            <a:ln w="9525">
              <a:noFill/>
              <a:round/>
              <a:headEnd/>
              <a:tailEnd/>
            </a:ln>
          </p:spPr>
          <p:txBody>
            <a:bodyPr/>
            <a:lstStyle/>
            <a:p>
              <a:endParaRPr lang="en-US" dirty="0">
                <a:solidFill>
                  <a:srgbClr val="000000"/>
                </a:solidFill>
              </a:endParaRPr>
            </a:p>
          </p:txBody>
        </p:sp>
        <p:sp>
          <p:nvSpPr>
            <p:cNvPr id="37" name="Freeform 112"/>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8" name="Freeform 113"/>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42" y="50"/>
                </a:cxn>
                <a:cxn ang="0">
                  <a:pos x="47" y="53"/>
                </a:cxn>
                <a:cxn ang="0">
                  <a:pos x="50" y="58"/>
                </a:cxn>
                <a:cxn ang="0">
                  <a:pos x="53" y="61"/>
                </a:cxn>
                <a:cxn ang="0">
                  <a:pos x="58" y="64"/>
                </a:cxn>
                <a:cxn ang="0">
                  <a:pos x="61" y="69"/>
                </a:cxn>
                <a:cxn ang="0">
                  <a:pos x="64" y="75"/>
                </a:cxn>
                <a:cxn ang="0">
                  <a:pos x="64" y="83"/>
                </a:cxn>
                <a:cxn ang="0">
                  <a:pos x="61" y="96"/>
                </a:cxn>
                <a:cxn ang="0">
                  <a:pos x="61" y="110"/>
                </a:cxn>
                <a:cxn ang="0">
                  <a:pos x="61" y="124"/>
                </a:cxn>
                <a:cxn ang="0">
                  <a:pos x="58" y="138"/>
                </a:cxn>
                <a:cxn ang="0">
                  <a:pos x="58" y="151"/>
                </a:cxn>
                <a:cxn ang="0">
                  <a:pos x="58" y="165"/>
                </a:cxn>
                <a:cxn ang="0">
                  <a:pos x="58" y="179"/>
                </a:cxn>
                <a:cxn ang="0">
                  <a:pos x="58" y="193"/>
                </a:cxn>
                <a:cxn ang="0">
                  <a:pos x="58" y="206"/>
                </a:cxn>
                <a:cxn ang="0">
                  <a:pos x="58" y="220"/>
                </a:cxn>
                <a:cxn ang="0">
                  <a:pos x="58" y="234"/>
                </a:cxn>
                <a:cxn ang="0">
                  <a:pos x="58" y="247"/>
                </a:cxn>
                <a:cxn ang="0">
                  <a:pos x="58" y="261"/>
                </a:cxn>
                <a:cxn ang="0">
                  <a:pos x="58" y="275"/>
                </a:cxn>
                <a:cxn ang="0">
                  <a:pos x="58" y="291"/>
                </a:cxn>
                <a:cxn ang="0">
                  <a:pos x="182" y="289"/>
                </a:cxn>
                <a:cxn ang="0">
                  <a:pos x="182" y="269"/>
                </a:cxn>
                <a:cxn ang="0">
                  <a:pos x="182" y="253"/>
                </a:cxn>
                <a:cxn ang="0">
                  <a:pos x="184" y="234"/>
                </a:cxn>
                <a:cxn ang="0">
                  <a:pos x="184" y="214"/>
                </a:cxn>
                <a:cxn ang="0">
                  <a:pos x="184" y="198"/>
                </a:cxn>
                <a:cxn ang="0">
                  <a:pos x="184" y="179"/>
                </a:cxn>
                <a:cxn ang="0">
                  <a:pos x="184" y="160"/>
                </a:cxn>
                <a:cxn ang="0">
                  <a:pos x="184" y="140"/>
                </a:cxn>
                <a:cxn ang="0">
                  <a:pos x="184" y="124"/>
                </a:cxn>
                <a:cxn ang="0">
                  <a:pos x="184" y="105"/>
                </a:cxn>
                <a:cxn ang="0">
                  <a:pos x="184" y="86"/>
                </a:cxn>
                <a:cxn ang="0">
                  <a:pos x="184" y="69"/>
                </a:cxn>
                <a:cxn ang="0">
                  <a:pos x="184" y="50"/>
                </a:cxn>
                <a:cxn ang="0">
                  <a:pos x="182" y="33"/>
                </a:cxn>
                <a:cxn ang="0">
                  <a:pos x="182" y="17"/>
                </a:cxn>
                <a:cxn ang="0">
                  <a:pos x="179" y="0"/>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39" name="Freeform 114"/>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39" y="47"/>
                </a:cxn>
                <a:cxn ang="0">
                  <a:pos x="44" y="53"/>
                </a:cxn>
                <a:cxn ang="0">
                  <a:pos x="47" y="55"/>
                </a:cxn>
                <a:cxn ang="0">
                  <a:pos x="53" y="58"/>
                </a:cxn>
                <a:cxn ang="0">
                  <a:pos x="55" y="64"/>
                </a:cxn>
                <a:cxn ang="0">
                  <a:pos x="58" y="66"/>
                </a:cxn>
                <a:cxn ang="0">
                  <a:pos x="61" y="72"/>
                </a:cxn>
                <a:cxn ang="0">
                  <a:pos x="64" y="77"/>
                </a:cxn>
                <a:cxn ang="0">
                  <a:pos x="64" y="91"/>
                </a:cxn>
                <a:cxn ang="0">
                  <a:pos x="61" y="105"/>
                </a:cxn>
                <a:cxn ang="0">
                  <a:pos x="61" y="118"/>
                </a:cxn>
                <a:cxn ang="0">
                  <a:pos x="61" y="132"/>
                </a:cxn>
                <a:cxn ang="0">
                  <a:pos x="58" y="146"/>
                </a:cxn>
                <a:cxn ang="0">
                  <a:pos x="58" y="157"/>
                </a:cxn>
                <a:cxn ang="0">
                  <a:pos x="58" y="171"/>
                </a:cxn>
                <a:cxn ang="0">
                  <a:pos x="58" y="184"/>
                </a:cxn>
                <a:cxn ang="0">
                  <a:pos x="58" y="198"/>
                </a:cxn>
                <a:cxn ang="0">
                  <a:pos x="58" y="212"/>
                </a:cxn>
                <a:cxn ang="0">
                  <a:pos x="58" y="225"/>
                </a:cxn>
                <a:cxn ang="0">
                  <a:pos x="58" y="242"/>
                </a:cxn>
                <a:cxn ang="0">
                  <a:pos x="58" y="256"/>
                </a:cxn>
                <a:cxn ang="0">
                  <a:pos x="58" y="269"/>
                </a:cxn>
                <a:cxn ang="0">
                  <a:pos x="58" y="283"/>
                </a:cxn>
                <a:cxn ang="0">
                  <a:pos x="58" y="297"/>
                </a:cxn>
                <a:cxn ang="0">
                  <a:pos x="182" y="278"/>
                </a:cxn>
                <a:cxn ang="0">
                  <a:pos x="182" y="261"/>
                </a:cxn>
                <a:cxn ang="0">
                  <a:pos x="182" y="242"/>
                </a:cxn>
                <a:cxn ang="0">
                  <a:pos x="184" y="225"/>
                </a:cxn>
                <a:cxn ang="0">
                  <a:pos x="184" y="206"/>
                </a:cxn>
                <a:cxn ang="0">
                  <a:pos x="184" y="187"/>
                </a:cxn>
                <a:cxn ang="0">
                  <a:pos x="184" y="168"/>
                </a:cxn>
                <a:cxn ang="0">
                  <a:pos x="184" y="151"/>
                </a:cxn>
                <a:cxn ang="0">
                  <a:pos x="184" y="132"/>
                </a:cxn>
                <a:cxn ang="0">
                  <a:pos x="184" y="113"/>
                </a:cxn>
                <a:cxn ang="0">
                  <a:pos x="184" y="96"/>
                </a:cxn>
                <a:cxn ang="0">
                  <a:pos x="184" y="77"/>
                </a:cxn>
                <a:cxn ang="0">
                  <a:pos x="184" y="61"/>
                </a:cxn>
                <a:cxn ang="0">
                  <a:pos x="182" y="42"/>
                </a:cxn>
                <a:cxn ang="0">
                  <a:pos x="182" y="25"/>
                </a:cxn>
                <a:cxn ang="0">
                  <a:pos x="182" y="9"/>
                </a:cxn>
                <a:cxn ang="0">
                  <a:pos x="0" y="17"/>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6" y="47"/>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40" name="Freeform 115"/>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close/>
                </a:path>
              </a:pathLst>
            </a:custGeom>
            <a:solidFill>
              <a:srgbClr val="FFFFFF"/>
            </a:solidFill>
            <a:ln w="9525">
              <a:noFill/>
              <a:round/>
              <a:headEnd/>
              <a:tailEnd/>
            </a:ln>
          </p:spPr>
          <p:txBody>
            <a:bodyPr/>
            <a:lstStyle/>
            <a:p>
              <a:endParaRPr lang="en-US" dirty="0">
                <a:solidFill>
                  <a:srgbClr val="000000"/>
                </a:solidFill>
              </a:endParaRPr>
            </a:p>
          </p:txBody>
        </p:sp>
        <p:sp>
          <p:nvSpPr>
            <p:cNvPr id="41" name="Freeform 116"/>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42" name="Freeform 117"/>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43" name="Freeform 118"/>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44" name="Freeform 119"/>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close/>
                </a:path>
              </a:pathLst>
            </a:custGeom>
            <a:solidFill>
              <a:srgbClr val="BFDEFF"/>
            </a:solidFill>
            <a:ln w="9525">
              <a:noFill/>
              <a:round/>
              <a:headEnd/>
              <a:tailEnd/>
            </a:ln>
          </p:spPr>
          <p:txBody>
            <a:bodyPr/>
            <a:lstStyle/>
            <a:p>
              <a:endParaRPr lang="en-US" dirty="0">
                <a:solidFill>
                  <a:srgbClr val="000000"/>
                </a:solidFill>
              </a:endParaRPr>
            </a:p>
          </p:txBody>
        </p:sp>
        <p:sp>
          <p:nvSpPr>
            <p:cNvPr id="45" name="Freeform 120"/>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46" name="Freeform 121"/>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47" name="Freeform 122"/>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48" name="Freeform 123"/>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close/>
                </a:path>
              </a:pathLst>
            </a:custGeom>
            <a:solidFill>
              <a:srgbClr val="000000"/>
            </a:solidFill>
            <a:ln w="9525">
              <a:noFill/>
              <a:round/>
              <a:headEnd/>
              <a:tailEnd/>
            </a:ln>
          </p:spPr>
          <p:txBody>
            <a:bodyPr/>
            <a:lstStyle/>
            <a:p>
              <a:endParaRPr lang="en-US" dirty="0">
                <a:solidFill>
                  <a:srgbClr val="000000"/>
                </a:solidFill>
              </a:endParaRPr>
            </a:p>
          </p:txBody>
        </p:sp>
        <p:sp>
          <p:nvSpPr>
            <p:cNvPr id="49" name="Freeform 124"/>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50" name="Freeform 125"/>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close/>
                </a:path>
              </a:pathLst>
            </a:custGeom>
            <a:solidFill>
              <a:srgbClr val="99CCFF"/>
            </a:solidFill>
            <a:ln w="9525">
              <a:noFill/>
              <a:round/>
              <a:headEnd/>
              <a:tailEnd/>
            </a:ln>
          </p:spPr>
          <p:txBody>
            <a:bodyPr/>
            <a:lstStyle/>
            <a:p>
              <a:endParaRPr lang="en-US" dirty="0">
                <a:solidFill>
                  <a:srgbClr val="000000"/>
                </a:solidFill>
              </a:endParaRPr>
            </a:p>
          </p:txBody>
        </p:sp>
        <p:sp>
          <p:nvSpPr>
            <p:cNvPr id="51" name="Freeform 126"/>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52" name="Freeform 127"/>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53" name="Freeform 128"/>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54" name="Freeform 129"/>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close/>
                </a:path>
              </a:pathLst>
            </a:custGeom>
            <a:solidFill>
              <a:srgbClr val="99CCFF"/>
            </a:solidFill>
            <a:ln w="9525">
              <a:noFill/>
              <a:round/>
              <a:headEnd/>
              <a:tailEnd/>
            </a:ln>
          </p:spPr>
          <p:txBody>
            <a:bodyPr/>
            <a:lstStyle/>
            <a:p>
              <a:endParaRPr lang="en-US" dirty="0">
                <a:solidFill>
                  <a:srgbClr val="000000"/>
                </a:solidFill>
              </a:endParaRPr>
            </a:p>
          </p:txBody>
        </p:sp>
        <p:sp>
          <p:nvSpPr>
            <p:cNvPr id="56" name="Freeform 130"/>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58" name="Freeform 131"/>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59" name="Freeform 132"/>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60" name="Freeform 133"/>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close/>
                </a:path>
              </a:pathLst>
            </a:custGeom>
            <a:solidFill>
              <a:srgbClr val="409EFF"/>
            </a:solidFill>
            <a:ln w="9525">
              <a:noFill/>
              <a:round/>
              <a:headEnd/>
              <a:tailEnd/>
            </a:ln>
          </p:spPr>
          <p:txBody>
            <a:bodyPr/>
            <a:lstStyle/>
            <a:p>
              <a:endParaRPr lang="en-US" dirty="0">
                <a:solidFill>
                  <a:srgbClr val="000000"/>
                </a:solidFill>
              </a:endParaRPr>
            </a:p>
          </p:txBody>
        </p:sp>
        <p:sp>
          <p:nvSpPr>
            <p:cNvPr id="61" name="Freeform 134"/>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62" name="Freeform 135"/>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63" name="Freeform 136"/>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64" name="Freeform 137"/>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5"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5"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close/>
                </a:path>
              </a:pathLst>
            </a:custGeom>
            <a:solidFill>
              <a:srgbClr val="FFFFFF"/>
            </a:solidFill>
            <a:ln w="9525">
              <a:noFill/>
              <a:round/>
              <a:headEnd/>
              <a:tailEnd/>
            </a:ln>
          </p:spPr>
          <p:txBody>
            <a:bodyPr/>
            <a:lstStyle/>
            <a:p>
              <a:endParaRPr lang="en-US" dirty="0">
                <a:solidFill>
                  <a:srgbClr val="000000"/>
                </a:solidFill>
              </a:endParaRPr>
            </a:p>
          </p:txBody>
        </p:sp>
        <p:sp>
          <p:nvSpPr>
            <p:cNvPr id="65" name="Freeform 138"/>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2"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2"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67" name="Freeform 139"/>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close/>
                </a:path>
              </a:pathLst>
            </a:custGeom>
            <a:solidFill>
              <a:srgbClr val="FFFFFF"/>
            </a:solidFill>
            <a:ln w="9525">
              <a:noFill/>
              <a:round/>
              <a:headEnd/>
              <a:tailEnd/>
            </a:ln>
          </p:spPr>
          <p:txBody>
            <a:bodyPr/>
            <a:lstStyle/>
            <a:p>
              <a:endParaRPr lang="en-US" dirty="0">
                <a:solidFill>
                  <a:srgbClr val="000000"/>
                </a:solidFill>
              </a:endParaRPr>
            </a:p>
          </p:txBody>
        </p:sp>
        <p:sp>
          <p:nvSpPr>
            <p:cNvPr id="68" name="Freeform 140"/>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69" name="Freeform 141"/>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197"/>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197"/>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close/>
                </a:path>
              </a:pathLst>
            </a:custGeom>
            <a:solidFill>
              <a:srgbClr val="7FFFBF"/>
            </a:solidFill>
            <a:ln w="9525">
              <a:noFill/>
              <a:round/>
              <a:headEnd/>
              <a:tailEnd/>
            </a:ln>
          </p:spPr>
          <p:txBody>
            <a:bodyPr/>
            <a:lstStyle/>
            <a:p>
              <a:endParaRPr lang="en-US" dirty="0">
                <a:solidFill>
                  <a:srgbClr val="000000"/>
                </a:solidFill>
              </a:endParaRPr>
            </a:p>
          </p:txBody>
        </p:sp>
        <p:sp>
          <p:nvSpPr>
            <p:cNvPr id="71" name="Freeform 142"/>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200"/>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200"/>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72" name="Freeform 143"/>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close/>
                </a:path>
              </a:pathLst>
            </a:custGeom>
            <a:solidFill>
              <a:srgbClr val="40FF9E"/>
            </a:solidFill>
            <a:ln w="9525">
              <a:noFill/>
              <a:round/>
              <a:headEnd/>
              <a:tailEnd/>
            </a:ln>
          </p:spPr>
          <p:txBody>
            <a:bodyPr/>
            <a:lstStyle/>
            <a:p>
              <a:endParaRPr lang="en-US" dirty="0">
                <a:solidFill>
                  <a:srgbClr val="000000"/>
                </a:solidFill>
              </a:endParaRPr>
            </a:p>
          </p:txBody>
        </p:sp>
        <p:sp>
          <p:nvSpPr>
            <p:cNvPr id="73" name="Freeform 144"/>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74" name="Freeform 145"/>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close/>
                </a:path>
              </a:pathLst>
            </a:custGeom>
            <a:solidFill>
              <a:srgbClr val="7FBFFF"/>
            </a:solidFill>
            <a:ln w="9525">
              <a:noFill/>
              <a:round/>
              <a:headEnd/>
              <a:tailEnd/>
            </a:ln>
          </p:spPr>
          <p:txBody>
            <a:bodyPr/>
            <a:lstStyle/>
            <a:p>
              <a:endParaRPr lang="en-US" dirty="0">
                <a:solidFill>
                  <a:srgbClr val="000000"/>
                </a:solidFill>
              </a:endParaRPr>
            </a:p>
          </p:txBody>
        </p:sp>
        <p:sp>
          <p:nvSpPr>
            <p:cNvPr id="75" name="Freeform 146"/>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76" name="Freeform 147"/>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close/>
                </a:path>
              </a:pathLst>
            </a:custGeom>
            <a:solidFill>
              <a:srgbClr val="409EFF"/>
            </a:solidFill>
            <a:ln w="9525">
              <a:noFill/>
              <a:round/>
              <a:headEnd/>
              <a:tailEnd/>
            </a:ln>
          </p:spPr>
          <p:txBody>
            <a:bodyPr/>
            <a:lstStyle/>
            <a:p>
              <a:endParaRPr lang="en-US" dirty="0">
                <a:solidFill>
                  <a:srgbClr val="000000"/>
                </a:solidFill>
              </a:endParaRPr>
            </a:p>
          </p:txBody>
        </p:sp>
        <p:sp>
          <p:nvSpPr>
            <p:cNvPr id="77" name="Freeform 148"/>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78" name="Freeform 149"/>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close/>
                </a:path>
              </a:pathLst>
            </a:custGeom>
            <a:solidFill>
              <a:srgbClr val="FFFFFF"/>
            </a:solidFill>
            <a:ln w="9525">
              <a:noFill/>
              <a:round/>
              <a:headEnd/>
              <a:tailEnd/>
            </a:ln>
          </p:spPr>
          <p:txBody>
            <a:bodyPr/>
            <a:lstStyle/>
            <a:p>
              <a:endParaRPr lang="en-US" dirty="0">
                <a:solidFill>
                  <a:srgbClr val="000000"/>
                </a:solidFill>
              </a:endParaRPr>
            </a:p>
          </p:txBody>
        </p:sp>
        <p:sp>
          <p:nvSpPr>
            <p:cNvPr id="79" name="Freeform 150"/>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80" name="Freeform 151"/>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81" name="Freeform 152"/>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82" name="Freeform 153"/>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close/>
                </a:path>
              </a:pathLst>
            </a:custGeom>
            <a:solidFill>
              <a:schemeClr val="bg2"/>
            </a:solidFill>
            <a:ln w="9525">
              <a:noFill/>
              <a:round/>
              <a:headEnd/>
              <a:tailEnd/>
            </a:ln>
          </p:spPr>
          <p:txBody>
            <a:bodyPr/>
            <a:lstStyle/>
            <a:p>
              <a:endParaRPr lang="en-US" dirty="0">
                <a:solidFill>
                  <a:srgbClr val="000000"/>
                </a:solidFill>
              </a:endParaRPr>
            </a:p>
          </p:txBody>
        </p:sp>
        <p:sp>
          <p:nvSpPr>
            <p:cNvPr id="83" name="Freeform 154"/>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84" name="Freeform 155"/>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85" name="Freeform 156"/>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86" name="Freeform 157"/>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87" name="Freeform 158"/>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88" name="Freeform 159"/>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close/>
                </a:path>
              </a:pathLst>
            </a:custGeom>
            <a:solidFill>
              <a:srgbClr val="000000"/>
            </a:solidFill>
            <a:ln w="9525">
              <a:noFill/>
              <a:round/>
              <a:headEnd/>
              <a:tailEnd/>
            </a:ln>
          </p:spPr>
          <p:txBody>
            <a:bodyPr/>
            <a:lstStyle/>
            <a:p>
              <a:endParaRPr lang="en-US" dirty="0">
                <a:solidFill>
                  <a:srgbClr val="000000"/>
                </a:solidFill>
              </a:endParaRPr>
            </a:p>
          </p:txBody>
        </p:sp>
        <p:sp>
          <p:nvSpPr>
            <p:cNvPr id="89" name="Freeform 160"/>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90" name="Freeform 161"/>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close/>
                </a:path>
              </a:pathLst>
            </a:custGeom>
            <a:solidFill>
              <a:srgbClr val="7FFFBF"/>
            </a:solidFill>
            <a:ln w="9525">
              <a:noFill/>
              <a:round/>
              <a:headEnd/>
              <a:tailEnd/>
            </a:ln>
          </p:spPr>
          <p:txBody>
            <a:bodyPr/>
            <a:lstStyle/>
            <a:p>
              <a:endParaRPr lang="en-US" dirty="0">
                <a:solidFill>
                  <a:srgbClr val="000000"/>
                </a:solidFill>
              </a:endParaRPr>
            </a:p>
          </p:txBody>
        </p:sp>
        <p:sp>
          <p:nvSpPr>
            <p:cNvPr id="91" name="Freeform 162"/>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92" name="Freeform 163"/>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close/>
                </a:path>
              </a:pathLst>
            </a:custGeom>
            <a:solidFill>
              <a:srgbClr val="40FF9E"/>
            </a:solidFill>
            <a:ln w="9525">
              <a:noFill/>
              <a:round/>
              <a:headEnd/>
              <a:tailEnd/>
            </a:ln>
          </p:spPr>
          <p:txBody>
            <a:bodyPr/>
            <a:lstStyle/>
            <a:p>
              <a:endParaRPr lang="en-US" dirty="0">
                <a:solidFill>
                  <a:srgbClr val="000000"/>
                </a:solidFill>
              </a:endParaRPr>
            </a:p>
          </p:txBody>
        </p:sp>
        <p:sp>
          <p:nvSpPr>
            <p:cNvPr id="93" name="Freeform 164"/>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94" name="Freeform 165"/>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close/>
                </a:path>
              </a:pathLst>
            </a:custGeom>
            <a:solidFill>
              <a:srgbClr val="7FBFFF"/>
            </a:solidFill>
            <a:ln w="9525">
              <a:noFill/>
              <a:round/>
              <a:headEnd/>
              <a:tailEnd/>
            </a:ln>
          </p:spPr>
          <p:txBody>
            <a:bodyPr/>
            <a:lstStyle/>
            <a:p>
              <a:endParaRPr lang="en-US" dirty="0">
                <a:solidFill>
                  <a:srgbClr val="000000"/>
                </a:solidFill>
              </a:endParaRPr>
            </a:p>
          </p:txBody>
        </p:sp>
        <p:sp>
          <p:nvSpPr>
            <p:cNvPr id="95" name="Freeform 166"/>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96" name="Freeform 167"/>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close/>
                </a:path>
              </a:pathLst>
            </a:custGeom>
            <a:solidFill>
              <a:srgbClr val="FFFFFF"/>
            </a:solidFill>
            <a:ln w="9525">
              <a:noFill/>
              <a:round/>
              <a:headEnd/>
              <a:tailEnd/>
            </a:ln>
          </p:spPr>
          <p:txBody>
            <a:bodyPr/>
            <a:lstStyle/>
            <a:p>
              <a:endParaRPr lang="en-US" dirty="0">
                <a:solidFill>
                  <a:srgbClr val="000000"/>
                </a:solidFill>
              </a:endParaRPr>
            </a:p>
          </p:txBody>
        </p:sp>
        <p:sp>
          <p:nvSpPr>
            <p:cNvPr id="97" name="Freeform 168"/>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98" name="Freeform 169"/>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99" name="Freeform 170"/>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0" name="Freeform 171"/>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01" name="Freeform 172"/>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2" name="Freeform 173"/>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close/>
                </a:path>
              </a:pathLst>
            </a:custGeom>
            <a:solidFill>
              <a:schemeClr val="bg2"/>
            </a:solidFill>
            <a:ln w="9525">
              <a:noFill/>
              <a:round/>
              <a:headEnd/>
              <a:tailEnd/>
            </a:ln>
          </p:spPr>
          <p:txBody>
            <a:bodyPr/>
            <a:lstStyle/>
            <a:p>
              <a:endParaRPr lang="en-US" dirty="0">
                <a:solidFill>
                  <a:srgbClr val="000000"/>
                </a:solidFill>
              </a:endParaRPr>
            </a:p>
          </p:txBody>
        </p:sp>
        <p:sp>
          <p:nvSpPr>
            <p:cNvPr id="103" name="Freeform 174"/>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4" name="Freeform 175"/>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05" name="Freeform 176"/>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6" name="Text Box 177"/>
            <p:cNvSpPr txBox="1">
              <a:spLocks noChangeArrowheads="1"/>
            </p:cNvSpPr>
            <p:nvPr/>
          </p:nvSpPr>
          <p:spPr bwMode="auto">
            <a:xfrm rot="-276386">
              <a:off x="3817" y="280"/>
              <a:ext cx="471" cy="154"/>
            </a:xfrm>
            <a:prstGeom prst="rect">
              <a:avLst/>
            </a:prstGeom>
            <a:noFill/>
            <a:ln w="9525">
              <a:noFill/>
              <a:miter lim="800000"/>
              <a:headEnd/>
              <a:tailEnd/>
            </a:ln>
            <a:effectLst/>
          </p:spPr>
          <p:txBody>
            <a:bodyPr>
              <a:spAutoFit/>
            </a:bodyPr>
            <a:lstStyle/>
            <a:p>
              <a:pPr algn="ctr">
                <a:spcBef>
                  <a:spcPct val="50000"/>
                </a:spcBef>
              </a:pPr>
              <a:endParaRPr lang="en-US" sz="1000" b="1" dirty="0">
                <a:solidFill>
                  <a:srgbClr val="000000"/>
                </a:solidFill>
              </a:endParaRPr>
            </a:p>
          </p:txBody>
        </p:sp>
      </p:grpSp>
      <p:sp>
        <p:nvSpPr>
          <p:cNvPr id="107" name="Text Box 85"/>
          <p:cNvSpPr txBox="1">
            <a:spLocks noChangeArrowheads="1"/>
          </p:cNvSpPr>
          <p:nvPr/>
        </p:nvSpPr>
        <p:spPr bwMode="auto">
          <a:xfrm>
            <a:off x="1183680" y="6120825"/>
            <a:ext cx="1788120" cy="584775"/>
          </a:xfrm>
          <a:prstGeom prst="rect">
            <a:avLst/>
          </a:prstGeom>
          <a:noFill/>
          <a:ln w="9525">
            <a:noFill/>
            <a:miter lim="800000"/>
            <a:headEnd/>
            <a:tailEnd/>
          </a:ln>
          <a:effectLst/>
        </p:spPr>
        <p:txBody>
          <a:bodyPr wrap="square">
            <a:spAutoFit/>
            <a:flatTx/>
          </a:bodyPr>
          <a:lstStyle/>
          <a:p>
            <a:pPr algn="ctr">
              <a:spcBef>
                <a:spcPct val="50000"/>
              </a:spcBef>
            </a:pPr>
            <a:r>
              <a:rPr lang="en-US" sz="1600" b="1" dirty="0">
                <a:solidFill>
                  <a:srgbClr val="000000"/>
                </a:solidFill>
              </a:rPr>
              <a:t>Skilled </a:t>
            </a:r>
            <a:r>
              <a:rPr lang="en-US" sz="1600" b="1" dirty="0" smtClean="0">
                <a:solidFill>
                  <a:srgbClr val="000000"/>
                </a:solidFill>
              </a:rPr>
              <a:t>Nursing Care Centers</a:t>
            </a:r>
            <a:r>
              <a:rPr lang="en-US" sz="1600" b="1" dirty="0" smtClean="0">
                <a:solidFill>
                  <a:srgbClr val="000000"/>
                </a:solidFill>
                <a:latin typeface="Times New Roman" pitchFamily="18" charset="0"/>
              </a:rPr>
              <a:t> </a:t>
            </a:r>
            <a:endParaRPr lang="en-US" sz="1600" b="1" dirty="0">
              <a:solidFill>
                <a:srgbClr val="000000"/>
              </a:solidFill>
              <a:latin typeface="Times New Roman" pitchFamily="18" charset="0"/>
            </a:endParaRPr>
          </a:p>
        </p:txBody>
      </p:sp>
      <p:cxnSp>
        <p:nvCxnSpPr>
          <p:cNvPr id="115" name="Straight Arrow Connector 114"/>
          <p:cNvCxnSpPr/>
          <p:nvPr/>
        </p:nvCxnSpPr>
        <p:spPr>
          <a:xfrm>
            <a:off x="2743200" y="2057400"/>
            <a:ext cx="517210" cy="4572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2743200" y="2590800"/>
            <a:ext cx="544474" cy="3810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4572000" y="2514600"/>
            <a:ext cx="4572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Flowchart: Process 117"/>
          <p:cNvSpPr/>
          <p:nvPr/>
        </p:nvSpPr>
        <p:spPr>
          <a:xfrm>
            <a:off x="5105400" y="2209800"/>
            <a:ext cx="1524000" cy="612648"/>
          </a:xfrm>
          <a:prstGeom prst="flowChartProcess">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Handover</a:t>
            </a:r>
          </a:p>
          <a:p>
            <a:pPr algn="ctr"/>
            <a:r>
              <a:rPr lang="en-US" sz="1200" b="1" dirty="0" smtClean="0">
                <a:solidFill>
                  <a:schemeClr val="tx1"/>
                </a:solidFill>
              </a:rPr>
              <a:t>Communications</a:t>
            </a:r>
            <a:endParaRPr lang="en-US" sz="1200" b="1" dirty="0">
              <a:solidFill>
                <a:schemeClr val="tx1"/>
              </a:solidFill>
            </a:endParaRPr>
          </a:p>
        </p:txBody>
      </p:sp>
      <p:sp>
        <p:nvSpPr>
          <p:cNvPr id="119" name="Flowchart: Process 118"/>
          <p:cNvSpPr/>
          <p:nvPr/>
        </p:nvSpPr>
        <p:spPr>
          <a:xfrm>
            <a:off x="1524000" y="2663952"/>
            <a:ext cx="1143000" cy="61264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t>Teaching &amp; Learning</a:t>
            </a:r>
            <a:endParaRPr lang="en-US" sz="1200" b="1" dirty="0"/>
          </a:p>
        </p:txBody>
      </p:sp>
      <p:sp>
        <p:nvSpPr>
          <p:cNvPr id="120" name="Flowchart: Process 119"/>
          <p:cNvSpPr/>
          <p:nvPr/>
        </p:nvSpPr>
        <p:spPr>
          <a:xfrm>
            <a:off x="1524000" y="1752600"/>
            <a:ext cx="1143000" cy="612648"/>
          </a:xfrm>
          <a:prstGeom prst="flowChartProcess">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Assessment of Needs</a:t>
            </a:r>
            <a:endParaRPr lang="en-US" sz="1200" b="1" dirty="0">
              <a:solidFill>
                <a:schemeClr val="tx1"/>
              </a:solidFill>
            </a:endParaRPr>
          </a:p>
        </p:txBody>
      </p:sp>
      <p:grpSp>
        <p:nvGrpSpPr>
          <p:cNvPr id="109" name="Group 108"/>
          <p:cNvGrpSpPr/>
          <p:nvPr/>
        </p:nvGrpSpPr>
        <p:grpSpPr>
          <a:xfrm>
            <a:off x="5486400" y="3677859"/>
            <a:ext cx="1738944" cy="1138361"/>
            <a:chOff x="5562600" y="1676400"/>
            <a:chExt cx="2914650" cy="1551147"/>
          </a:xfrm>
        </p:grpSpPr>
        <p:graphicFrame>
          <p:nvGraphicFramePr>
            <p:cNvPr id="158" name="Object 2"/>
            <p:cNvGraphicFramePr>
              <a:graphicFrameLocks noChangeAspect="1"/>
            </p:cNvGraphicFramePr>
            <p:nvPr>
              <p:extLst>
                <p:ext uri="{D42A27DB-BD31-4B8C-83A1-F6EECF244321}">
                  <p14:modId xmlns:p14="http://schemas.microsoft.com/office/powerpoint/2010/main" val="2828960919"/>
                </p:ext>
              </p:extLst>
            </p:nvPr>
          </p:nvGraphicFramePr>
          <p:xfrm>
            <a:off x="6019800" y="1676400"/>
            <a:ext cx="1981201" cy="762000"/>
          </p:xfrm>
          <a:graphic>
            <a:graphicData uri="http://schemas.openxmlformats.org/presentationml/2006/ole">
              <mc:AlternateContent xmlns:mc="http://schemas.openxmlformats.org/markup-compatibility/2006">
                <mc:Choice xmlns:v="urn:schemas-microsoft-com:vml" Requires="v">
                  <p:oleObj spid="_x0000_s1961020" name="Clip" r:id="rId4" imgW="4582440" imgH="2551680" progId="">
                    <p:embed/>
                  </p:oleObj>
                </mc:Choice>
                <mc:Fallback>
                  <p:oleObj name="Clip" r:id="rId4" imgW="4582440" imgH="2551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3968" t="21501" r="15964" b="14334"/>
                        <a:stretch>
                          <a:fillRect/>
                        </a:stretch>
                      </p:blipFill>
                      <p:spPr bwMode="auto">
                        <a:xfrm>
                          <a:off x="6019800" y="1676400"/>
                          <a:ext cx="1981201"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 name="Text Box 81"/>
            <p:cNvSpPr txBox="1">
              <a:spLocks noChangeArrowheads="1"/>
            </p:cNvSpPr>
            <p:nvPr/>
          </p:nvSpPr>
          <p:spPr bwMode="auto">
            <a:xfrm>
              <a:off x="5562600" y="2514600"/>
              <a:ext cx="2914650" cy="712947"/>
            </a:xfrm>
            <a:prstGeom prst="rect">
              <a:avLst/>
            </a:prstGeom>
            <a:noFill/>
            <a:ln w="9525">
              <a:noFill/>
              <a:miter lim="800000"/>
              <a:headEnd/>
              <a:tailEnd/>
            </a:ln>
            <a:effectLst/>
          </p:spPr>
          <p:txBody>
            <a:bodyPr wrap="square">
              <a:spAutoFit/>
              <a:flatTx/>
            </a:bodyPr>
            <a:lstStyle/>
            <a:p>
              <a:pPr algn="ctr">
                <a:spcBef>
                  <a:spcPct val="50000"/>
                </a:spcBef>
              </a:pPr>
              <a:r>
                <a:rPr lang="en-US" sz="1400" b="1" dirty="0" smtClean="0">
                  <a:solidFill>
                    <a:srgbClr val="000000"/>
                  </a:solidFill>
                </a:rPr>
                <a:t>Primary &amp; Specialty Care</a:t>
              </a:r>
              <a:endParaRPr lang="en-US" sz="1400" dirty="0">
                <a:solidFill>
                  <a:srgbClr val="000000"/>
                </a:solidFill>
              </a:endParaRPr>
            </a:p>
          </p:txBody>
        </p:sp>
      </p:grpSp>
      <p:grpSp>
        <p:nvGrpSpPr>
          <p:cNvPr id="112" name="Group 111"/>
          <p:cNvGrpSpPr/>
          <p:nvPr/>
        </p:nvGrpSpPr>
        <p:grpSpPr>
          <a:xfrm>
            <a:off x="5926970" y="4820859"/>
            <a:ext cx="2212774" cy="1059698"/>
            <a:chOff x="5069589" y="3962400"/>
            <a:chExt cx="4202735" cy="1968011"/>
          </a:xfrm>
        </p:grpSpPr>
        <p:pic>
          <p:nvPicPr>
            <p:cNvPr id="113" name="Picture 112" descr="pic-sample1.jpg"/>
            <p:cNvPicPr>
              <a:picLocks noChangeAspect="1"/>
            </p:cNvPicPr>
            <p:nvPr/>
          </p:nvPicPr>
          <p:blipFill>
            <a:blip r:embed="rId6" cstate="print"/>
            <a:stretch>
              <a:fillRect/>
            </a:stretch>
          </p:blipFill>
          <p:spPr>
            <a:xfrm>
              <a:off x="6553200" y="3962400"/>
              <a:ext cx="1346308" cy="1468101"/>
            </a:xfrm>
            <a:prstGeom prst="rect">
              <a:avLst/>
            </a:prstGeom>
          </p:spPr>
        </p:pic>
        <p:sp>
          <p:nvSpPr>
            <p:cNvPr id="114" name="Text Box 85"/>
            <p:cNvSpPr txBox="1">
              <a:spLocks noChangeArrowheads="1"/>
            </p:cNvSpPr>
            <p:nvPr/>
          </p:nvSpPr>
          <p:spPr bwMode="auto">
            <a:xfrm>
              <a:off x="5069589" y="5358825"/>
              <a:ext cx="4202735" cy="571586"/>
            </a:xfrm>
            <a:prstGeom prst="rect">
              <a:avLst/>
            </a:prstGeom>
            <a:noFill/>
            <a:ln w="9525">
              <a:noFill/>
              <a:miter lim="800000"/>
              <a:headEnd/>
              <a:tailEnd/>
            </a:ln>
            <a:effectLst/>
          </p:spPr>
          <p:txBody>
            <a:bodyPr wrap="square">
              <a:spAutoFit/>
              <a:flatTx/>
            </a:bodyPr>
            <a:lstStyle/>
            <a:p>
              <a:pPr algn="ctr">
                <a:spcBef>
                  <a:spcPct val="50000"/>
                </a:spcBef>
              </a:pPr>
              <a:r>
                <a:rPr lang="en-US" sz="1400" b="1" dirty="0" smtClean="0">
                  <a:solidFill>
                    <a:srgbClr val="000000"/>
                  </a:solidFill>
                </a:rPr>
                <a:t>Home Health Care</a:t>
              </a:r>
              <a:endParaRPr lang="en-US" sz="1400" b="1" dirty="0">
                <a:solidFill>
                  <a:srgbClr val="000000"/>
                </a:solidFill>
                <a:latin typeface="Times New Roman" pitchFamily="18" charset="0"/>
              </a:endParaRPr>
            </a:p>
          </p:txBody>
        </p:sp>
      </p:grpSp>
      <p:grpSp>
        <p:nvGrpSpPr>
          <p:cNvPr id="165" name="Group 164"/>
          <p:cNvGrpSpPr/>
          <p:nvPr/>
        </p:nvGrpSpPr>
        <p:grpSpPr>
          <a:xfrm>
            <a:off x="6946293" y="3352800"/>
            <a:ext cx="1969107" cy="1221323"/>
            <a:chOff x="4669642" y="2971800"/>
            <a:chExt cx="3029237" cy="1673514"/>
          </a:xfrm>
        </p:grpSpPr>
        <p:grpSp>
          <p:nvGrpSpPr>
            <p:cNvPr id="166" name="Group 181"/>
            <p:cNvGrpSpPr>
              <a:grpSpLocks/>
            </p:cNvGrpSpPr>
            <p:nvPr/>
          </p:nvGrpSpPr>
          <p:grpSpPr bwMode="auto">
            <a:xfrm>
              <a:off x="5410200" y="2971800"/>
              <a:ext cx="1447800" cy="914400"/>
              <a:chOff x="240" y="336"/>
              <a:chExt cx="2976" cy="2608"/>
            </a:xfrm>
          </p:grpSpPr>
          <p:sp>
            <p:nvSpPr>
              <p:cNvPr id="168" name="Freeform 182"/>
              <p:cNvSpPr>
                <a:spLocks/>
              </p:cNvSpPr>
              <p:nvPr/>
            </p:nvSpPr>
            <p:spPr bwMode="auto">
              <a:xfrm>
                <a:off x="240" y="2198"/>
                <a:ext cx="2976" cy="746"/>
              </a:xfrm>
              <a:custGeom>
                <a:avLst/>
                <a:gdLst/>
                <a:ahLst/>
                <a:cxnLst>
                  <a:cxn ang="0">
                    <a:pos x="693" y="746"/>
                  </a:cxn>
                  <a:cxn ang="0">
                    <a:pos x="0" y="54"/>
                  </a:cxn>
                  <a:cxn ang="0">
                    <a:pos x="2202" y="0"/>
                  </a:cxn>
                  <a:cxn ang="0">
                    <a:pos x="2976" y="654"/>
                  </a:cxn>
                  <a:cxn ang="0">
                    <a:pos x="693" y="746"/>
                  </a:cxn>
                </a:cxnLst>
                <a:rect l="0" t="0" r="r" b="b"/>
                <a:pathLst>
                  <a:path w="2976" h="746">
                    <a:moveTo>
                      <a:pt x="693" y="746"/>
                    </a:moveTo>
                    <a:lnTo>
                      <a:pt x="0" y="54"/>
                    </a:lnTo>
                    <a:lnTo>
                      <a:pt x="2202" y="0"/>
                    </a:lnTo>
                    <a:lnTo>
                      <a:pt x="2976" y="654"/>
                    </a:lnTo>
                    <a:lnTo>
                      <a:pt x="693" y="746"/>
                    </a:lnTo>
                    <a:close/>
                  </a:path>
                </a:pathLst>
              </a:custGeom>
              <a:solidFill>
                <a:srgbClr val="7FFF7F"/>
              </a:solidFill>
              <a:ln w="9525">
                <a:noFill/>
                <a:round/>
                <a:headEnd/>
                <a:tailEnd/>
              </a:ln>
            </p:spPr>
            <p:txBody>
              <a:bodyPr/>
              <a:lstStyle/>
              <a:p>
                <a:endParaRPr lang="en-US" dirty="0">
                  <a:solidFill>
                    <a:srgbClr val="000000"/>
                  </a:solidFill>
                </a:endParaRPr>
              </a:p>
            </p:txBody>
          </p:sp>
          <p:sp>
            <p:nvSpPr>
              <p:cNvPr id="169" name="Rectangle 183"/>
              <p:cNvSpPr>
                <a:spLocks noChangeArrowheads="1"/>
              </p:cNvSpPr>
              <p:nvPr/>
            </p:nvSpPr>
            <p:spPr bwMode="auto">
              <a:xfrm>
                <a:off x="2064" y="672"/>
                <a:ext cx="192" cy="288"/>
              </a:xfrm>
              <a:prstGeom prst="rect">
                <a:avLst/>
              </a:prstGeom>
              <a:solidFill>
                <a:srgbClr val="FF5050"/>
              </a:solidFill>
              <a:ln w="57150">
                <a:solidFill>
                  <a:schemeClr val="tx1"/>
                </a:solidFill>
                <a:miter lim="800000"/>
                <a:headEnd/>
                <a:tailEnd/>
              </a:ln>
              <a:effectLst/>
            </p:spPr>
            <p:txBody>
              <a:bodyPr wrap="none" anchor="ctr"/>
              <a:lstStyle/>
              <a:p>
                <a:endParaRPr lang="en-US" dirty="0">
                  <a:solidFill>
                    <a:srgbClr val="000000"/>
                  </a:solidFill>
                </a:endParaRPr>
              </a:p>
            </p:txBody>
          </p:sp>
          <p:sp>
            <p:nvSpPr>
              <p:cNvPr id="170" name="Freeform 184"/>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71" name="Freeform 185"/>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2" name="Freeform 186"/>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close/>
                  </a:path>
                </a:pathLst>
              </a:custGeom>
              <a:solidFill>
                <a:srgbClr val="FF4040"/>
              </a:solidFill>
              <a:ln w="9525">
                <a:noFill/>
                <a:round/>
                <a:headEnd/>
                <a:tailEnd/>
              </a:ln>
            </p:spPr>
            <p:txBody>
              <a:bodyPr/>
              <a:lstStyle/>
              <a:p>
                <a:endParaRPr lang="en-US" dirty="0">
                  <a:solidFill>
                    <a:srgbClr val="000000"/>
                  </a:solidFill>
                </a:endParaRPr>
              </a:p>
            </p:txBody>
          </p:sp>
          <p:sp>
            <p:nvSpPr>
              <p:cNvPr id="173" name="Freeform 187"/>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4" name="Freeform 188"/>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75" name="Freeform 189"/>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6" name="Freeform 190"/>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close/>
                  </a:path>
                </a:pathLst>
              </a:custGeom>
              <a:solidFill>
                <a:srgbClr val="E1E7D7"/>
              </a:solidFill>
              <a:ln w="9525">
                <a:noFill/>
                <a:round/>
                <a:headEnd/>
                <a:tailEnd/>
              </a:ln>
            </p:spPr>
            <p:txBody>
              <a:bodyPr/>
              <a:lstStyle/>
              <a:p>
                <a:endParaRPr lang="en-US" dirty="0">
                  <a:solidFill>
                    <a:srgbClr val="000000"/>
                  </a:solidFill>
                </a:endParaRPr>
              </a:p>
            </p:txBody>
          </p:sp>
          <p:sp>
            <p:nvSpPr>
              <p:cNvPr id="177" name="Freeform 191"/>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8" name="Freeform 192"/>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close/>
                  </a:path>
                </a:pathLst>
              </a:custGeom>
              <a:solidFill>
                <a:srgbClr val="E1E7D7"/>
              </a:solidFill>
              <a:ln w="9525">
                <a:noFill/>
                <a:round/>
                <a:headEnd/>
                <a:tailEnd/>
              </a:ln>
            </p:spPr>
            <p:txBody>
              <a:bodyPr/>
              <a:lstStyle/>
              <a:p>
                <a:endParaRPr lang="en-US" dirty="0">
                  <a:solidFill>
                    <a:srgbClr val="000000"/>
                  </a:solidFill>
                </a:endParaRPr>
              </a:p>
            </p:txBody>
          </p:sp>
          <p:sp>
            <p:nvSpPr>
              <p:cNvPr id="179" name="Freeform 193"/>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0" name="Freeform 194"/>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81" name="Freeform 195"/>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2" name="Freeform 196"/>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close/>
                  </a:path>
                </a:pathLst>
              </a:custGeom>
              <a:solidFill>
                <a:srgbClr val="FF5050"/>
              </a:solidFill>
              <a:ln w="9525">
                <a:noFill/>
                <a:round/>
                <a:headEnd/>
                <a:tailEnd/>
              </a:ln>
            </p:spPr>
            <p:txBody>
              <a:bodyPr/>
              <a:lstStyle/>
              <a:p>
                <a:endParaRPr lang="en-US" dirty="0">
                  <a:solidFill>
                    <a:srgbClr val="000000"/>
                  </a:solidFill>
                </a:endParaRPr>
              </a:p>
            </p:txBody>
          </p:sp>
          <p:sp>
            <p:nvSpPr>
              <p:cNvPr id="183" name="Freeform 197"/>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4" name="Freeform 198"/>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close/>
                  </a:path>
                </a:pathLst>
              </a:custGeom>
              <a:solidFill>
                <a:srgbClr val="E1E7D7"/>
              </a:solidFill>
              <a:ln w="9525">
                <a:noFill/>
                <a:round/>
                <a:headEnd/>
                <a:tailEnd/>
              </a:ln>
            </p:spPr>
            <p:txBody>
              <a:bodyPr/>
              <a:lstStyle/>
              <a:p>
                <a:endParaRPr lang="en-US" dirty="0">
                  <a:solidFill>
                    <a:srgbClr val="000000"/>
                  </a:solidFill>
                </a:endParaRPr>
              </a:p>
            </p:txBody>
          </p:sp>
          <p:sp>
            <p:nvSpPr>
              <p:cNvPr id="185" name="Freeform 199"/>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6" name="Freeform 200"/>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87" name="Freeform 201"/>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8" name="Freeform 202"/>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89" name="Freeform 203"/>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0" name="Freeform 204"/>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91" name="Freeform 205"/>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2" name="Freeform 206"/>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93" name="Freeform 207"/>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4" name="Freeform 208"/>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close/>
                  </a:path>
                </a:pathLst>
              </a:custGeom>
              <a:solidFill>
                <a:srgbClr val="CCECFF"/>
              </a:solidFill>
              <a:ln w="9525">
                <a:noFill/>
                <a:round/>
                <a:headEnd/>
                <a:tailEnd/>
              </a:ln>
            </p:spPr>
            <p:txBody>
              <a:bodyPr/>
              <a:lstStyle/>
              <a:p>
                <a:endParaRPr lang="en-US" dirty="0">
                  <a:solidFill>
                    <a:srgbClr val="000000"/>
                  </a:solidFill>
                </a:endParaRPr>
              </a:p>
            </p:txBody>
          </p:sp>
          <p:sp>
            <p:nvSpPr>
              <p:cNvPr id="195" name="Freeform 209"/>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196" name="Freeform 210"/>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close/>
                  </a:path>
                </a:pathLst>
              </a:custGeom>
              <a:solidFill>
                <a:srgbClr val="C0C0C0"/>
              </a:solidFill>
              <a:ln w="9525">
                <a:noFill/>
                <a:round/>
                <a:headEnd/>
                <a:tailEnd/>
              </a:ln>
            </p:spPr>
            <p:txBody>
              <a:bodyPr/>
              <a:lstStyle/>
              <a:p>
                <a:endParaRPr lang="en-US" dirty="0">
                  <a:solidFill>
                    <a:srgbClr val="000000"/>
                  </a:solidFill>
                </a:endParaRPr>
              </a:p>
            </p:txBody>
          </p:sp>
          <p:sp>
            <p:nvSpPr>
              <p:cNvPr id="197" name="Freeform 211"/>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8" name="Freeform 212"/>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99" name="Freeform 213"/>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0" name="Freeform 214"/>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01" name="Freeform 215"/>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2" name="Freeform 216"/>
              <p:cNvSpPr>
                <a:spLocks/>
              </p:cNvSpPr>
              <p:nvPr/>
            </p:nvSpPr>
            <p:spPr bwMode="auto">
              <a:xfrm>
                <a:off x="2112" y="336"/>
                <a:ext cx="789" cy="321"/>
              </a:xfrm>
              <a:custGeom>
                <a:avLst/>
                <a:gdLst/>
                <a:ahLst/>
                <a:cxnLst>
                  <a:cxn ang="0">
                    <a:pos x="0" y="627"/>
                  </a:cxn>
                  <a:cxn ang="0">
                    <a:pos x="18" y="433"/>
                  </a:cxn>
                  <a:cxn ang="0">
                    <a:pos x="99" y="273"/>
                  </a:cxn>
                  <a:cxn ang="0">
                    <a:pos x="238" y="97"/>
                  </a:cxn>
                  <a:cxn ang="0">
                    <a:pos x="377" y="21"/>
                  </a:cxn>
                  <a:cxn ang="0">
                    <a:pos x="554" y="0"/>
                  </a:cxn>
                  <a:cxn ang="0">
                    <a:pos x="635" y="68"/>
                  </a:cxn>
                  <a:cxn ang="0">
                    <a:pos x="664" y="224"/>
                  </a:cxn>
                  <a:cxn ang="0">
                    <a:pos x="789" y="81"/>
                  </a:cxn>
                  <a:cxn ang="0">
                    <a:pos x="913" y="55"/>
                  </a:cxn>
                  <a:cxn ang="0">
                    <a:pos x="1044" y="97"/>
                  </a:cxn>
                  <a:cxn ang="0">
                    <a:pos x="1118" y="173"/>
                  </a:cxn>
                  <a:cxn ang="0">
                    <a:pos x="1242" y="61"/>
                  </a:cxn>
                  <a:cxn ang="0">
                    <a:pos x="1365" y="34"/>
                  </a:cxn>
                  <a:cxn ang="0">
                    <a:pos x="1498" y="81"/>
                  </a:cxn>
                  <a:cxn ang="0">
                    <a:pos x="1567" y="224"/>
                  </a:cxn>
                  <a:cxn ang="0">
                    <a:pos x="1578" y="384"/>
                  </a:cxn>
                  <a:cxn ang="0">
                    <a:pos x="1525" y="502"/>
                  </a:cxn>
                  <a:cxn ang="0">
                    <a:pos x="1394" y="446"/>
                  </a:cxn>
                  <a:cxn ang="0">
                    <a:pos x="1394" y="334"/>
                  </a:cxn>
                  <a:cxn ang="0">
                    <a:pos x="1359" y="211"/>
                  </a:cxn>
                  <a:cxn ang="0">
                    <a:pos x="1262" y="194"/>
                  </a:cxn>
                  <a:cxn ang="0">
                    <a:pos x="1124" y="287"/>
                  </a:cxn>
                  <a:cxn ang="0">
                    <a:pos x="1055" y="473"/>
                  </a:cxn>
                  <a:cxn ang="0">
                    <a:pos x="892" y="412"/>
                  </a:cxn>
                  <a:cxn ang="0">
                    <a:pos x="913" y="216"/>
                  </a:cxn>
                  <a:cxn ang="0">
                    <a:pos x="774" y="258"/>
                  </a:cxn>
                  <a:cxn ang="0">
                    <a:pos x="671" y="391"/>
                  </a:cxn>
                  <a:cxn ang="0">
                    <a:pos x="616" y="536"/>
                  </a:cxn>
                  <a:cxn ang="0">
                    <a:pos x="487" y="502"/>
                  </a:cxn>
                  <a:cxn ang="0">
                    <a:pos x="481" y="321"/>
                  </a:cxn>
                  <a:cxn ang="0">
                    <a:pos x="432" y="178"/>
                  </a:cxn>
                  <a:cxn ang="0">
                    <a:pos x="308" y="224"/>
                  </a:cxn>
                  <a:cxn ang="0">
                    <a:pos x="196" y="349"/>
                  </a:cxn>
                  <a:cxn ang="0">
                    <a:pos x="141" y="640"/>
                  </a:cxn>
                  <a:cxn ang="0">
                    <a:pos x="0" y="627"/>
                  </a:cxn>
                  <a:cxn ang="0">
                    <a:pos x="0" y="627"/>
                  </a:cxn>
                </a:cxnLst>
                <a:rect l="0" t="0" r="r" b="b"/>
                <a:pathLst>
                  <a:path w="1578" h="640">
                    <a:moveTo>
                      <a:pt x="0" y="627"/>
                    </a:moveTo>
                    <a:lnTo>
                      <a:pt x="18" y="433"/>
                    </a:lnTo>
                    <a:lnTo>
                      <a:pt x="99" y="273"/>
                    </a:lnTo>
                    <a:lnTo>
                      <a:pt x="238" y="97"/>
                    </a:lnTo>
                    <a:lnTo>
                      <a:pt x="377" y="21"/>
                    </a:lnTo>
                    <a:lnTo>
                      <a:pt x="554" y="0"/>
                    </a:lnTo>
                    <a:lnTo>
                      <a:pt x="635" y="68"/>
                    </a:lnTo>
                    <a:lnTo>
                      <a:pt x="664" y="224"/>
                    </a:lnTo>
                    <a:lnTo>
                      <a:pt x="789" y="81"/>
                    </a:lnTo>
                    <a:lnTo>
                      <a:pt x="913" y="55"/>
                    </a:lnTo>
                    <a:lnTo>
                      <a:pt x="1044" y="97"/>
                    </a:lnTo>
                    <a:lnTo>
                      <a:pt x="1118" y="173"/>
                    </a:lnTo>
                    <a:lnTo>
                      <a:pt x="1242" y="61"/>
                    </a:lnTo>
                    <a:lnTo>
                      <a:pt x="1365" y="34"/>
                    </a:lnTo>
                    <a:lnTo>
                      <a:pt x="1498" y="81"/>
                    </a:lnTo>
                    <a:lnTo>
                      <a:pt x="1567" y="224"/>
                    </a:lnTo>
                    <a:lnTo>
                      <a:pt x="1578" y="384"/>
                    </a:lnTo>
                    <a:lnTo>
                      <a:pt x="1525" y="502"/>
                    </a:lnTo>
                    <a:lnTo>
                      <a:pt x="1394" y="446"/>
                    </a:lnTo>
                    <a:lnTo>
                      <a:pt x="1394" y="334"/>
                    </a:lnTo>
                    <a:lnTo>
                      <a:pt x="1359" y="211"/>
                    </a:lnTo>
                    <a:lnTo>
                      <a:pt x="1262" y="194"/>
                    </a:lnTo>
                    <a:lnTo>
                      <a:pt x="1124" y="287"/>
                    </a:lnTo>
                    <a:lnTo>
                      <a:pt x="1055" y="473"/>
                    </a:lnTo>
                    <a:lnTo>
                      <a:pt x="892" y="412"/>
                    </a:lnTo>
                    <a:lnTo>
                      <a:pt x="913" y="216"/>
                    </a:lnTo>
                    <a:lnTo>
                      <a:pt x="774" y="258"/>
                    </a:lnTo>
                    <a:lnTo>
                      <a:pt x="671" y="391"/>
                    </a:lnTo>
                    <a:lnTo>
                      <a:pt x="616" y="536"/>
                    </a:lnTo>
                    <a:lnTo>
                      <a:pt x="487" y="502"/>
                    </a:lnTo>
                    <a:lnTo>
                      <a:pt x="481" y="321"/>
                    </a:lnTo>
                    <a:lnTo>
                      <a:pt x="432" y="178"/>
                    </a:lnTo>
                    <a:lnTo>
                      <a:pt x="308" y="224"/>
                    </a:lnTo>
                    <a:lnTo>
                      <a:pt x="196" y="349"/>
                    </a:lnTo>
                    <a:lnTo>
                      <a:pt x="141" y="640"/>
                    </a:lnTo>
                    <a:lnTo>
                      <a:pt x="0" y="627"/>
                    </a:lnTo>
                    <a:lnTo>
                      <a:pt x="0" y="627"/>
                    </a:lnTo>
                    <a:close/>
                  </a:path>
                </a:pathLst>
              </a:custGeom>
              <a:solidFill>
                <a:srgbClr val="000000"/>
              </a:solidFill>
              <a:ln w="9525">
                <a:noFill/>
                <a:round/>
                <a:headEnd/>
                <a:tailEnd/>
              </a:ln>
            </p:spPr>
            <p:txBody>
              <a:bodyPr/>
              <a:lstStyle/>
              <a:p>
                <a:endParaRPr lang="en-US" dirty="0">
                  <a:solidFill>
                    <a:srgbClr val="000000"/>
                  </a:solidFill>
                </a:endParaRPr>
              </a:p>
            </p:txBody>
          </p:sp>
        </p:grpSp>
        <p:sp>
          <p:nvSpPr>
            <p:cNvPr id="167" name="Text Box 79"/>
            <p:cNvSpPr txBox="1">
              <a:spLocks noChangeArrowheads="1"/>
            </p:cNvSpPr>
            <p:nvPr/>
          </p:nvSpPr>
          <p:spPr bwMode="auto">
            <a:xfrm>
              <a:off x="4669642" y="3886200"/>
              <a:ext cx="3029237" cy="759114"/>
            </a:xfrm>
            <a:prstGeom prst="rect">
              <a:avLst/>
            </a:prstGeom>
            <a:noFill/>
            <a:ln w="9525">
              <a:noFill/>
              <a:miter lim="800000"/>
              <a:headEnd/>
              <a:tailEnd/>
            </a:ln>
            <a:effectLst/>
          </p:spPr>
          <p:txBody>
            <a:bodyPr wrap="square">
              <a:spAutoFit/>
              <a:flatTx/>
            </a:bodyPr>
            <a:lstStyle/>
            <a:p>
              <a:pPr algn="ctr">
                <a:spcBef>
                  <a:spcPct val="50000"/>
                </a:spcBef>
              </a:pPr>
              <a:r>
                <a:rPr lang="en-US" sz="1600" dirty="0">
                  <a:solidFill>
                    <a:srgbClr val="000000"/>
                  </a:solidFill>
                </a:rPr>
                <a:t> </a:t>
              </a:r>
              <a:r>
                <a:rPr lang="en-US" sz="1400" b="1" dirty="0" smtClean="0">
                  <a:solidFill>
                    <a:srgbClr val="000000"/>
                  </a:solidFill>
                </a:rPr>
                <a:t>Home (Patient &amp; Family Caregivers)</a:t>
              </a:r>
              <a:endParaRPr lang="en-US" sz="1400" dirty="0">
                <a:solidFill>
                  <a:srgbClr val="000000"/>
                </a:solidFill>
              </a:endParaRPr>
            </a:p>
          </p:txBody>
        </p:sp>
      </p:grpSp>
      <p:pic>
        <p:nvPicPr>
          <p:cNvPr id="147" name="Picture 82"/>
          <p:cNvPicPr>
            <a:picLocks noChangeAspect="1" noChangeArrowheads="1"/>
          </p:cNvPicPr>
          <p:nvPr/>
        </p:nvPicPr>
        <p:blipFill>
          <a:blip r:embed="rId7">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233226" y="1859052"/>
            <a:ext cx="145732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 name="Picture 82"/>
          <p:cNvPicPr>
            <a:picLocks noChangeAspect="1" noChangeArrowheads="1"/>
          </p:cNvPicPr>
          <p:nvPr/>
        </p:nvPicPr>
        <p:blipFill>
          <a:blip r:embed="rId7">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04800" y="1295400"/>
            <a:ext cx="145732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 name="Flowchart: Process 148"/>
          <p:cNvSpPr/>
          <p:nvPr/>
        </p:nvSpPr>
        <p:spPr>
          <a:xfrm>
            <a:off x="3352800" y="2209800"/>
            <a:ext cx="1143000" cy="612648"/>
          </a:xfrm>
          <a:prstGeom prst="flowChartProcess">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Plan post-acute FU Plans</a:t>
            </a:r>
            <a:endParaRPr lang="en-US" sz="1200" b="1" dirty="0">
              <a:solidFill>
                <a:schemeClr val="tx1"/>
              </a:solidFill>
            </a:endParaRPr>
          </a:p>
        </p:txBody>
      </p:sp>
    </p:spTree>
    <p:extLst>
      <p:ext uri="{BB962C8B-B14F-4D97-AF65-F5344CB8AC3E}">
        <p14:creationId xmlns:p14="http://schemas.microsoft.com/office/powerpoint/2010/main" val="1918320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14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2000" fill="hold"/>
                                        <p:tgtEl>
                                          <p:spTgt spid="148"/>
                                        </p:tgtEl>
                                        <p:attrNameLst>
                                          <p:attrName>ppt_w</p:attrName>
                                        </p:attrNameLst>
                                      </p:cBhvr>
                                      <p:tavLst>
                                        <p:tav tm="0">
                                          <p:val>
                                            <p:fltVal val="0"/>
                                          </p:val>
                                        </p:tav>
                                        <p:tav tm="100000">
                                          <p:val>
                                            <p:strVal val="#ppt_w"/>
                                          </p:val>
                                        </p:tav>
                                      </p:tavLst>
                                    </p:anim>
                                    <p:anim calcmode="lin" valueType="num">
                                      <p:cBhvr>
                                        <p:cTn id="12" dur="2000" fill="hold"/>
                                        <p:tgtEl>
                                          <p:spTgt spid="148"/>
                                        </p:tgtEl>
                                        <p:attrNameLst>
                                          <p:attrName>ppt_h</p:attrName>
                                        </p:attrNameLst>
                                      </p:cBhvr>
                                      <p:tavLst>
                                        <p:tav tm="0">
                                          <p:val>
                                            <p:fltVal val="0"/>
                                          </p:val>
                                        </p:tav>
                                        <p:tav tm="100000">
                                          <p:val>
                                            <p:strVal val="#ppt_h"/>
                                          </p:val>
                                        </p:tav>
                                      </p:tavLst>
                                    </p:anim>
                                    <p:anim calcmode="lin" valueType="num">
                                      <p:cBhvr>
                                        <p:cTn id="13" dur="2000" fill="hold"/>
                                        <p:tgtEl>
                                          <p:spTgt spid="148"/>
                                        </p:tgtEl>
                                        <p:attrNameLst>
                                          <p:attrName>style.rotation</p:attrName>
                                        </p:attrNameLst>
                                      </p:cBhvr>
                                      <p:tavLst>
                                        <p:tav tm="0">
                                          <p:val>
                                            <p:fltVal val="90"/>
                                          </p:val>
                                        </p:tav>
                                        <p:tav tm="100000">
                                          <p:val>
                                            <p:fltVal val="0"/>
                                          </p:val>
                                        </p:tav>
                                      </p:tavLst>
                                    </p:anim>
                                    <p:animEffect transition="in" filter="fade">
                                      <p:cBhvr>
                                        <p:cTn id="14" dur="2000"/>
                                        <p:tgtEl>
                                          <p:spTgt spid="14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47"/>
                                        </p:tgtEl>
                                        <p:attrNameLst>
                                          <p:attrName>style.visibility</p:attrName>
                                        </p:attrNameLst>
                                      </p:cBhvr>
                                      <p:to>
                                        <p:strVal val="visible"/>
                                      </p:to>
                                    </p:set>
                                    <p:anim calcmode="lin" valueType="num">
                                      <p:cBhvr>
                                        <p:cTn id="19" dur="2000" fill="hold"/>
                                        <p:tgtEl>
                                          <p:spTgt spid="147"/>
                                        </p:tgtEl>
                                        <p:attrNameLst>
                                          <p:attrName>ppt_w</p:attrName>
                                        </p:attrNameLst>
                                      </p:cBhvr>
                                      <p:tavLst>
                                        <p:tav tm="0">
                                          <p:val>
                                            <p:fltVal val="0"/>
                                          </p:val>
                                        </p:tav>
                                        <p:tav tm="100000">
                                          <p:val>
                                            <p:strVal val="#ppt_w"/>
                                          </p:val>
                                        </p:tav>
                                      </p:tavLst>
                                    </p:anim>
                                    <p:anim calcmode="lin" valueType="num">
                                      <p:cBhvr>
                                        <p:cTn id="20" dur="2000" fill="hold"/>
                                        <p:tgtEl>
                                          <p:spTgt spid="147"/>
                                        </p:tgtEl>
                                        <p:attrNameLst>
                                          <p:attrName>ppt_h</p:attrName>
                                        </p:attrNameLst>
                                      </p:cBhvr>
                                      <p:tavLst>
                                        <p:tav tm="0">
                                          <p:val>
                                            <p:fltVal val="0"/>
                                          </p:val>
                                        </p:tav>
                                        <p:tav tm="100000">
                                          <p:val>
                                            <p:strVal val="#ppt_h"/>
                                          </p:val>
                                        </p:tav>
                                      </p:tavLst>
                                    </p:anim>
                                    <p:anim calcmode="lin" valueType="num">
                                      <p:cBhvr>
                                        <p:cTn id="21" dur="2000" fill="hold"/>
                                        <p:tgtEl>
                                          <p:spTgt spid="147"/>
                                        </p:tgtEl>
                                        <p:attrNameLst>
                                          <p:attrName>style.rotation</p:attrName>
                                        </p:attrNameLst>
                                      </p:cBhvr>
                                      <p:tavLst>
                                        <p:tav tm="0">
                                          <p:val>
                                            <p:fltVal val="90"/>
                                          </p:val>
                                        </p:tav>
                                        <p:tav tm="100000">
                                          <p:val>
                                            <p:fltVal val="0"/>
                                          </p:val>
                                        </p:tav>
                                      </p:tavLst>
                                    </p:anim>
                                    <p:animEffect transition="in" filter="fade">
                                      <p:cBhvr>
                                        <p:cTn id="22" dur="2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76200" y="56153"/>
            <a:ext cx="9067800" cy="6840391"/>
          </a:xfrm>
          <a:prstGeom prst="rect">
            <a:avLst/>
          </a:prstGeom>
          <a:noFill/>
          <a:ln w="9525">
            <a:noFill/>
            <a:miter lim="800000"/>
            <a:headEnd/>
            <a:tailEnd/>
          </a:ln>
        </p:spPr>
      </p:pic>
    </p:spTree>
    <p:extLst>
      <p:ext uri="{BB962C8B-B14F-4D97-AF65-F5344CB8AC3E}">
        <p14:creationId xmlns:p14="http://schemas.microsoft.com/office/powerpoint/2010/main" val="163536495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a:xfrm>
            <a:off x="457200" y="304800"/>
            <a:ext cx="8382000" cy="1020762"/>
          </a:xfrm>
        </p:spPr>
        <p:txBody>
          <a:bodyPr/>
          <a:lstStyle/>
          <a:p>
            <a:pPr marL="609600" indent="-609600">
              <a:buFontTx/>
              <a:buNone/>
              <a:defRPr/>
            </a:pPr>
            <a:r>
              <a:rPr lang="en-US" sz="3200" dirty="0" smtClean="0"/>
              <a:t>Key Changes to Achieve an Ideal Transition from Hospital (or SNF) to Home</a:t>
            </a:r>
            <a:r>
              <a:rPr lang="en-US" sz="2800" dirty="0" smtClean="0"/>
              <a:t/>
            </a:r>
            <a:br>
              <a:rPr lang="en-US" sz="2800" dirty="0" smtClean="0"/>
            </a:br>
            <a:endParaRPr lang="en-US" sz="2800" dirty="0" smtClean="0"/>
          </a:p>
        </p:txBody>
      </p:sp>
      <p:sp>
        <p:nvSpPr>
          <p:cNvPr id="3" name="Content Placeholder 2"/>
          <p:cNvSpPr>
            <a:spLocks noGrp="1"/>
          </p:cNvSpPr>
          <p:nvPr>
            <p:ph idx="1"/>
          </p:nvPr>
        </p:nvSpPr>
        <p:spPr>
          <a:xfrm>
            <a:off x="762000" y="1676400"/>
            <a:ext cx="6934200" cy="4572000"/>
          </a:xfrm>
        </p:spPr>
        <p:txBody>
          <a:bodyPr/>
          <a:lstStyle/>
          <a:p>
            <a:pPr marL="609600" indent="-609600">
              <a:spcAft>
                <a:spcPts val="1200"/>
              </a:spcAft>
              <a:buFont typeface="+mj-lt"/>
              <a:buAutoNum type="arabicPeriod"/>
              <a:defRPr/>
            </a:pPr>
            <a:r>
              <a:rPr lang="en-US" sz="2600" dirty="0" smtClean="0"/>
              <a:t>Perform an Enhanced Assessment of Post-Hospital Needs</a:t>
            </a:r>
          </a:p>
          <a:p>
            <a:pPr marL="609600" indent="-609600">
              <a:lnSpc>
                <a:spcPts val="2400"/>
              </a:lnSpc>
              <a:spcBef>
                <a:spcPts val="1200"/>
              </a:spcBef>
              <a:spcAft>
                <a:spcPts val="1200"/>
              </a:spcAft>
              <a:buFontTx/>
              <a:buAutoNum type="arabicPeriod"/>
              <a:defRPr/>
            </a:pPr>
            <a:r>
              <a:rPr lang="en-US" sz="2600" dirty="0" smtClean="0"/>
              <a:t>Provide Effective Teaching and Facilitate Learning </a:t>
            </a:r>
            <a:endParaRPr lang="en-US" sz="2600" i="1" dirty="0" smtClean="0"/>
          </a:p>
          <a:p>
            <a:pPr marL="609600" lvl="1" indent="-609600">
              <a:lnSpc>
                <a:spcPts val="2400"/>
              </a:lnSpc>
              <a:spcBef>
                <a:spcPts val="1200"/>
              </a:spcBef>
              <a:spcAft>
                <a:spcPts val="1200"/>
              </a:spcAft>
              <a:buFont typeface="+mj-lt"/>
              <a:buAutoNum type="arabicPeriod" startAt="3"/>
              <a:defRPr/>
            </a:pPr>
            <a:r>
              <a:rPr lang="en-US" sz="2600" dirty="0"/>
              <a:t>Ensure Post-Hospital Care Follow-Up </a:t>
            </a:r>
          </a:p>
          <a:p>
            <a:pPr marL="609600" lvl="1" indent="-609600">
              <a:lnSpc>
                <a:spcPts val="2400"/>
              </a:lnSpc>
              <a:spcBef>
                <a:spcPts val="1200"/>
              </a:spcBef>
              <a:spcAft>
                <a:spcPts val="1200"/>
              </a:spcAft>
              <a:buFont typeface="+mj-lt"/>
              <a:buAutoNum type="arabicPeriod" startAt="3"/>
              <a:defRPr/>
            </a:pPr>
            <a:r>
              <a:rPr lang="en-US" sz="2600" dirty="0" smtClean="0">
                <a:latin typeface="Arial" charset="0"/>
                <a:cs typeface="Times New Roman" pitchFamily="18" charset="0"/>
              </a:rPr>
              <a:t>Provide</a:t>
            </a:r>
            <a:r>
              <a:rPr lang="en-US" sz="2600" b="1" dirty="0" smtClean="0"/>
              <a:t> </a:t>
            </a:r>
            <a:r>
              <a:rPr lang="en-US" sz="2600" dirty="0" smtClean="0"/>
              <a:t>Real-Time Handover Communications </a:t>
            </a:r>
            <a:endParaRPr lang="en-US" sz="2600" i="1" dirty="0" smtClean="0"/>
          </a:p>
          <a:p>
            <a:pPr marL="609600" lvl="1" indent="-609600">
              <a:lnSpc>
                <a:spcPts val="2400"/>
              </a:lnSpc>
              <a:spcBef>
                <a:spcPts val="1200"/>
              </a:spcBef>
              <a:spcAft>
                <a:spcPts val="600"/>
              </a:spcAft>
              <a:buFontTx/>
              <a:buAutoNum type="arabicPeriod" startAt="3"/>
              <a:defRPr/>
            </a:pPr>
            <a:endParaRPr lang="en-US" sz="2400" dirty="0" smtClean="0"/>
          </a:p>
          <a:p>
            <a:pPr>
              <a:buFontTx/>
              <a:buNone/>
              <a:defRPr/>
            </a:pPr>
            <a:endParaRPr lang="en-US" dirty="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Key Changes to Achieve an Ideal Transition from Hospital (or SNF) to Home</a:t>
            </a:r>
          </a:p>
        </p:txBody>
      </p:sp>
      <p:sp>
        <p:nvSpPr>
          <p:cNvPr id="3" name="Content Placeholder 2"/>
          <p:cNvSpPr>
            <a:spLocks noGrp="1"/>
          </p:cNvSpPr>
          <p:nvPr>
            <p:ph idx="1"/>
          </p:nvPr>
        </p:nvSpPr>
        <p:spPr>
          <a:xfrm>
            <a:off x="228600" y="1371600"/>
            <a:ext cx="8229600" cy="5105400"/>
          </a:xfrm>
        </p:spPr>
        <p:txBody>
          <a:bodyPr/>
          <a:lstStyle/>
          <a:p>
            <a:pPr marL="514350" indent="-514350">
              <a:spcAft>
                <a:spcPts val="1200"/>
              </a:spcAft>
              <a:buFont typeface="+mj-lt"/>
              <a:buAutoNum type="arabicPeriod"/>
            </a:pPr>
            <a:r>
              <a:rPr lang="en-US" sz="2200" i="1" dirty="0"/>
              <a:t>“How can we  gain a </a:t>
            </a:r>
            <a:r>
              <a:rPr lang="en-US" sz="2200" i="1" u="sng" dirty="0"/>
              <a:t>deeper understanding of the comprehensive post-discharge needs </a:t>
            </a:r>
            <a:r>
              <a:rPr lang="en-US" sz="2200" i="1" dirty="0"/>
              <a:t>of the patient through an ongoing dialogue with the patient, family caregivers and community providers</a:t>
            </a:r>
            <a:r>
              <a:rPr lang="en-US" sz="2200" i="1" dirty="0" smtClean="0"/>
              <a:t>?”</a:t>
            </a:r>
          </a:p>
          <a:p>
            <a:pPr marL="514350" indent="-514350">
              <a:spcAft>
                <a:spcPts val="1200"/>
              </a:spcAft>
              <a:buFont typeface="+mj-lt"/>
              <a:buAutoNum type="arabicPeriod"/>
            </a:pPr>
            <a:r>
              <a:rPr lang="en-US" sz="2200" i="1" dirty="0"/>
              <a:t>“How can we gain a </a:t>
            </a:r>
            <a:r>
              <a:rPr lang="en-US" sz="2200" i="1" u="sng" dirty="0"/>
              <a:t>deeper understanding of patient and family caregiver understanding and comprehension </a:t>
            </a:r>
            <a:r>
              <a:rPr lang="en-US" sz="2200" i="1" dirty="0"/>
              <a:t>of the clinical condition and </a:t>
            </a:r>
            <a:r>
              <a:rPr lang="en-US" sz="2200" i="1" dirty="0" smtClean="0"/>
              <a:t>self-care </a:t>
            </a:r>
            <a:r>
              <a:rPr lang="en-US" sz="2200" i="1" dirty="0"/>
              <a:t>needs after discharge?”</a:t>
            </a:r>
            <a:endParaRPr lang="en-US" sz="2200" dirty="0"/>
          </a:p>
          <a:p>
            <a:pPr marL="514350" indent="-514350">
              <a:spcAft>
                <a:spcPts val="1200"/>
              </a:spcAft>
              <a:buFont typeface="+mj-lt"/>
              <a:buAutoNum type="arabicPeriod"/>
            </a:pPr>
            <a:r>
              <a:rPr lang="en-US" sz="2200" i="1" dirty="0"/>
              <a:t>“How can we develop a post-acute care plan based on the </a:t>
            </a:r>
            <a:r>
              <a:rPr lang="en-US" sz="2200" i="1" u="sng" dirty="0"/>
              <a:t>assessed needs and capabilities </a:t>
            </a:r>
            <a:r>
              <a:rPr lang="en-US" sz="2200" i="1" dirty="0"/>
              <a:t>of the patient and family caregivers?”</a:t>
            </a:r>
            <a:endParaRPr lang="en-US" sz="2200" dirty="0"/>
          </a:p>
          <a:p>
            <a:pPr marL="514350" indent="-514350">
              <a:spcAft>
                <a:spcPts val="1200"/>
              </a:spcAft>
              <a:buFont typeface="+mj-lt"/>
              <a:buAutoNum type="arabicPeriod"/>
            </a:pPr>
            <a:r>
              <a:rPr lang="en-US" sz="2200" i="1" dirty="0"/>
              <a:t>“How can we </a:t>
            </a:r>
            <a:r>
              <a:rPr lang="en-US" sz="2200" i="1" u="sng" dirty="0"/>
              <a:t>effectively communicate post-acute care plans </a:t>
            </a:r>
            <a:r>
              <a:rPr lang="en-US" sz="2200" i="1" dirty="0"/>
              <a:t>to patients and community-based providers of care?</a:t>
            </a:r>
            <a:endParaRPr lang="en-US" sz="2200" dirty="0"/>
          </a:p>
          <a:p>
            <a:pPr marL="0" indent="0">
              <a:buNone/>
            </a:pPr>
            <a:endParaRPr lang="en-US" sz="2000" dirty="0"/>
          </a:p>
          <a:p>
            <a:pPr marL="514350" indent="-514350">
              <a:buFont typeface="+mj-lt"/>
              <a:buAutoNum type="arabicPeriod"/>
            </a:pPr>
            <a:endParaRPr lang="en-US" dirty="0"/>
          </a:p>
        </p:txBody>
      </p:sp>
      <p:sp>
        <p:nvSpPr>
          <p:cNvPr id="4" name="Rounded Rectangle 3"/>
          <p:cNvSpPr/>
          <p:nvPr/>
        </p:nvSpPr>
        <p:spPr>
          <a:xfrm>
            <a:off x="228600" y="4038600"/>
            <a:ext cx="8153400" cy="12954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102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US" dirty="0" smtClean="0"/>
          </a:p>
          <a:p>
            <a:pPr>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70913923"/>
              </p:ext>
            </p:extLst>
          </p:nvPr>
        </p:nvGraphicFramePr>
        <p:xfrm>
          <a:off x="228600" y="304800"/>
          <a:ext cx="8686800" cy="5622712"/>
        </p:xfrm>
        <a:graphic>
          <a:graphicData uri="http://schemas.openxmlformats.org/drawingml/2006/table">
            <a:tbl>
              <a:tblPr firstRow="1" firstCol="1" lastRow="1" lastCol="1" bandRow="1" bandCol="1">
                <a:tableStyleId>{10A1B5D5-9B99-4C35-A422-299274C87663}</a:tableStyleId>
              </a:tblPr>
              <a:tblGrid>
                <a:gridCol w="2827468"/>
                <a:gridCol w="2895600"/>
                <a:gridCol w="2963732"/>
              </a:tblGrid>
              <a:tr h="822112">
                <a:tc>
                  <a:txBody>
                    <a:bodyPr/>
                    <a:lstStyle/>
                    <a:p>
                      <a:pPr marL="0" marR="0" algn="ctr">
                        <a:spcBef>
                          <a:spcPts val="0"/>
                        </a:spcBef>
                        <a:spcAft>
                          <a:spcPts val="0"/>
                        </a:spcAft>
                      </a:pPr>
                      <a:r>
                        <a:rPr lang="en-US" sz="2400" dirty="0">
                          <a:effectLst/>
                        </a:rPr>
                        <a:t>High-Risk Patients</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Moderate-Risk Patients</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Low-Risk Patients</a:t>
                      </a:r>
                      <a:endParaRPr lang="en-US" sz="2400" dirty="0">
                        <a:effectLst/>
                        <a:latin typeface="Times New Roman"/>
                        <a:ea typeface="Times New Roman"/>
                      </a:endParaRPr>
                    </a:p>
                  </a:txBody>
                  <a:tcPr marL="68580" marR="68580" marT="0" marB="0" anchor="ctr"/>
                </a:tc>
              </a:tr>
              <a:tr h="4740488">
                <a:tc>
                  <a:txBody>
                    <a:bodyPr/>
                    <a:lstStyle/>
                    <a:p>
                      <a:pPr marL="342900" marR="0" lvl="0" indent="-342900" algn="l" fontAlgn="base">
                        <a:spcBef>
                          <a:spcPts val="0"/>
                        </a:spcBef>
                        <a:spcAft>
                          <a:spcPts val="0"/>
                        </a:spcAft>
                        <a:buFont typeface="Arial" pitchFamily="34" charset="0"/>
                        <a:buChar char="•"/>
                        <a:tabLst>
                          <a:tab pos="160020" algn="l"/>
                        </a:tabLst>
                      </a:pPr>
                      <a:r>
                        <a:rPr lang="en-US" sz="2100" b="0" u="none" strike="noStrike" dirty="0">
                          <a:effectLst/>
                        </a:rPr>
                        <a:t>Patient has been admitted two or more times in the past year</a:t>
                      </a:r>
                    </a:p>
                    <a:p>
                      <a:pPr marL="160020" marR="0" indent="0" algn="l">
                        <a:spcBef>
                          <a:spcPts val="0"/>
                        </a:spcBef>
                        <a:spcAft>
                          <a:spcPts val="0"/>
                        </a:spcAft>
                        <a:buFont typeface="Arial" pitchFamily="34" charset="0"/>
                        <a:buNone/>
                      </a:pPr>
                      <a:r>
                        <a:rPr lang="en-US" sz="2100" b="0" dirty="0">
                          <a:effectLst/>
                        </a:rPr>
                        <a:t> </a:t>
                      </a:r>
                    </a:p>
                    <a:p>
                      <a:pPr marL="342900" marR="0" lvl="0" indent="-342900" algn="l" fontAlgn="base">
                        <a:spcBef>
                          <a:spcPts val="0"/>
                        </a:spcBef>
                        <a:spcAft>
                          <a:spcPts val="0"/>
                        </a:spcAft>
                        <a:buFont typeface="Arial" pitchFamily="34" charset="0"/>
                        <a:buChar char="•"/>
                        <a:tabLst>
                          <a:tab pos="160020" algn="l"/>
                        </a:tabLst>
                      </a:pPr>
                      <a:r>
                        <a:rPr lang="en-US" sz="2100" b="0" u="none" strike="noStrike" dirty="0">
                          <a:effectLst/>
                        </a:rPr>
                        <a:t>Patient or family caregiver is </a:t>
                      </a:r>
                      <a:r>
                        <a:rPr lang="en-US" sz="2100" b="0" u="sng" strike="noStrike" dirty="0">
                          <a:effectLst/>
                        </a:rPr>
                        <a:t>unable to Teach Back</a:t>
                      </a:r>
                      <a:r>
                        <a:rPr lang="en-US" sz="2100" b="0" u="none" strike="noStrike" dirty="0">
                          <a:effectLst/>
                        </a:rPr>
                        <a:t>, or the patient or family caregiver has a </a:t>
                      </a:r>
                      <a:r>
                        <a:rPr lang="en-US" sz="2100" b="0" u="sng" strike="noStrike" dirty="0">
                          <a:effectLst/>
                        </a:rPr>
                        <a:t>low degree of confidence </a:t>
                      </a:r>
                      <a:r>
                        <a:rPr lang="en-US" sz="2100" b="0" u="none" strike="noStrike" dirty="0">
                          <a:effectLst/>
                        </a:rPr>
                        <a:t>to carry out self-care at home</a:t>
                      </a:r>
                    </a:p>
                    <a:p>
                      <a:pPr marL="0" marR="0" algn="l">
                        <a:spcBef>
                          <a:spcPts val="0"/>
                        </a:spcBef>
                        <a:spcAft>
                          <a:spcPts val="0"/>
                        </a:spcAft>
                      </a:pPr>
                      <a:r>
                        <a:rPr lang="en-US" sz="2100" b="0" dirty="0">
                          <a:effectLst/>
                        </a:rPr>
                        <a:t> </a:t>
                      </a:r>
                      <a:endParaRPr lang="en-US" sz="2100" b="0" dirty="0">
                        <a:effectLst/>
                        <a:latin typeface="Times New Roman"/>
                        <a:ea typeface="Times New Roman"/>
                      </a:endParaRPr>
                    </a:p>
                  </a:txBody>
                  <a:tcPr marL="68580" marR="68580" marT="0" marB="0"/>
                </a:tc>
                <a:tc>
                  <a:txBody>
                    <a:bodyPr/>
                    <a:lstStyle/>
                    <a:p>
                      <a:pPr marL="342900" marR="0" lvl="0" indent="-342900" algn="l">
                        <a:spcBef>
                          <a:spcPts val="0"/>
                        </a:spcBef>
                        <a:spcAft>
                          <a:spcPts val="0"/>
                        </a:spcAft>
                        <a:buSzPts val="1000"/>
                        <a:buFont typeface="Symbol"/>
                        <a:buChar char=""/>
                        <a:tabLst>
                          <a:tab pos="160020" algn="l"/>
                        </a:tabLst>
                      </a:pPr>
                      <a:r>
                        <a:rPr lang="en-US" sz="2100" b="0" dirty="0">
                          <a:effectLst/>
                        </a:rPr>
                        <a:t>Patient has been admitted once in the past year</a:t>
                      </a:r>
                    </a:p>
                    <a:p>
                      <a:pPr marL="160020" marR="0" algn="l">
                        <a:spcBef>
                          <a:spcPts val="0"/>
                        </a:spcBef>
                        <a:spcAft>
                          <a:spcPts val="0"/>
                        </a:spcAft>
                      </a:pPr>
                      <a:r>
                        <a:rPr lang="en-US" sz="2100" b="0" dirty="0">
                          <a:effectLst/>
                        </a:rPr>
                        <a:t> </a:t>
                      </a:r>
                    </a:p>
                    <a:p>
                      <a:pPr marL="342900" marR="0" lvl="0" indent="-342900" algn="l">
                        <a:spcBef>
                          <a:spcPts val="0"/>
                        </a:spcBef>
                        <a:spcAft>
                          <a:spcPts val="0"/>
                        </a:spcAft>
                        <a:buSzPts val="1000"/>
                        <a:buFont typeface="Symbol"/>
                        <a:buChar char=""/>
                        <a:tabLst>
                          <a:tab pos="160020" algn="l"/>
                        </a:tabLst>
                      </a:pPr>
                      <a:r>
                        <a:rPr lang="en-US" sz="2100" b="0" dirty="0">
                          <a:effectLst/>
                        </a:rPr>
                        <a:t>Patient or family caregiver is </a:t>
                      </a:r>
                      <a:r>
                        <a:rPr lang="en-US" sz="2100" b="0" u="sng" dirty="0">
                          <a:effectLst/>
                        </a:rPr>
                        <a:t>able to Teach Back</a:t>
                      </a:r>
                      <a:r>
                        <a:rPr lang="en-US" sz="2100" b="0" dirty="0">
                          <a:effectLst/>
                        </a:rPr>
                        <a:t> most of discharge information and has a </a:t>
                      </a:r>
                      <a:r>
                        <a:rPr lang="en-US" sz="2100" b="0" u="sng" dirty="0">
                          <a:effectLst/>
                        </a:rPr>
                        <a:t>moderate degree of confidence </a:t>
                      </a:r>
                      <a:r>
                        <a:rPr lang="en-US" sz="2100" b="0" dirty="0">
                          <a:effectLst/>
                        </a:rPr>
                        <a:t>to carry out self-care at </a:t>
                      </a:r>
                      <a:r>
                        <a:rPr lang="en-US" sz="2100" b="0" dirty="0" smtClean="0">
                          <a:effectLst/>
                        </a:rPr>
                        <a:t>home</a:t>
                      </a:r>
                      <a:endParaRPr lang="en-US" sz="2100" b="0" dirty="0">
                        <a:effectLst/>
                        <a:latin typeface="Times New Roman"/>
                        <a:ea typeface="Times New Roman"/>
                      </a:endParaRPr>
                    </a:p>
                  </a:txBody>
                  <a:tcPr marL="68580" marR="68580" marT="0" marB="0"/>
                </a:tc>
                <a:tc>
                  <a:txBody>
                    <a:bodyPr/>
                    <a:lstStyle/>
                    <a:p>
                      <a:pPr marL="342900" marR="0" lvl="0" indent="-342900" algn="l">
                        <a:spcBef>
                          <a:spcPts val="0"/>
                        </a:spcBef>
                        <a:spcAft>
                          <a:spcPts val="0"/>
                        </a:spcAft>
                        <a:buSzPts val="1000"/>
                        <a:buFont typeface="Symbol"/>
                        <a:buChar char=""/>
                        <a:tabLst>
                          <a:tab pos="160020" algn="l"/>
                        </a:tabLst>
                      </a:pPr>
                      <a:r>
                        <a:rPr lang="en-US" sz="2100" b="0" dirty="0">
                          <a:effectLst/>
                        </a:rPr>
                        <a:t>Patient has had no other hospital admissions in the past year</a:t>
                      </a:r>
                    </a:p>
                    <a:p>
                      <a:pPr marL="160020" marR="0" algn="l">
                        <a:spcBef>
                          <a:spcPts val="0"/>
                        </a:spcBef>
                        <a:spcAft>
                          <a:spcPts val="0"/>
                        </a:spcAft>
                      </a:pPr>
                      <a:r>
                        <a:rPr lang="en-US" sz="2100" b="0" dirty="0">
                          <a:effectLst/>
                        </a:rPr>
                        <a:t> </a:t>
                      </a:r>
                    </a:p>
                    <a:p>
                      <a:pPr marL="342900" marR="0" lvl="0" indent="-342900" algn="l">
                        <a:spcBef>
                          <a:spcPts val="0"/>
                        </a:spcBef>
                        <a:spcAft>
                          <a:spcPts val="0"/>
                        </a:spcAft>
                        <a:buSzPts val="1000"/>
                        <a:buFont typeface="Symbol"/>
                        <a:buChar char=""/>
                        <a:tabLst>
                          <a:tab pos="160020" algn="l"/>
                        </a:tabLst>
                      </a:pPr>
                      <a:r>
                        <a:rPr lang="en-US" sz="2100" b="0" dirty="0">
                          <a:effectLst/>
                        </a:rPr>
                        <a:t>Patient or family caregiver has a </a:t>
                      </a:r>
                      <a:r>
                        <a:rPr lang="en-US" sz="2100" b="0" u="sng" dirty="0">
                          <a:effectLst/>
                        </a:rPr>
                        <a:t>high degree of confidence</a:t>
                      </a:r>
                      <a:r>
                        <a:rPr lang="en-US" sz="2100" b="0" dirty="0">
                          <a:effectLst/>
                        </a:rPr>
                        <a:t> and </a:t>
                      </a:r>
                      <a:r>
                        <a:rPr lang="en-US" sz="2100" b="0" u="sng" dirty="0" smtClean="0">
                          <a:effectLst/>
                        </a:rPr>
                        <a:t>able </a:t>
                      </a:r>
                      <a:r>
                        <a:rPr lang="en-US" sz="2100" b="0" u="sng" dirty="0">
                          <a:effectLst/>
                        </a:rPr>
                        <a:t>Teach Back</a:t>
                      </a:r>
                      <a:r>
                        <a:rPr lang="en-US" sz="2100" b="0" dirty="0">
                          <a:effectLst/>
                        </a:rPr>
                        <a:t> how to carry out self-care at home</a:t>
                      </a:r>
                    </a:p>
                    <a:p>
                      <a:pPr marL="0" marR="0" algn="l">
                        <a:spcBef>
                          <a:spcPts val="0"/>
                        </a:spcBef>
                        <a:spcAft>
                          <a:spcPts val="0"/>
                        </a:spcAft>
                      </a:pPr>
                      <a:r>
                        <a:rPr lang="en-US" sz="2100" b="0" dirty="0">
                          <a:effectLst/>
                        </a:rPr>
                        <a:t> </a:t>
                      </a:r>
                      <a:endParaRPr lang="en-US" sz="2100" b="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55127317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US" dirty="0" smtClean="0"/>
          </a:p>
          <a:p>
            <a:pPr>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82085954"/>
              </p:ext>
            </p:extLst>
          </p:nvPr>
        </p:nvGraphicFramePr>
        <p:xfrm>
          <a:off x="76200" y="152400"/>
          <a:ext cx="8915400" cy="6461760"/>
        </p:xfrm>
        <a:graphic>
          <a:graphicData uri="http://schemas.openxmlformats.org/drawingml/2006/table">
            <a:tbl>
              <a:tblPr firstRow="1" firstCol="1" bandRow="1">
                <a:tableStyleId>{72833802-FEF1-4C79-8D5D-14CF1EAF98D9}</a:tableStyleId>
              </a:tblPr>
              <a:tblGrid>
                <a:gridCol w="4038600"/>
                <a:gridCol w="2590800"/>
                <a:gridCol w="2286000"/>
              </a:tblGrid>
              <a:tr h="429174">
                <a:tc>
                  <a:txBody>
                    <a:bodyPr/>
                    <a:lstStyle/>
                    <a:p>
                      <a:pPr algn="ctr" fontAlgn="base"/>
                      <a:r>
                        <a:rPr lang="en-US" sz="2000" dirty="0">
                          <a:effectLst/>
                        </a:rPr>
                        <a:t>High-Risk Patients</a:t>
                      </a:r>
                      <a:endParaRPr lang="en-US" sz="2000" dirty="0">
                        <a:effectLst/>
                        <a:latin typeface="Times New Roman"/>
                      </a:endParaRPr>
                    </a:p>
                  </a:txBody>
                  <a:tcPr marL="57213" marR="57213" marT="0" marB="0" anchor="ctr"/>
                </a:tc>
                <a:tc>
                  <a:txBody>
                    <a:bodyPr/>
                    <a:lstStyle/>
                    <a:p>
                      <a:pPr algn="ctr" fontAlgn="base"/>
                      <a:r>
                        <a:rPr lang="en-US" sz="2000" dirty="0">
                          <a:effectLst/>
                        </a:rPr>
                        <a:t>Moderate-Risk Patients</a:t>
                      </a:r>
                      <a:endParaRPr lang="en-US" sz="2000" dirty="0">
                        <a:effectLst/>
                        <a:latin typeface="Times New Roman"/>
                      </a:endParaRPr>
                    </a:p>
                  </a:txBody>
                  <a:tcPr marL="57213" marR="57213" marT="0" marB="0" anchor="ctr"/>
                </a:tc>
                <a:tc>
                  <a:txBody>
                    <a:bodyPr/>
                    <a:lstStyle/>
                    <a:p>
                      <a:pPr algn="ctr" fontAlgn="base"/>
                      <a:r>
                        <a:rPr lang="en-US" sz="2000" dirty="0">
                          <a:effectLst/>
                        </a:rPr>
                        <a:t>Low-Risk Patients</a:t>
                      </a:r>
                      <a:endParaRPr lang="en-US" sz="2000" dirty="0">
                        <a:effectLst/>
                        <a:latin typeface="Times New Roman"/>
                      </a:endParaRPr>
                    </a:p>
                  </a:txBody>
                  <a:tcPr marL="57213" marR="57213" marT="0" marB="0" anchor="ctr"/>
                </a:tc>
              </a:tr>
              <a:tr h="5600086">
                <a:tc>
                  <a:txBody>
                    <a:bodyPr/>
                    <a:lstStyle/>
                    <a:p>
                      <a:pPr fontAlgn="base"/>
                      <a:r>
                        <a:rPr lang="en-US" sz="1600" u="sng" dirty="0">
                          <a:effectLst/>
                        </a:rPr>
                        <a:t>Prior to discharge:</a:t>
                      </a:r>
                    </a:p>
                    <a:p>
                      <a:pPr fontAlgn="base"/>
                      <a:r>
                        <a:rPr lang="en-US" sz="1600" dirty="0">
                          <a:effectLst/>
                        </a:rPr>
                        <a:t> </a:t>
                      </a:r>
                      <a:endParaRPr lang="en-US" sz="1600" b="0" dirty="0">
                        <a:effectLst/>
                      </a:endParaRPr>
                    </a:p>
                    <a:p>
                      <a:pPr marL="342900" lvl="0" indent="-342900" fontAlgn="base">
                        <a:buFont typeface="Symbol"/>
                        <a:buChar char=""/>
                      </a:pPr>
                      <a:r>
                        <a:rPr lang="en-US" sz="1600" b="0" dirty="0">
                          <a:effectLst/>
                        </a:rPr>
                        <a:t>Schedule a </a:t>
                      </a:r>
                      <a:r>
                        <a:rPr lang="en-US" sz="1600" b="0" u="sng" dirty="0">
                          <a:effectLst/>
                        </a:rPr>
                        <a:t>face-to-face follow-up visit within 48 hours of discharge</a:t>
                      </a:r>
                      <a:r>
                        <a:rPr lang="en-US" sz="1600" b="0" dirty="0">
                          <a:effectLst/>
                        </a:rPr>
                        <a:t>. Care teams should assess whether an </a:t>
                      </a:r>
                      <a:r>
                        <a:rPr lang="en-US" sz="1600" b="0" u="sng" dirty="0">
                          <a:effectLst/>
                        </a:rPr>
                        <a:t>office visit or home health care </a:t>
                      </a:r>
                      <a:r>
                        <a:rPr lang="en-US" sz="1600" b="0" dirty="0">
                          <a:effectLst/>
                        </a:rPr>
                        <a:t>is the best option for the patient.</a:t>
                      </a:r>
                    </a:p>
                    <a:p>
                      <a:pPr marL="160020" fontAlgn="base"/>
                      <a:r>
                        <a:rPr lang="en-US" sz="1600" b="0" dirty="0">
                          <a:effectLst/>
                        </a:rPr>
                        <a:t> </a:t>
                      </a:r>
                    </a:p>
                    <a:p>
                      <a:pPr marL="342900" lvl="0" indent="-342900" fontAlgn="base">
                        <a:buFont typeface="Symbol"/>
                        <a:buChar char=""/>
                      </a:pPr>
                      <a:r>
                        <a:rPr lang="en-US" sz="1600" b="0" dirty="0">
                          <a:effectLst/>
                        </a:rPr>
                        <a:t>If a home health care visit is scheduled in the first 48 hours, an </a:t>
                      </a:r>
                      <a:r>
                        <a:rPr lang="en-US" sz="1600" b="0" u="sng" dirty="0">
                          <a:effectLst/>
                        </a:rPr>
                        <a:t>office visit </a:t>
                      </a:r>
                      <a:r>
                        <a:rPr lang="en-US" sz="1600" b="0" dirty="0">
                          <a:effectLst/>
                        </a:rPr>
                        <a:t>must also be scheduled </a:t>
                      </a:r>
                      <a:r>
                        <a:rPr lang="en-US" sz="1600" b="0" u="sng" dirty="0">
                          <a:effectLst/>
                        </a:rPr>
                        <a:t>within </a:t>
                      </a:r>
                      <a:r>
                        <a:rPr lang="en-US" sz="1600" b="0" u="sng" dirty="0" smtClean="0">
                          <a:effectLst/>
                        </a:rPr>
                        <a:t>5 </a:t>
                      </a:r>
                      <a:r>
                        <a:rPr lang="en-US" sz="1600" b="0" u="sng" dirty="0">
                          <a:effectLst/>
                        </a:rPr>
                        <a:t>days.</a:t>
                      </a:r>
                    </a:p>
                    <a:p>
                      <a:pPr fontAlgn="base"/>
                      <a:r>
                        <a:rPr lang="en-US" sz="1600" b="0" dirty="0">
                          <a:effectLst/>
                          <a:highlight>
                            <a:srgbClr val="FFFF00"/>
                          </a:highlight>
                        </a:rPr>
                        <a:t> </a:t>
                      </a:r>
                      <a:endParaRPr lang="en-US" sz="1600" b="0" dirty="0">
                        <a:effectLst/>
                      </a:endParaRPr>
                    </a:p>
                    <a:p>
                      <a:pPr marL="342900" lvl="0" indent="-342900" fontAlgn="base">
                        <a:buFont typeface="Symbol"/>
                        <a:buChar char=""/>
                      </a:pPr>
                      <a:r>
                        <a:rPr lang="en-US" sz="1600" b="0" dirty="0">
                          <a:effectLst/>
                        </a:rPr>
                        <a:t>Initiate </a:t>
                      </a:r>
                      <a:r>
                        <a:rPr lang="en-US" sz="1600" b="0" u="sng" dirty="0">
                          <a:effectLst/>
                        </a:rPr>
                        <a:t>intensive care management programs </a:t>
                      </a:r>
                      <a:r>
                        <a:rPr lang="en-US" sz="1600" b="0" dirty="0">
                          <a:effectLst/>
                        </a:rPr>
                        <a:t>as indicated (if not provided in primary care or in outpatient specialty clinics </a:t>
                      </a:r>
                      <a:r>
                        <a:rPr lang="en-US" sz="1600" b="0" dirty="0" smtClean="0">
                          <a:effectLst/>
                        </a:rPr>
                        <a:t>(e.g. </a:t>
                      </a:r>
                      <a:r>
                        <a:rPr lang="en-US" sz="1600" b="0" dirty="0">
                          <a:effectLst/>
                        </a:rPr>
                        <a:t>heart failure clinics)</a:t>
                      </a:r>
                    </a:p>
                    <a:p>
                      <a:pPr marL="457200" marR="0">
                        <a:spcBef>
                          <a:spcPts val="0"/>
                        </a:spcBef>
                        <a:spcAft>
                          <a:spcPts val="0"/>
                        </a:spcAft>
                      </a:pPr>
                      <a:r>
                        <a:rPr lang="en-US" sz="1600" b="0" dirty="0">
                          <a:effectLst/>
                          <a:highlight>
                            <a:srgbClr val="FFFF00"/>
                          </a:highlight>
                        </a:rPr>
                        <a:t> </a:t>
                      </a:r>
                      <a:endParaRPr lang="en-US" sz="1600" b="0" dirty="0">
                        <a:effectLst/>
                      </a:endParaRPr>
                    </a:p>
                    <a:p>
                      <a:pPr marL="342900" lvl="0" indent="-342900" fontAlgn="base">
                        <a:buFont typeface="Symbol"/>
                        <a:buChar char=""/>
                      </a:pPr>
                      <a:r>
                        <a:rPr lang="en-US" sz="1600" b="0" dirty="0">
                          <a:effectLst/>
                        </a:rPr>
                        <a:t>Provide 24/7 phone number for advise about  questions and concerns.</a:t>
                      </a:r>
                    </a:p>
                    <a:p>
                      <a:pPr fontAlgn="base"/>
                      <a:r>
                        <a:rPr lang="en-US" sz="1600" b="0" dirty="0">
                          <a:effectLst/>
                        </a:rPr>
                        <a:t> </a:t>
                      </a:r>
                    </a:p>
                    <a:p>
                      <a:pPr marL="342900" lvl="0" indent="-342900" fontAlgn="base">
                        <a:buFont typeface="Symbol"/>
                        <a:buChar char=""/>
                      </a:pPr>
                      <a:r>
                        <a:rPr lang="en-US" sz="1600" b="0" dirty="0">
                          <a:effectLst/>
                        </a:rPr>
                        <a:t>Initiate a referral to social services and community resources as needed</a:t>
                      </a:r>
                    </a:p>
                    <a:p>
                      <a:pPr fontAlgn="base"/>
                      <a:r>
                        <a:rPr lang="en-US" sz="1600" dirty="0">
                          <a:effectLst/>
                        </a:rPr>
                        <a:t> </a:t>
                      </a:r>
                      <a:endParaRPr lang="en-US" sz="1600" b="0" dirty="0">
                        <a:effectLst/>
                        <a:latin typeface="Times New Roman"/>
                      </a:endParaRPr>
                    </a:p>
                  </a:txBody>
                  <a:tcPr marL="57213" marR="57213" marT="0" marB="0"/>
                </a:tc>
                <a:tc>
                  <a:txBody>
                    <a:bodyPr/>
                    <a:lstStyle/>
                    <a:p>
                      <a:pPr fontAlgn="base"/>
                      <a:r>
                        <a:rPr lang="en-US" sz="1600" b="1" u="sng" dirty="0">
                          <a:effectLst/>
                        </a:rPr>
                        <a:t>Prior to discharge:</a:t>
                      </a:r>
                    </a:p>
                    <a:p>
                      <a:pPr fontAlgn="base"/>
                      <a:r>
                        <a:rPr lang="en-US" sz="1600" dirty="0">
                          <a:effectLst/>
                        </a:rPr>
                        <a:t> </a:t>
                      </a:r>
                    </a:p>
                    <a:p>
                      <a:pPr marL="342900" lvl="0" indent="-342900" fontAlgn="base">
                        <a:buFont typeface="Symbol"/>
                        <a:buChar char=""/>
                      </a:pPr>
                      <a:r>
                        <a:rPr lang="en-US" sz="1600" dirty="0">
                          <a:effectLst/>
                        </a:rPr>
                        <a:t>Schedule a </a:t>
                      </a:r>
                      <a:r>
                        <a:rPr lang="en-US" sz="1600" u="sng" dirty="0">
                          <a:effectLst/>
                        </a:rPr>
                        <a:t>follow-up phone call within 48 </a:t>
                      </a:r>
                      <a:r>
                        <a:rPr lang="en-US" sz="1600" dirty="0">
                          <a:effectLst/>
                        </a:rPr>
                        <a:t>hours of discharge and schedule a physician </a:t>
                      </a:r>
                      <a:r>
                        <a:rPr lang="en-US" sz="1600" u="sng" dirty="0">
                          <a:effectLst/>
                        </a:rPr>
                        <a:t>office </a:t>
                      </a:r>
                      <a:r>
                        <a:rPr lang="en-US" sz="1600" u="sng" dirty="0" smtClean="0">
                          <a:effectLst/>
                        </a:rPr>
                        <a:t>visit within </a:t>
                      </a:r>
                      <a:r>
                        <a:rPr lang="en-US" sz="1600" u="sng" dirty="0">
                          <a:effectLst/>
                        </a:rPr>
                        <a:t>5 to 7 days</a:t>
                      </a:r>
                      <a:r>
                        <a:rPr lang="en-US" sz="1600" dirty="0">
                          <a:effectLst/>
                        </a:rPr>
                        <a:t>. </a:t>
                      </a:r>
                    </a:p>
                    <a:p>
                      <a:pPr marL="175260" fontAlgn="base"/>
                      <a:r>
                        <a:rPr lang="en-US" sz="1600" dirty="0">
                          <a:effectLst/>
                        </a:rPr>
                        <a:t> </a:t>
                      </a:r>
                    </a:p>
                    <a:p>
                      <a:pPr marL="342900" lvl="0" indent="-342900" fontAlgn="base">
                        <a:buFont typeface="Symbol"/>
                        <a:buChar char=""/>
                      </a:pPr>
                      <a:r>
                        <a:rPr lang="en-US" sz="1600" dirty="0">
                          <a:effectLst/>
                        </a:rPr>
                        <a:t>Initiate home health care or transitional care services (eg. CTI) </a:t>
                      </a:r>
                      <a:r>
                        <a:rPr lang="en-US" sz="1600" dirty="0" smtClean="0">
                          <a:effectLst/>
                        </a:rPr>
                        <a:t>as </a:t>
                      </a:r>
                      <a:r>
                        <a:rPr lang="en-US" sz="1600" dirty="0">
                          <a:effectLst/>
                        </a:rPr>
                        <a:t>needed. </a:t>
                      </a:r>
                    </a:p>
                    <a:p>
                      <a:pPr marL="175260" fontAlgn="base"/>
                      <a:r>
                        <a:rPr lang="en-US" sz="1600" dirty="0">
                          <a:effectLst/>
                          <a:highlight>
                            <a:srgbClr val="FFFF00"/>
                          </a:highlight>
                        </a:rPr>
                        <a:t> </a:t>
                      </a:r>
                      <a:endParaRPr lang="en-US" sz="1600" dirty="0">
                        <a:effectLst/>
                      </a:endParaRPr>
                    </a:p>
                    <a:p>
                      <a:pPr marL="342900" lvl="0" indent="-342900" fontAlgn="base">
                        <a:buFont typeface="Symbol"/>
                        <a:buChar char=""/>
                      </a:pPr>
                      <a:r>
                        <a:rPr lang="en-US" sz="1600" dirty="0">
                          <a:effectLst/>
                        </a:rPr>
                        <a:t>Provide 24/7 phone number for advise about  questions and concerns.</a:t>
                      </a:r>
                    </a:p>
                    <a:p>
                      <a:pPr marL="190500" fontAlgn="base"/>
                      <a:r>
                        <a:rPr lang="en-US" sz="1600" dirty="0">
                          <a:effectLst/>
                        </a:rPr>
                        <a:t> </a:t>
                      </a:r>
                    </a:p>
                    <a:p>
                      <a:pPr marL="342900" lvl="0" indent="-342900" fontAlgn="base">
                        <a:buFont typeface="Symbol"/>
                        <a:buChar char=""/>
                      </a:pPr>
                      <a:r>
                        <a:rPr lang="en-US" sz="1600" dirty="0">
                          <a:effectLst/>
                        </a:rPr>
                        <a:t>Initiate a referral to social services and community resources as needed.</a:t>
                      </a:r>
                      <a:endParaRPr lang="en-US" sz="1600" dirty="0">
                        <a:effectLst/>
                        <a:latin typeface="Times New Roman"/>
                      </a:endParaRPr>
                    </a:p>
                  </a:txBody>
                  <a:tcPr marL="57213" marR="57213" marT="0" marB="0"/>
                </a:tc>
                <a:tc>
                  <a:txBody>
                    <a:bodyPr/>
                    <a:lstStyle/>
                    <a:p>
                      <a:pPr fontAlgn="base"/>
                      <a:r>
                        <a:rPr lang="en-US" sz="1600" b="1" u="sng" dirty="0">
                          <a:effectLst/>
                        </a:rPr>
                        <a:t>Prior to discharge:</a:t>
                      </a:r>
                    </a:p>
                    <a:p>
                      <a:pPr fontAlgn="base"/>
                      <a:r>
                        <a:rPr lang="en-US" sz="1600" dirty="0">
                          <a:effectLst/>
                        </a:rPr>
                        <a:t> </a:t>
                      </a:r>
                    </a:p>
                    <a:p>
                      <a:pPr marL="342900" lvl="0" indent="-342900" fontAlgn="base">
                        <a:buFont typeface="Symbol"/>
                        <a:buChar char=""/>
                      </a:pPr>
                      <a:r>
                        <a:rPr lang="en-US" sz="1600" dirty="0">
                          <a:effectLst/>
                        </a:rPr>
                        <a:t>Schedule a </a:t>
                      </a:r>
                      <a:r>
                        <a:rPr lang="en-US" sz="1600" u="sng" dirty="0">
                          <a:effectLst/>
                        </a:rPr>
                        <a:t>follow-up phone call within 48 hours </a:t>
                      </a:r>
                      <a:r>
                        <a:rPr lang="en-US" sz="1600" dirty="0">
                          <a:effectLst/>
                        </a:rPr>
                        <a:t>of discharge and schedule a physician office visit as ordered by the attending physician.</a:t>
                      </a:r>
                    </a:p>
                    <a:p>
                      <a:pPr marL="190500" fontAlgn="base"/>
                      <a:r>
                        <a:rPr lang="en-US" sz="1600" dirty="0">
                          <a:effectLst/>
                        </a:rPr>
                        <a:t> </a:t>
                      </a:r>
                    </a:p>
                    <a:p>
                      <a:pPr marL="342900" lvl="0" indent="-342900" fontAlgn="base">
                        <a:buFont typeface="Symbol"/>
                        <a:buChar char=""/>
                      </a:pPr>
                      <a:r>
                        <a:rPr lang="en-US" sz="1600" dirty="0">
                          <a:effectLst/>
                        </a:rPr>
                        <a:t>Provide 24/7 phone number for advise about  questions and concerns.</a:t>
                      </a:r>
                    </a:p>
                    <a:p>
                      <a:pPr marL="190500" fontAlgn="base"/>
                      <a:r>
                        <a:rPr lang="en-US" sz="1600" dirty="0">
                          <a:effectLst/>
                        </a:rPr>
                        <a:t> </a:t>
                      </a:r>
                    </a:p>
                    <a:p>
                      <a:pPr marL="342900" lvl="0" indent="-342900" fontAlgn="base">
                        <a:buFont typeface="Symbol"/>
                        <a:buChar char=""/>
                      </a:pPr>
                      <a:r>
                        <a:rPr lang="en-US" sz="1600" dirty="0">
                          <a:effectLst/>
                        </a:rPr>
                        <a:t>Initiate a referral to social services and community resources as needed.</a:t>
                      </a:r>
                      <a:endParaRPr lang="en-US" sz="1600" dirty="0">
                        <a:effectLst/>
                        <a:latin typeface="Times New Roman"/>
                      </a:endParaRPr>
                    </a:p>
                  </a:txBody>
                  <a:tcPr marL="57213" marR="57213" marT="0" marB="0"/>
                </a:tc>
              </a:tr>
            </a:tbl>
          </a:graphicData>
        </a:graphic>
      </p:graphicFrame>
    </p:spTree>
    <p:extLst>
      <p:ext uri="{BB962C8B-B14F-4D97-AF65-F5344CB8AC3E}">
        <p14:creationId xmlns:p14="http://schemas.microsoft.com/office/powerpoint/2010/main" val="242640863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122359" y="1447800"/>
            <a:ext cx="8666041" cy="3646021"/>
          </a:xfrm>
          <a:custGeom>
            <a:avLst/>
            <a:gdLst>
              <a:gd name="T0" fmla="*/ 2147483647 w 4480"/>
              <a:gd name="T1" fmla="*/ 0 h 1243"/>
              <a:gd name="T2" fmla="*/ 0 w 4480"/>
              <a:gd name="T3" fmla="*/ 2147483647 h 1243"/>
              <a:gd name="T4" fmla="*/ 2147483647 w 4480"/>
              <a:gd name="T5" fmla="*/ 2147483647 h 1243"/>
              <a:gd name="T6" fmla="*/ 2147483647 w 4480"/>
              <a:gd name="T7" fmla="*/ 0 h 1243"/>
              <a:gd name="T8" fmla="*/ 0 60000 65536"/>
              <a:gd name="T9" fmla="*/ 0 60000 65536"/>
              <a:gd name="T10" fmla="*/ 0 60000 65536"/>
              <a:gd name="T11" fmla="*/ 0 60000 65536"/>
              <a:gd name="T12" fmla="*/ 0 w 4480"/>
              <a:gd name="T13" fmla="*/ 0 h 1243"/>
              <a:gd name="T14" fmla="*/ 4480 w 4480"/>
              <a:gd name="T15" fmla="*/ 1243 h 1243"/>
              <a:gd name="connsiteX0" fmla="*/ 3570 w 10000"/>
              <a:gd name="connsiteY0" fmla="*/ 9556 h 9556"/>
              <a:gd name="connsiteX1" fmla="*/ 0 w 10000"/>
              <a:gd name="connsiteY1" fmla="*/ 40 h 9556"/>
              <a:gd name="connsiteX2" fmla="*/ 10000 w 10000"/>
              <a:gd name="connsiteY2" fmla="*/ 0 h 9556"/>
              <a:gd name="connsiteX3" fmla="*/ 3570 w 10000"/>
              <a:gd name="connsiteY3" fmla="*/ 9556 h 9556"/>
              <a:gd name="connsiteX0" fmla="*/ 7102 w 10000"/>
              <a:gd name="connsiteY0" fmla="*/ 11744 h 11744"/>
              <a:gd name="connsiteX1" fmla="*/ 0 w 10000"/>
              <a:gd name="connsiteY1" fmla="*/ 42 h 11744"/>
              <a:gd name="connsiteX2" fmla="*/ 10000 w 10000"/>
              <a:gd name="connsiteY2" fmla="*/ 0 h 11744"/>
              <a:gd name="connsiteX3" fmla="*/ 7102 w 10000"/>
              <a:gd name="connsiteY3" fmla="*/ 11744 h 11744"/>
              <a:gd name="connsiteX0" fmla="*/ 6868 w 10000"/>
              <a:gd name="connsiteY0" fmla="*/ 11744 h 11744"/>
              <a:gd name="connsiteX1" fmla="*/ 0 w 10000"/>
              <a:gd name="connsiteY1" fmla="*/ 42 h 11744"/>
              <a:gd name="connsiteX2" fmla="*/ 10000 w 10000"/>
              <a:gd name="connsiteY2" fmla="*/ 0 h 11744"/>
              <a:gd name="connsiteX3" fmla="*/ 6868 w 10000"/>
              <a:gd name="connsiteY3" fmla="*/ 11744 h 11744"/>
              <a:gd name="connsiteX0" fmla="*/ 6868 w 10000"/>
              <a:gd name="connsiteY0" fmla="*/ 12419 h 12419"/>
              <a:gd name="connsiteX1" fmla="*/ 0 w 10000"/>
              <a:gd name="connsiteY1" fmla="*/ 42 h 12419"/>
              <a:gd name="connsiteX2" fmla="*/ 10000 w 10000"/>
              <a:gd name="connsiteY2" fmla="*/ 0 h 12419"/>
              <a:gd name="connsiteX3" fmla="*/ 6868 w 10000"/>
              <a:gd name="connsiteY3" fmla="*/ 12419 h 12419"/>
              <a:gd name="connsiteX0" fmla="*/ 6868 w 10000"/>
              <a:gd name="connsiteY0" fmla="*/ 12419 h 12419"/>
              <a:gd name="connsiteX1" fmla="*/ 6673 w 10000"/>
              <a:gd name="connsiteY1" fmla="*/ 12365 h 12419"/>
              <a:gd name="connsiteX2" fmla="*/ 0 w 10000"/>
              <a:gd name="connsiteY2" fmla="*/ 42 h 12419"/>
              <a:gd name="connsiteX3" fmla="*/ 10000 w 10000"/>
              <a:gd name="connsiteY3" fmla="*/ 0 h 12419"/>
              <a:gd name="connsiteX4" fmla="*/ 6868 w 10000"/>
              <a:gd name="connsiteY4" fmla="*/ 12419 h 12419"/>
              <a:gd name="connsiteX0" fmla="*/ 6868 w 10000"/>
              <a:gd name="connsiteY0" fmla="*/ 12419 h 12475"/>
              <a:gd name="connsiteX1" fmla="*/ 6820 w 10000"/>
              <a:gd name="connsiteY1" fmla="*/ 12473 h 12475"/>
              <a:gd name="connsiteX2" fmla="*/ 0 w 10000"/>
              <a:gd name="connsiteY2" fmla="*/ 42 h 12475"/>
              <a:gd name="connsiteX3" fmla="*/ 10000 w 10000"/>
              <a:gd name="connsiteY3" fmla="*/ 0 h 12475"/>
              <a:gd name="connsiteX4" fmla="*/ 6868 w 10000"/>
              <a:gd name="connsiteY4" fmla="*/ 12419 h 12475"/>
              <a:gd name="connsiteX0" fmla="*/ 6868 w 10000"/>
              <a:gd name="connsiteY0" fmla="*/ 12419 h 14957"/>
              <a:gd name="connsiteX1" fmla="*/ 4739 w 10000"/>
              <a:gd name="connsiteY1" fmla="*/ 14957 h 14957"/>
              <a:gd name="connsiteX2" fmla="*/ 0 w 10000"/>
              <a:gd name="connsiteY2" fmla="*/ 42 h 14957"/>
              <a:gd name="connsiteX3" fmla="*/ 10000 w 10000"/>
              <a:gd name="connsiteY3" fmla="*/ 0 h 14957"/>
              <a:gd name="connsiteX4" fmla="*/ 6868 w 10000"/>
              <a:gd name="connsiteY4" fmla="*/ 12419 h 14957"/>
              <a:gd name="connsiteX0" fmla="*/ 4743 w 10000"/>
              <a:gd name="connsiteY0" fmla="*/ 14957 h 14962"/>
              <a:gd name="connsiteX1" fmla="*/ 4739 w 10000"/>
              <a:gd name="connsiteY1" fmla="*/ 14957 h 14962"/>
              <a:gd name="connsiteX2" fmla="*/ 0 w 10000"/>
              <a:gd name="connsiteY2" fmla="*/ 42 h 14962"/>
              <a:gd name="connsiteX3" fmla="*/ 10000 w 10000"/>
              <a:gd name="connsiteY3" fmla="*/ 0 h 14962"/>
              <a:gd name="connsiteX4" fmla="*/ 4743 w 10000"/>
              <a:gd name="connsiteY4" fmla="*/ 14957 h 14962"/>
              <a:gd name="connsiteX0" fmla="*/ 3204 w 10000"/>
              <a:gd name="connsiteY0" fmla="*/ 14849 h 14958"/>
              <a:gd name="connsiteX1" fmla="*/ 4739 w 10000"/>
              <a:gd name="connsiteY1" fmla="*/ 14957 h 14958"/>
              <a:gd name="connsiteX2" fmla="*/ 0 w 10000"/>
              <a:gd name="connsiteY2" fmla="*/ 42 h 14958"/>
              <a:gd name="connsiteX3" fmla="*/ 10000 w 10000"/>
              <a:gd name="connsiteY3" fmla="*/ 0 h 14958"/>
              <a:gd name="connsiteX4" fmla="*/ 3204 w 10000"/>
              <a:gd name="connsiteY4" fmla="*/ 14849 h 14958"/>
              <a:gd name="connsiteX0" fmla="*/ 3204 w 10000"/>
              <a:gd name="connsiteY0" fmla="*/ 14849 h 14849"/>
              <a:gd name="connsiteX1" fmla="*/ 4094 w 10000"/>
              <a:gd name="connsiteY1" fmla="*/ 12743 h 14849"/>
              <a:gd name="connsiteX2" fmla="*/ 0 w 10000"/>
              <a:gd name="connsiteY2" fmla="*/ 42 h 14849"/>
              <a:gd name="connsiteX3" fmla="*/ 10000 w 10000"/>
              <a:gd name="connsiteY3" fmla="*/ 0 h 14849"/>
              <a:gd name="connsiteX4" fmla="*/ 3204 w 10000"/>
              <a:gd name="connsiteY4" fmla="*/ 14849 h 14849"/>
              <a:gd name="connsiteX0" fmla="*/ 3204 w 10000"/>
              <a:gd name="connsiteY0" fmla="*/ 14849 h 14854"/>
              <a:gd name="connsiteX1" fmla="*/ 3229 w 10000"/>
              <a:gd name="connsiteY1" fmla="*/ 14849 h 14854"/>
              <a:gd name="connsiteX2" fmla="*/ 0 w 10000"/>
              <a:gd name="connsiteY2" fmla="*/ 42 h 14854"/>
              <a:gd name="connsiteX3" fmla="*/ 10000 w 10000"/>
              <a:gd name="connsiteY3" fmla="*/ 0 h 14854"/>
              <a:gd name="connsiteX4" fmla="*/ 3204 w 10000"/>
              <a:gd name="connsiteY4" fmla="*/ 14849 h 1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854">
                <a:moveTo>
                  <a:pt x="3204" y="14849"/>
                </a:moveTo>
                <a:cubicBezTo>
                  <a:pt x="3183" y="14831"/>
                  <a:pt x="3250" y="14867"/>
                  <a:pt x="3229" y="14849"/>
                </a:cubicBezTo>
                <a:lnTo>
                  <a:pt x="0" y="42"/>
                </a:lnTo>
                <a:lnTo>
                  <a:pt x="10000" y="0"/>
                </a:lnTo>
                <a:lnTo>
                  <a:pt x="3204" y="14849"/>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w="25400" cap="sq">
            <a:solidFill>
              <a:schemeClr val="tx1"/>
            </a:solidFill>
            <a:round/>
            <a:headEnd type="none" w="sm" len="sm"/>
            <a:tailEnd type="none" w="sm" len="sm"/>
          </a:ln>
          <a:effectLst>
            <a:innerShdw blurRad="63500" dist="50800" dir="5400000">
              <a:prstClr val="black">
                <a:alpha val="50000"/>
              </a:prstClr>
            </a:innerShdw>
            <a:softEdge rad="31750"/>
          </a:effectLst>
        </p:spPr>
        <p:txBody>
          <a:bodyPr wrap="none"/>
          <a:lstStyle/>
          <a:p>
            <a:endParaRPr lang="en-US" dirty="0">
              <a:solidFill>
                <a:srgbClr val="000000"/>
              </a:solidFill>
            </a:endParaRPr>
          </a:p>
        </p:txBody>
      </p:sp>
      <p:sp>
        <p:nvSpPr>
          <p:cNvPr id="2" name="TextBox 1"/>
          <p:cNvSpPr txBox="1"/>
          <p:nvPr/>
        </p:nvSpPr>
        <p:spPr>
          <a:xfrm>
            <a:off x="228600" y="76200"/>
            <a:ext cx="8610600" cy="1200329"/>
          </a:xfrm>
          <a:prstGeom prst="rect">
            <a:avLst/>
          </a:prstGeom>
          <a:noFill/>
        </p:spPr>
        <p:txBody>
          <a:bodyPr wrap="square" rtlCol="0">
            <a:spAutoFit/>
          </a:bodyPr>
          <a:lstStyle/>
          <a:p>
            <a:pPr algn="ctr"/>
            <a:r>
              <a:rPr lang="en-US" sz="2400" b="1" u="sng" dirty="0">
                <a:solidFill>
                  <a:srgbClr val="000099"/>
                </a:solidFill>
              </a:rPr>
              <a:t>Reception into </a:t>
            </a:r>
            <a:r>
              <a:rPr lang="en-US" sz="2400" b="1" u="sng" dirty="0" smtClean="0">
                <a:solidFill>
                  <a:srgbClr val="000099"/>
                </a:solidFill>
              </a:rPr>
              <a:t>Skilled Nursing </a:t>
            </a:r>
            <a:r>
              <a:rPr lang="en-US" sz="2400" b="1" dirty="0" smtClean="0">
                <a:solidFill>
                  <a:srgbClr val="000099"/>
                </a:solidFill>
              </a:rPr>
              <a:t>Facilities </a:t>
            </a:r>
            <a:r>
              <a:rPr lang="en-US" sz="2400" dirty="0" smtClean="0">
                <a:solidFill>
                  <a:srgbClr val="000099"/>
                </a:solidFill>
              </a:rPr>
              <a:t>with Co-Design &amp; Implementation of </a:t>
            </a:r>
            <a:r>
              <a:rPr lang="en-US" sz="2400" dirty="0">
                <a:solidFill>
                  <a:srgbClr val="000099"/>
                </a:solidFill>
              </a:rPr>
              <a:t>Processes with </a:t>
            </a:r>
            <a:r>
              <a:rPr lang="en-US" sz="2400" dirty="0" smtClean="0">
                <a:solidFill>
                  <a:srgbClr val="000099"/>
                </a:solidFill>
              </a:rPr>
              <a:t>Patients, Family </a:t>
            </a:r>
          </a:p>
          <a:p>
            <a:pPr algn="ctr"/>
            <a:r>
              <a:rPr lang="en-US" sz="2400" dirty="0" smtClean="0">
                <a:solidFill>
                  <a:srgbClr val="000099"/>
                </a:solidFill>
              </a:rPr>
              <a:t>Caregivers and Hospitals</a:t>
            </a:r>
            <a:endParaRPr lang="en-US" dirty="0">
              <a:solidFill>
                <a:srgbClr val="000000"/>
              </a:solidFill>
            </a:endParaRPr>
          </a:p>
        </p:txBody>
      </p:sp>
      <p:grpSp>
        <p:nvGrpSpPr>
          <p:cNvPr id="12" name="Group 87"/>
          <p:cNvGrpSpPr>
            <a:grpSpLocks/>
          </p:cNvGrpSpPr>
          <p:nvPr/>
        </p:nvGrpSpPr>
        <p:grpSpPr bwMode="auto">
          <a:xfrm>
            <a:off x="914400" y="5105400"/>
            <a:ext cx="2311400" cy="914400"/>
            <a:chOff x="3264" y="192"/>
            <a:chExt cx="1792" cy="504"/>
          </a:xfrm>
        </p:grpSpPr>
        <p:sp>
          <p:nvSpPr>
            <p:cNvPr id="13" name="Freeform 88"/>
            <p:cNvSpPr>
              <a:spLocks/>
            </p:cNvSpPr>
            <p:nvPr/>
          </p:nvSpPr>
          <p:spPr bwMode="auto">
            <a:xfrm>
              <a:off x="3264" y="477"/>
              <a:ext cx="1792" cy="219"/>
            </a:xfrm>
            <a:custGeom>
              <a:avLst/>
              <a:gdLst/>
              <a:ahLst/>
              <a:cxnLst>
                <a:cxn ang="0">
                  <a:pos x="777" y="848"/>
                </a:cxn>
                <a:cxn ang="0">
                  <a:pos x="0" y="200"/>
                </a:cxn>
                <a:cxn ang="0">
                  <a:pos x="1951" y="0"/>
                </a:cxn>
                <a:cxn ang="0">
                  <a:pos x="2736" y="653"/>
                </a:cxn>
                <a:cxn ang="0">
                  <a:pos x="777" y="848"/>
                </a:cxn>
              </a:cxnLst>
              <a:rect l="0" t="0" r="r" b="b"/>
              <a:pathLst>
                <a:path w="2736" h="848">
                  <a:moveTo>
                    <a:pt x="777" y="848"/>
                  </a:moveTo>
                  <a:lnTo>
                    <a:pt x="0" y="200"/>
                  </a:lnTo>
                  <a:lnTo>
                    <a:pt x="1951" y="0"/>
                  </a:lnTo>
                  <a:lnTo>
                    <a:pt x="2736" y="653"/>
                  </a:lnTo>
                  <a:lnTo>
                    <a:pt x="777" y="848"/>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4" name="Freeform 89"/>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5" name="Freeform 90"/>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 name="Freeform 91"/>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7" name="Freeform 92"/>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 name="Freeform 93"/>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close/>
                </a:path>
              </a:pathLst>
            </a:custGeom>
            <a:solidFill>
              <a:srgbClr val="BFDEFF"/>
            </a:solidFill>
            <a:ln w="9525">
              <a:noFill/>
              <a:round/>
              <a:headEnd/>
              <a:tailEnd/>
            </a:ln>
          </p:spPr>
          <p:txBody>
            <a:bodyPr/>
            <a:lstStyle/>
            <a:p>
              <a:endParaRPr lang="en-US" dirty="0">
                <a:solidFill>
                  <a:srgbClr val="000000"/>
                </a:solidFill>
              </a:endParaRPr>
            </a:p>
          </p:txBody>
        </p:sp>
        <p:sp>
          <p:nvSpPr>
            <p:cNvPr id="19" name="Freeform 94"/>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 name="Freeform 95"/>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21" name="Freeform 96"/>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2" name="Freeform 97"/>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close/>
                </a:path>
              </a:pathLst>
            </a:custGeom>
            <a:solidFill>
              <a:srgbClr val="409EFF"/>
            </a:solidFill>
            <a:ln w="9525">
              <a:noFill/>
              <a:round/>
              <a:headEnd/>
              <a:tailEnd/>
            </a:ln>
          </p:spPr>
          <p:txBody>
            <a:bodyPr/>
            <a:lstStyle/>
            <a:p>
              <a:endParaRPr lang="en-US" dirty="0">
                <a:solidFill>
                  <a:srgbClr val="000000"/>
                </a:solidFill>
              </a:endParaRPr>
            </a:p>
          </p:txBody>
        </p:sp>
        <p:sp>
          <p:nvSpPr>
            <p:cNvPr id="23" name="Freeform 98"/>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4" name="Freeform 99"/>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close/>
                </a:path>
              </a:pathLst>
            </a:custGeom>
            <a:solidFill>
              <a:srgbClr val="409EFF"/>
            </a:solidFill>
            <a:ln w="9525">
              <a:noFill/>
              <a:round/>
              <a:headEnd/>
              <a:tailEnd/>
            </a:ln>
          </p:spPr>
          <p:txBody>
            <a:bodyPr/>
            <a:lstStyle/>
            <a:p>
              <a:endParaRPr lang="en-US" dirty="0">
                <a:solidFill>
                  <a:srgbClr val="000000"/>
                </a:solidFill>
              </a:endParaRPr>
            </a:p>
          </p:txBody>
        </p:sp>
        <p:sp>
          <p:nvSpPr>
            <p:cNvPr id="25" name="Freeform 100"/>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6" name="Freeform 101"/>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close/>
                </a:path>
              </a:pathLst>
            </a:custGeom>
            <a:solidFill>
              <a:srgbClr val="000000"/>
            </a:solidFill>
            <a:ln w="9525">
              <a:noFill/>
              <a:round/>
              <a:headEnd/>
              <a:tailEnd/>
            </a:ln>
          </p:spPr>
          <p:txBody>
            <a:bodyPr/>
            <a:lstStyle/>
            <a:p>
              <a:endParaRPr lang="en-US" dirty="0">
                <a:solidFill>
                  <a:srgbClr val="000000"/>
                </a:solidFill>
              </a:endParaRPr>
            </a:p>
          </p:txBody>
        </p:sp>
        <p:sp>
          <p:nvSpPr>
            <p:cNvPr id="27" name="Freeform 102"/>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8" name="Freeform 103"/>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close/>
                </a:path>
              </a:pathLst>
            </a:custGeom>
            <a:solidFill>
              <a:srgbClr val="409EFF"/>
            </a:solidFill>
            <a:ln w="9525">
              <a:noFill/>
              <a:round/>
              <a:headEnd/>
              <a:tailEnd/>
            </a:ln>
          </p:spPr>
          <p:txBody>
            <a:bodyPr/>
            <a:lstStyle/>
            <a:p>
              <a:endParaRPr lang="en-US" dirty="0">
                <a:solidFill>
                  <a:srgbClr val="000000"/>
                </a:solidFill>
              </a:endParaRPr>
            </a:p>
          </p:txBody>
        </p:sp>
        <p:sp>
          <p:nvSpPr>
            <p:cNvPr id="29" name="Freeform 104"/>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0" name="Freeform 105"/>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10"/>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10"/>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31" name="Freeform 106"/>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07"/>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07"/>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2" name="Freeform 107"/>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33" name="Freeform 108"/>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4" name="Freeform 109"/>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35" name="Freeform 110"/>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6" name="Freeform 111"/>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close/>
                </a:path>
              </a:pathLst>
            </a:custGeom>
            <a:solidFill>
              <a:srgbClr val="99CCFF"/>
            </a:solidFill>
            <a:ln w="9525">
              <a:noFill/>
              <a:round/>
              <a:headEnd/>
              <a:tailEnd/>
            </a:ln>
          </p:spPr>
          <p:txBody>
            <a:bodyPr/>
            <a:lstStyle/>
            <a:p>
              <a:endParaRPr lang="en-US" dirty="0">
                <a:solidFill>
                  <a:srgbClr val="000000"/>
                </a:solidFill>
              </a:endParaRPr>
            </a:p>
          </p:txBody>
        </p:sp>
        <p:sp>
          <p:nvSpPr>
            <p:cNvPr id="37" name="Freeform 112"/>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8" name="Freeform 113"/>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42" y="50"/>
                </a:cxn>
                <a:cxn ang="0">
                  <a:pos x="47" y="53"/>
                </a:cxn>
                <a:cxn ang="0">
                  <a:pos x="50" y="58"/>
                </a:cxn>
                <a:cxn ang="0">
                  <a:pos x="53" y="61"/>
                </a:cxn>
                <a:cxn ang="0">
                  <a:pos x="58" y="64"/>
                </a:cxn>
                <a:cxn ang="0">
                  <a:pos x="61" y="69"/>
                </a:cxn>
                <a:cxn ang="0">
                  <a:pos x="64" y="75"/>
                </a:cxn>
                <a:cxn ang="0">
                  <a:pos x="64" y="83"/>
                </a:cxn>
                <a:cxn ang="0">
                  <a:pos x="61" y="96"/>
                </a:cxn>
                <a:cxn ang="0">
                  <a:pos x="61" y="110"/>
                </a:cxn>
                <a:cxn ang="0">
                  <a:pos x="61" y="124"/>
                </a:cxn>
                <a:cxn ang="0">
                  <a:pos x="58" y="138"/>
                </a:cxn>
                <a:cxn ang="0">
                  <a:pos x="58" y="151"/>
                </a:cxn>
                <a:cxn ang="0">
                  <a:pos x="58" y="165"/>
                </a:cxn>
                <a:cxn ang="0">
                  <a:pos x="58" y="179"/>
                </a:cxn>
                <a:cxn ang="0">
                  <a:pos x="58" y="193"/>
                </a:cxn>
                <a:cxn ang="0">
                  <a:pos x="58" y="206"/>
                </a:cxn>
                <a:cxn ang="0">
                  <a:pos x="58" y="220"/>
                </a:cxn>
                <a:cxn ang="0">
                  <a:pos x="58" y="234"/>
                </a:cxn>
                <a:cxn ang="0">
                  <a:pos x="58" y="247"/>
                </a:cxn>
                <a:cxn ang="0">
                  <a:pos x="58" y="261"/>
                </a:cxn>
                <a:cxn ang="0">
                  <a:pos x="58" y="275"/>
                </a:cxn>
                <a:cxn ang="0">
                  <a:pos x="58" y="291"/>
                </a:cxn>
                <a:cxn ang="0">
                  <a:pos x="182" y="289"/>
                </a:cxn>
                <a:cxn ang="0">
                  <a:pos x="182" y="269"/>
                </a:cxn>
                <a:cxn ang="0">
                  <a:pos x="182" y="253"/>
                </a:cxn>
                <a:cxn ang="0">
                  <a:pos x="184" y="234"/>
                </a:cxn>
                <a:cxn ang="0">
                  <a:pos x="184" y="214"/>
                </a:cxn>
                <a:cxn ang="0">
                  <a:pos x="184" y="198"/>
                </a:cxn>
                <a:cxn ang="0">
                  <a:pos x="184" y="179"/>
                </a:cxn>
                <a:cxn ang="0">
                  <a:pos x="184" y="160"/>
                </a:cxn>
                <a:cxn ang="0">
                  <a:pos x="184" y="140"/>
                </a:cxn>
                <a:cxn ang="0">
                  <a:pos x="184" y="124"/>
                </a:cxn>
                <a:cxn ang="0">
                  <a:pos x="184" y="105"/>
                </a:cxn>
                <a:cxn ang="0">
                  <a:pos x="184" y="86"/>
                </a:cxn>
                <a:cxn ang="0">
                  <a:pos x="184" y="69"/>
                </a:cxn>
                <a:cxn ang="0">
                  <a:pos x="184" y="50"/>
                </a:cxn>
                <a:cxn ang="0">
                  <a:pos x="182" y="33"/>
                </a:cxn>
                <a:cxn ang="0">
                  <a:pos x="182" y="17"/>
                </a:cxn>
                <a:cxn ang="0">
                  <a:pos x="179" y="0"/>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39" name="Freeform 114"/>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39" y="47"/>
                </a:cxn>
                <a:cxn ang="0">
                  <a:pos x="44" y="53"/>
                </a:cxn>
                <a:cxn ang="0">
                  <a:pos x="47" y="55"/>
                </a:cxn>
                <a:cxn ang="0">
                  <a:pos x="53" y="58"/>
                </a:cxn>
                <a:cxn ang="0">
                  <a:pos x="55" y="64"/>
                </a:cxn>
                <a:cxn ang="0">
                  <a:pos x="58" y="66"/>
                </a:cxn>
                <a:cxn ang="0">
                  <a:pos x="61" y="72"/>
                </a:cxn>
                <a:cxn ang="0">
                  <a:pos x="64" y="77"/>
                </a:cxn>
                <a:cxn ang="0">
                  <a:pos x="64" y="91"/>
                </a:cxn>
                <a:cxn ang="0">
                  <a:pos x="61" y="105"/>
                </a:cxn>
                <a:cxn ang="0">
                  <a:pos x="61" y="118"/>
                </a:cxn>
                <a:cxn ang="0">
                  <a:pos x="61" y="132"/>
                </a:cxn>
                <a:cxn ang="0">
                  <a:pos x="58" y="146"/>
                </a:cxn>
                <a:cxn ang="0">
                  <a:pos x="58" y="157"/>
                </a:cxn>
                <a:cxn ang="0">
                  <a:pos x="58" y="171"/>
                </a:cxn>
                <a:cxn ang="0">
                  <a:pos x="58" y="184"/>
                </a:cxn>
                <a:cxn ang="0">
                  <a:pos x="58" y="198"/>
                </a:cxn>
                <a:cxn ang="0">
                  <a:pos x="58" y="212"/>
                </a:cxn>
                <a:cxn ang="0">
                  <a:pos x="58" y="225"/>
                </a:cxn>
                <a:cxn ang="0">
                  <a:pos x="58" y="242"/>
                </a:cxn>
                <a:cxn ang="0">
                  <a:pos x="58" y="256"/>
                </a:cxn>
                <a:cxn ang="0">
                  <a:pos x="58" y="269"/>
                </a:cxn>
                <a:cxn ang="0">
                  <a:pos x="58" y="283"/>
                </a:cxn>
                <a:cxn ang="0">
                  <a:pos x="58" y="297"/>
                </a:cxn>
                <a:cxn ang="0">
                  <a:pos x="182" y="278"/>
                </a:cxn>
                <a:cxn ang="0">
                  <a:pos x="182" y="261"/>
                </a:cxn>
                <a:cxn ang="0">
                  <a:pos x="182" y="242"/>
                </a:cxn>
                <a:cxn ang="0">
                  <a:pos x="184" y="225"/>
                </a:cxn>
                <a:cxn ang="0">
                  <a:pos x="184" y="206"/>
                </a:cxn>
                <a:cxn ang="0">
                  <a:pos x="184" y="187"/>
                </a:cxn>
                <a:cxn ang="0">
                  <a:pos x="184" y="168"/>
                </a:cxn>
                <a:cxn ang="0">
                  <a:pos x="184" y="151"/>
                </a:cxn>
                <a:cxn ang="0">
                  <a:pos x="184" y="132"/>
                </a:cxn>
                <a:cxn ang="0">
                  <a:pos x="184" y="113"/>
                </a:cxn>
                <a:cxn ang="0">
                  <a:pos x="184" y="96"/>
                </a:cxn>
                <a:cxn ang="0">
                  <a:pos x="184" y="77"/>
                </a:cxn>
                <a:cxn ang="0">
                  <a:pos x="184" y="61"/>
                </a:cxn>
                <a:cxn ang="0">
                  <a:pos x="182" y="42"/>
                </a:cxn>
                <a:cxn ang="0">
                  <a:pos x="182" y="25"/>
                </a:cxn>
                <a:cxn ang="0">
                  <a:pos x="182" y="9"/>
                </a:cxn>
                <a:cxn ang="0">
                  <a:pos x="0" y="17"/>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6" y="47"/>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40" name="Freeform 115"/>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close/>
                </a:path>
              </a:pathLst>
            </a:custGeom>
            <a:solidFill>
              <a:srgbClr val="FFFFFF"/>
            </a:solidFill>
            <a:ln w="9525">
              <a:noFill/>
              <a:round/>
              <a:headEnd/>
              <a:tailEnd/>
            </a:ln>
          </p:spPr>
          <p:txBody>
            <a:bodyPr/>
            <a:lstStyle/>
            <a:p>
              <a:endParaRPr lang="en-US" dirty="0">
                <a:solidFill>
                  <a:srgbClr val="000000"/>
                </a:solidFill>
              </a:endParaRPr>
            </a:p>
          </p:txBody>
        </p:sp>
        <p:sp>
          <p:nvSpPr>
            <p:cNvPr id="41" name="Freeform 116"/>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42" name="Freeform 117"/>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43" name="Freeform 118"/>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44" name="Freeform 119"/>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close/>
                </a:path>
              </a:pathLst>
            </a:custGeom>
            <a:solidFill>
              <a:srgbClr val="BFDEFF"/>
            </a:solidFill>
            <a:ln w="9525">
              <a:noFill/>
              <a:round/>
              <a:headEnd/>
              <a:tailEnd/>
            </a:ln>
          </p:spPr>
          <p:txBody>
            <a:bodyPr/>
            <a:lstStyle/>
            <a:p>
              <a:endParaRPr lang="en-US" dirty="0">
                <a:solidFill>
                  <a:srgbClr val="000000"/>
                </a:solidFill>
              </a:endParaRPr>
            </a:p>
          </p:txBody>
        </p:sp>
        <p:sp>
          <p:nvSpPr>
            <p:cNvPr id="45" name="Freeform 120"/>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46" name="Freeform 121"/>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47" name="Freeform 122"/>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48" name="Freeform 123"/>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close/>
                </a:path>
              </a:pathLst>
            </a:custGeom>
            <a:solidFill>
              <a:srgbClr val="000000"/>
            </a:solidFill>
            <a:ln w="9525">
              <a:noFill/>
              <a:round/>
              <a:headEnd/>
              <a:tailEnd/>
            </a:ln>
          </p:spPr>
          <p:txBody>
            <a:bodyPr/>
            <a:lstStyle/>
            <a:p>
              <a:endParaRPr lang="en-US" dirty="0">
                <a:solidFill>
                  <a:srgbClr val="000000"/>
                </a:solidFill>
              </a:endParaRPr>
            </a:p>
          </p:txBody>
        </p:sp>
        <p:sp>
          <p:nvSpPr>
            <p:cNvPr id="49" name="Freeform 124"/>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50" name="Freeform 125"/>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close/>
                </a:path>
              </a:pathLst>
            </a:custGeom>
            <a:solidFill>
              <a:srgbClr val="99CCFF"/>
            </a:solidFill>
            <a:ln w="9525">
              <a:noFill/>
              <a:round/>
              <a:headEnd/>
              <a:tailEnd/>
            </a:ln>
          </p:spPr>
          <p:txBody>
            <a:bodyPr/>
            <a:lstStyle/>
            <a:p>
              <a:endParaRPr lang="en-US" dirty="0">
                <a:solidFill>
                  <a:srgbClr val="000000"/>
                </a:solidFill>
              </a:endParaRPr>
            </a:p>
          </p:txBody>
        </p:sp>
        <p:sp>
          <p:nvSpPr>
            <p:cNvPr id="51" name="Freeform 126"/>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52" name="Freeform 127"/>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53" name="Freeform 128"/>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54" name="Freeform 129"/>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close/>
                </a:path>
              </a:pathLst>
            </a:custGeom>
            <a:solidFill>
              <a:srgbClr val="99CCFF"/>
            </a:solidFill>
            <a:ln w="9525">
              <a:noFill/>
              <a:round/>
              <a:headEnd/>
              <a:tailEnd/>
            </a:ln>
          </p:spPr>
          <p:txBody>
            <a:bodyPr/>
            <a:lstStyle/>
            <a:p>
              <a:endParaRPr lang="en-US" dirty="0">
                <a:solidFill>
                  <a:srgbClr val="000000"/>
                </a:solidFill>
              </a:endParaRPr>
            </a:p>
          </p:txBody>
        </p:sp>
        <p:sp>
          <p:nvSpPr>
            <p:cNvPr id="56" name="Freeform 130"/>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58" name="Freeform 131"/>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59" name="Freeform 132"/>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60" name="Freeform 133"/>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close/>
                </a:path>
              </a:pathLst>
            </a:custGeom>
            <a:solidFill>
              <a:srgbClr val="409EFF"/>
            </a:solidFill>
            <a:ln w="9525">
              <a:noFill/>
              <a:round/>
              <a:headEnd/>
              <a:tailEnd/>
            </a:ln>
          </p:spPr>
          <p:txBody>
            <a:bodyPr/>
            <a:lstStyle/>
            <a:p>
              <a:endParaRPr lang="en-US" dirty="0">
                <a:solidFill>
                  <a:srgbClr val="000000"/>
                </a:solidFill>
              </a:endParaRPr>
            </a:p>
          </p:txBody>
        </p:sp>
        <p:sp>
          <p:nvSpPr>
            <p:cNvPr id="61" name="Freeform 134"/>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62" name="Freeform 135"/>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63" name="Freeform 136"/>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64" name="Freeform 137"/>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5"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5"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close/>
                </a:path>
              </a:pathLst>
            </a:custGeom>
            <a:solidFill>
              <a:srgbClr val="FFFFFF"/>
            </a:solidFill>
            <a:ln w="9525">
              <a:noFill/>
              <a:round/>
              <a:headEnd/>
              <a:tailEnd/>
            </a:ln>
          </p:spPr>
          <p:txBody>
            <a:bodyPr/>
            <a:lstStyle/>
            <a:p>
              <a:endParaRPr lang="en-US" dirty="0">
                <a:solidFill>
                  <a:srgbClr val="000000"/>
                </a:solidFill>
              </a:endParaRPr>
            </a:p>
          </p:txBody>
        </p:sp>
        <p:sp>
          <p:nvSpPr>
            <p:cNvPr id="65" name="Freeform 138"/>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2"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2"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67" name="Freeform 139"/>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close/>
                </a:path>
              </a:pathLst>
            </a:custGeom>
            <a:solidFill>
              <a:srgbClr val="FFFFFF"/>
            </a:solidFill>
            <a:ln w="9525">
              <a:noFill/>
              <a:round/>
              <a:headEnd/>
              <a:tailEnd/>
            </a:ln>
          </p:spPr>
          <p:txBody>
            <a:bodyPr/>
            <a:lstStyle/>
            <a:p>
              <a:endParaRPr lang="en-US" dirty="0">
                <a:solidFill>
                  <a:srgbClr val="000000"/>
                </a:solidFill>
              </a:endParaRPr>
            </a:p>
          </p:txBody>
        </p:sp>
        <p:sp>
          <p:nvSpPr>
            <p:cNvPr id="68" name="Freeform 140"/>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69" name="Freeform 141"/>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197"/>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197"/>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close/>
                </a:path>
              </a:pathLst>
            </a:custGeom>
            <a:solidFill>
              <a:srgbClr val="7FFFBF"/>
            </a:solidFill>
            <a:ln w="9525">
              <a:noFill/>
              <a:round/>
              <a:headEnd/>
              <a:tailEnd/>
            </a:ln>
          </p:spPr>
          <p:txBody>
            <a:bodyPr/>
            <a:lstStyle/>
            <a:p>
              <a:endParaRPr lang="en-US" dirty="0">
                <a:solidFill>
                  <a:srgbClr val="000000"/>
                </a:solidFill>
              </a:endParaRPr>
            </a:p>
          </p:txBody>
        </p:sp>
        <p:sp>
          <p:nvSpPr>
            <p:cNvPr id="71" name="Freeform 142"/>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200"/>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200"/>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72" name="Freeform 143"/>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close/>
                </a:path>
              </a:pathLst>
            </a:custGeom>
            <a:solidFill>
              <a:srgbClr val="40FF9E"/>
            </a:solidFill>
            <a:ln w="9525">
              <a:noFill/>
              <a:round/>
              <a:headEnd/>
              <a:tailEnd/>
            </a:ln>
          </p:spPr>
          <p:txBody>
            <a:bodyPr/>
            <a:lstStyle/>
            <a:p>
              <a:endParaRPr lang="en-US" dirty="0">
                <a:solidFill>
                  <a:srgbClr val="000000"/>
                </a:solidFill>
              </a:endParaRPr>
            </a:p>
          </p:txBody>
        </p:sp>
        <p:sp>
          <p:nvSpPr>
            <p:cNvPr id="73" name="Freeform 144"/>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74" name="Freeform 145"/>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close/>
                </a:path>
              </a:pathLst>
            </a:custGeom>
            <a:solidFill>
              <a:srgbClr val="7FBFFF"/>
            </a:solidFill>
            <a:ln w="9525">
              <a:noFill/>
              <a:round/>
              <a:headEnd/>
              <a:tailEnd/>
            </a:ln>
          </p:spPr>
          <p:txBody>
            <a:bodyPr/>
            <a:lstStyle/>
            <a:p>
              <a:endParaRPr lang="en-US" dirty="0">
                <a:solidFill>
                  <a:srgbClr val="000000"/>
                </a:solidFill>
              </a:endParaRPr>
            </a:p>
          </p:txBody>
        </p:sp>
        <p:sp>
          <p:nvSpPr>
            <p:cNvPr id="75" name="Freeform 146"/>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76" name="Freeform 147"/>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close/>
                </a:path>
              </a:pathLst>
            </a:custGeom>
            <a:solidFill>
              <a:srgbClr val="409EFF"/>
            </a:solidFill>
            <a:ln w="9525">
              <a:noFill/>
              <a:round/>
              <a:headEnd/>
              <a:tailEnd/>
            </a:ln>
          </p:spPr>
          <p:txBody>
            <a:bodyPr/>
            <a:lstStyle/>
            <a:p>
              <a:endParaRPr lang="en-US" dirty="0">
                <a:solidFill>
                  <a:srgbClr val="000000"/>
                </a:solidFill>
              </a:endParaRPr>
            </a:p>
          </p:txBody>
        </p:sp>
        <p:sp>
          <p:nvSpPr>
            <p:cNvPr id="77" name="Freeform 148"/>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78" name="Freeform 149"/>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close/>
                </a:path>
              </a:pathLst>
            </a:custGeom>
            <a:solidFill>
              <a:srgbClr val="FFFFFF"/>
            </a:solidFill>
            <a:ln w="9525">
              <a:noFill/>
              <a:round/>
              <a:headEnd/>
              <a:tailEnd/>
            </a:ln>
          </p:spPr>
          <p:txBody>
            <a:bodyPr/>
            <a:lstStyle/>
            <a:p>
              <a:endParaRPr lang="en-US" dirty="0">
                <a:solidFill>
                  <a:srgbClr val="000000"/>
                </a:solidFill>
              </a:endParaRPr>
            </a:p>
          </p:txBody>
        </p:sp>
        <p:sp>
          <p:nvSpPr>
            <p:cNvPr id="79" name="Freeform 150"/>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80" name="Freeform 151"/>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81" name="Freeform 152"/>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82" name="Freeform 153"/>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close/>
                </a:path>
              </a:pathLst>
            </a:custGeom>
            <a:solidFill>
              <a:schemeClr val="bg2"/>
            </a:solidFill>
            <a:ln w="9525">
              <a:noFill/>
              <a:round/>
              <a:headEnd/>
              <a:tailEnd/>
            </a:ln>
          </p:spPr>
          <p:txBody>
            <a:bodyPr/>
            <a:lstStyle/>
            <a:p>
              <a:endParaRPr lang="en-US" dirty="0">
                <a:solidFill>
                  <a:srgbClr val="000000"/>
                </a:solidFill>
              </a:endParaRPr>
            </a:p>
          </p:txBody>
        </p:sp>
        <p:sp>
          <p:nvSpPr>
            <p:cNvPr id="83" name="Freeform 154"/>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84" name="Freeform 155"/>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85" name="Freeform 156"/>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86" name="Freeform 157"/>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87" name="Freeform 158"/>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88" name="Freeform 159"/>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close/>
                </a:path>
              </a:pathLst>
            </a:custGeom>
            <a:solidFill>
              <a:srgbClr val="000000"/>
            </a:solidFill>
            <a:ln w="9525">
              <a:noFill/>
              <a:round/>
              <a:headEnd/>
              <a:tailEnd/>
            </a:ln>
          </p:spPr>
          <p:txBody>
            <a:bodyPr/>
            <a:lstStyle/>
            <a:p>
              <a:endParaRPr lang="en-US" dirty="0">
                <a:solidFill>
                  <a:srgbClr val="000000"/>
                </a:solidFill>
              </a:endParaRPr>
            </a:p>
          </p:txBody>
        </p:sp>
        <p:sp>
          <p:nvSpPr>
            <p:cNvPr id="89" name="Freeform 160"/>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90" name="Freeform 161"/>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close/>
                </a:path>
              </a:pathLst>
            </a:custGeom>
            <a:solidFill>
              <a:srgbClr val="7FFFBF"/>
            </a:solidFill>
            <a:ln w="9525">
              <a:noFill/>
              <a:round/>
              <a:headEnd/>
              <a:tailEnd/>
            </a:ln>
          </p:spPr>
          <p:txBody>
            <a:bodyPr/>
            <a:lstStyle/>
            <a:p>
              <a:endParaRPr lang="en-US" dirty="0">
                <a:solidFill>
                  <a:srgbClr val="000000"/>
                </a:solidFill>
              </a:endParaRPr>
            </a:p>
          </p:txBody>
        </p:sp>
        <p:sp>
          <p:nvSpPr>
            <p:cNvPr id="91" name="Freeform 162"/>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92" name="Freeform 163"/>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close/>
                </a:path>
              </a:pathLst>
            </a:custGeom>
            <a:solidFill>
              <a:srgbClr val="40FF9E"/>
            </a:solidFill>
            <a:ln w="9525">
              <a:noFill/>
              <a:round/>
              <a:headEnd/>
              <a:tailEnd/>
            </a:ln>
          </p:spPr>
          <p:txBody>
            <a:bodyPr/>
            <a:lstStyle/>
            <a:p>
              <a:endParaRPr lang="en-US" dirty="0">
                <a:solidFill>
                  <a:srgbClr val="000000"/>
                </a:solidFill>
              </a:endParaRPr>
            </a:p>
          </p:txBody>
        </p:sp>
        <p:sp>
          <p:nvSpPr>
            <p:cNvPr id="93" name="Freeform 164"/>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94" name="Freeform 165"/>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close/>
                </a:path>
              </a:pathLst>
            </a:custGeom>
            <a:solidFill>
              <a:srgbClr val="7FBFFF"/>
            </a:solidFill>
            <a:ln w="9525">
              <a:noFill/>
              <a:round/>
              <a:headEnd/>
              <a:tailEnd/>
            </a:ln>
          </p:spPr>
          <p:txBody>
            <a:bodyPr/>
            <a:lstStyle/>
            <a:p>
              <a:endParaRPr lang="en-US" dirty="0">
                <a:solidFill>
                  <a:srgbClr val="000000"/>
                </a:solidFill>
              </a:endParaRPr>
            </a:p>
          </p:txBody>
        </p:sp>
        <p:sp>
          <p:nvSpPr>
            <p:cNvPr id="95" name="Freeform 166"/>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96" name="Freeform 167"/>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close/>
                </a:path>
              </a:pathLst>
            </a:custGeom>
            <a:solidFill>
              <a:srgbClr val="FFFFFF"/>
            </a:solidFill>
            <a:ln w="9525">
              <a:noFill/>
              <a:round/>
              <a:headEnd/>
              <a:tailEnd/>
            </a:ln>
          </p:spPr>
          <p:txBody>
            <a:bodyPr/>
            <a:lstStyle/>
            <a:p>
              <a:endParaRPr lang="en-US" dirty="0">
                <a:solidFill>
                  <a:srgbClr val="000000"/>
                </a:solidFill>
              </a:endParaRPr>
            </a:p>
          </p:txBody>
        </p:sp>
        <p:sp>
          <p:nvSpPr>
            <p:cNvPr id="97" name="Freeform 168"/>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98" name="Freeform 169"/>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99" name="Freeform 170"/>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0" name="Freeform 171"/>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01" name="Freeform 172"/>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2" name="Freeform 173"/>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close/>
                </a:path>
              </a:pathLst>
            </a:custGeom>
            <a:solidFill>
              <a:schemeClr val="bg2"/>
            </a:solidFill>
            <a:ln w="9525">
              <a:noFill/>
              <a:round/>
              <a:headEnd/>
              <a:tailEnd/>
            </a:ln>
          </p:spPr>
          <p:txBody>
            <a:bodyPr/>
            <a:lstStyle/>
            <a:p>
              <a:endParaRPr lang="en-US" dirty="0">
                <a:solidFill>
                  <a:srgbClr val="000000"/>
                </a:solidFill>
              </a:endParaRPr>
            </a:p>
          </p:txBody>
        </p:sp>
        <p:sp>
          <p:nvSpPr>
            <p:cNvPr id="103" name="Freeform 174"/>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4" name="Freeform 175"/>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05" name="Freeform 176"/>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6" name="Text Box 177"/>
            <p:cNvSpPr txBox="1">
              <a:spLocks noChangeArrowheads="1"/>
            </p:cNvSpPr>
            <p:nvPr/>
          </p:nvSpPr>
          <p:spPr bwMode="auto">
            <a:xfrm rot="-276386">
              <a:off x="3817" y="280"/>
              <a:ext cx="471" cy="154"/>
            </a:xfrm>
            <a:prstGeom prst="rect">
              <a:avLst/>
            </a:prstGeom>
            <a:noFill/>
            <a:ln w="9525">
              <a:noFill/>
              <a:miter lim="800000"/>
              <a:headEnd/>
              <a:tailEnd/>
            </a:ln>
            <a:effectLst/>
          </p:spPr>
          <p:txBody>
            <a:bodyPr>
              <a:spAutoFit/>
            </a:bodyPr>
            <a:lstStyle/>
            <a:p>
              <a:pPr algn="ctr">
                <a:spcBef>
                  <a:spcPct val="50000"/>
                </a:spcBef>
              </a:pPr>
              <a:endParaRPr lang="en-US" sz="1000" b="1" dirty="0">
                <a:solidFill>
                  <a:srgbClr val="000000"/>
                </a:solidFill>
              </a:endParaRPr>
            </a:p>
          </p:txBody>
        </p:sp>
      </p:grpSp>
      <p:sp>
        <p:nvSpPr>
          <p:cNvPr id="107" name="Text Box 85"/>
          <p:cNvSpPr txBox="1">
            <a:spLocks noChangeArrowheads="1"/>
          </p:cNvSpPr>
          <p:nvPr/>
        </p:nvSpPr>
        <p:spPr bwMode="auto">
          <a:xfrm>
            <a:off x="1065560" y="5986046"/>
            <a:ext cx="1830040" cy="584775"/>
          </a:xfrm>
          <a:prstGeom prst="rect">
            <a:avLst/>
          </a:prstGeom>
          <a:noFill/>
          <a:ln w="9525">
            <a:noFill/>
            <a:miter lim="800000"/>
            <a:headEnd/>
            <a:tailEnd/>
          </a:ln>
          <a:effectLst/>
        </p:spPr>
        <p:txBody>
          <a:bodyPr wrap="square">
            <a:spAutoFit/>
            <a:flatTx/>
          </a:bodyPr>
          <a:lstStyle/>
          <a:p>
            <a:pPr algn="ctr">
              <a:spcBef>
                <a:spcPct val="50000"/>
              </a:spcBef>
            </a:pPr>
            <a:r>
              <a:rPr lang="en-US" sz="1600" b="1" dirty="0">
                <a:solidFill>
                  <a:srgbClr val="000000"/>
                </a:solidFill>
              </a:rPr>
              <a:t>Skilled </a:t>
            </a:r>
            <a:r>
              <a:rPr lang="en-US" sz="1600" b="1" dirty="0" smtClean="0">
                <a:solidFill>
                  <a:srgbClr val="000000"/>
                </a:solidFill>
              </a:rPr>
              <a:t>Nursing Care Centers</a:t>
            </a:r>
            <a:r>
              <a:rPr lang="en-US" sz="1600" b="1" dirty="0" smtClean="0">
                <a:solidFill>
                  <a:srgbClr val="000000"/>
                </a:solidFill>
                <a:latin typeface="Times New Roman" pitchFamily="18" charset="0"/>
              </a:rPr>
              <a:t> </a:t>
            </a:r>
            <a:endParaRPr lang="en-US" sz="1600" b="1" dirty="0">
              <a:solidFill>
                <a:srgbClr val="000000"/>
              </a:solidFill>
              <a:latin typeface="Times New Roman" pitchFamily="18" charset="0"/>
            </a:endParaRPr>
          </a:p>
        </p:txBody>
      </p:sp>
      <p:cxnSp>
        <p:nvCxnSpPr>
          <p:cNvPr id="108" name="Straight Arrow Connector 107"/>
          <p:cNvCxnSpPr/>
          <p:nvPr/>
        </p:nvCxnSpPr>
        <p:spPr>
          <a:xfrm>
            <a:off x="4419600" y="2209800"/>
            <a:ext cx="5334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2667000" y="2209800"/>
            <a:ext cx="457200" cy="152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Flowchart: Process 111"/>
          <p:cNvSpPr/>
          <p:nvPr/>
        </p:nvSpPr>
        <p:spPr>
          <a:xfrm>
            <a:off x="1447800" y="1752600"/>
            <a:ext cx="1143000" cy="990600"/>
          </a:xfrm>
          <a:prstGeom prst="flowChartProcess">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Review Plan (Ready &amp; Capable to Care for Resident</a:t>
            </a:r>
            <a:r>
              <a:rPr lang="en-US" sz="1200" b="1" dirty="0">
                <a:solidFill>
                  <a:srgbClr val="000000"/>
                </a:solidFill>
              </a:rPr>
              <a:t> </a:t>
            </a:r>
            <a:r>
              <a:rPr lang="en-US" sz="1200" b="1" dirty="0" smtClean="0">
                <a:solidFill>
                  <a:srgbClr val="000000"/>
                </a:solidFill>
              </a:rPr>
              <a:t>?)</a:t>
            </a:r>
            <a:endParaRPr lang="en-US" sz="1200" b="1" dirty="0">
              <a:solidFill>
                <a:srgbClr val="000000"/>
              </a:solidFill>
            </a:endParaRPr>
          </a:p>
        </p:txBody>
      </p:sp>
      <p:sp>
        <p:nvSpPr>
          <p:cNvPr id="113" name="Flowchart: Process 112"/>
          <p:cNvSpPr/>
          <p:nvPr/>
        </p:nvSpPr>
        <p:spPr>
          <a:xfrm>
            <a:off x="3200400" y="1752600"/>
            <a:ext cx="1143000" cy="990600"/>
          </a:xfrm>
          <a:prstGeom prst="flowChartProcess">
            <a:avLst/>
          </a:prstGeom>
          <a:solidFill>
            <a:schemeClr val="bg1"/>
          </a:solidFill>
          <a:ln>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rgbClr val="000000"/>
                </a:solidFill>
              </a:rPr>
              <a:t> Reconcile Treatment Plan &amp; Proactive Planning</a:t>
            </a:r>
            <a:endParaRPr lang="en-US" sz="1200" b="1" dirty="0">
              <a:solidFill>
                <a:srgbClr val="000000"/>
              </a:solidFill>
            </a:endParaRPr>
          </a:p>
        </p:txBody>
      </p:sp>
      <p:sp>
        <p:nvSpPr>
          <p:cNvPr id="114" name="Flowchart: Process 113"/>
          <p:cNvSpPr/>
          <p:nvPr/>
        </p:nvSpPr>
        <p:spPr>
          <a:xfrm>
            <a:off x="5029200" y="1752600"/>
            <a:ext cx="1143000" cy="99060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smtClean="0">
              <a:solidFill>
                <a:srgbClr val="000000"/>
              </a:solidFill>
            </a:endParaRPr>
          </a:p>
          <a:p>
            <a:pPr algn="ctr"/>
            <a:r>
              <a:rPr lang="en-US" sz="1200" b="1" dirty="0" smtClean="0">
                <a:solidFill>
                  <a:srgbClr val="000000"/>
                </a:solidFill>
              </a:rPr>
              <a:t>Plan for Timely Consultation </a:t>
            </a:r>
            <a:r>
              <a:rPr lang="en-US" sz="1200" b="1" dirty="0">
                <a:solidFill>
                  <a:srgbClr val="000000"/>
                </a:solidFill>
              </a:rPr>
              <a:t>when </a:t>
            </a:r>
            <a:r>
              <a:rPr lang="en-US" sz="1200" b="1" dirty="0" smtClean="0">
                <a:solidFill>
                  <a:srgbClr val="000000"/>
                </a:solidFill>
              </a:rPr>
              <a:t>Status Changes </a:t>
            </a:r>
            <a:endParaRPr lang="en-US" sz="1200" b="1" dirty="0">
              <a:solidFill>
                <a:srgbClr val="000000"/>
              </a:solidFill>
            </a:endParaRPr>
          </a:p>
          <a:p>
            <a:pPr algn="ctr"/>
            <a:endParaRPr lang="en-US" sz="1200" b="1" dirty="0">
              <a:solidFill>
                <a:srgbClr val="000000"/>
              </a:solidFill>
            </a:endParaRPr>
          </a:p>
        </p:txBody>
      </p:sp>
      <p:grpSp>
        <p:nvGrpSpPr>
          <p:cNvPr id="110" name="Group 6"/>
          <p:cNvGrpSpPr>
            <a:grpSpLocks/>
          </p:cNvGrpSpPr>
          <p:nvPr/>
        </p:nvGrpSpPr>
        <p:grpSpPr bwMode="auto">
          <a:xfrm>
            <a:off x="5029200" y="4534996"/>
            <a:ext cx="2363601" cy="722804"/>
            <a:chOff x="278" y="846"/>
            <a:chExt cx="2448" cy="1358"/>
          </a:xfrm>
        </p:grpSpPr>
        <p:sp>
          <p:nvSpPr>
            <p:cNvPr id="111" name="Freeform 7"/>
            <p:cNvSpPr>
              <a:spLocks/>
            </p:cNvSpPr>
            <p:nvPr/>
          </p:nvSpPr>
          <p:spPr bwMode="auto">
            <a:xfrm>
              <a:off x="2402" y="1994"/>
              <a:ext cx="1" cy="4"/>
            </a:xfrm>
            <a:custGeom>
              <a:avLst/>
              <a:gdLst/>
              <a:ahLst/>
              <a:cxnLst>
                <a:cxn ang="0">
                  <a:pos x="0" y="3"/>
                </a:cxn>
                <a:cxn ang="0">
                  <a:pos x="1" y="0"/>
                </a:cxn>
                <a:cxn ang="0">
                  <a:pos x="0" y="3"/>
                </a:cxn>
              </a:cxnLst>
              <a:rect l="0" t="0" r="r" b="b"/>
              <a:pathLst>
                <a:path w="1" h="3">
                  <a:moveTo>
                    <a:pt x="0" y="3"/>
                  </a:moveTo>
                  <a:lnTo>
                    <a:pt x="1" y="0"/>
                  </a:lnTo>
                  <a:lnTo>
                    <a:pt x="0" y="3"/>
                  </a:lnTo>
                  <a:close/>
                </a:path>
              </a:pathLst>
            </a:custGeom>
            <a:solidFill>
              <a:srgbClr val="CCC9DB"/>
            </a:solidFill>
            <a:ln w="9525">
              <a:noFill/>
              <a:round/>
              <a:headEnd/>
              <a:tailEnd/>
            </a:ln>
          </p:spPr>
          <p:txBody>
            <a:bodyPr/>
            <a:lstStyle/>
            <a:p>
              <a:endParaRPr lang="en-US" dirty="0">
                <a:solidFill>
                  <a:srgbClr val="000000"/>
                </a:solidFill>
              </a:endParaRPr>
            </a:p>
          </p:txBody>
        </p:sp>
        <p:sp>
          <p:nvSpPr>
            <p:cNvPr id="115" name="Rectangle 8"/>
            <p:cNvSpPr>
              <a:spLocks noChangeArrowheads="1"/>
            </p:cNvSpPr>
            <p:nvPr/>
          </p:nvSpPr>
          <p:spPr bwMode="auto">
            <a:xfrm>
              <a:off x="2253" y="1594"/>
              <a:ext cx="101"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116" name="Rectangle 9"/>
            <p:cNvSpPr>
              <a:spLocks noChangeArrowheads="1"/>
            </p:cNvSpPr>
            <p:nvPr/>
          </p:nvSpPr>
          <p:spPr bwMode="auto">
            <a:xfrm>
              <a:off x="2126" y="1594"/>
              <a:ext cx="99"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117" name="Rectangle 10"/>
            <p:cNvSpPr>
              <a:spLocks noChangeArrowheads="1"/>
            </p:cNvSpPr>
            <p:nvPr/>
          </p:nvSpPr>
          <p:spPr bwMode="auto">
            <a:xfrm>
              <a:off x="1683" y="968"/>
              <a:ext cx="100"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118" name="Freeform 11"/>
            <p:cNvSpPr>
              <a:spLocks/>
            </p:cNvSpPr>
            <p:nvPr/>
          </p:nvSpPr>
          <p:spPr bwMode="auto">
            <a:xfrm>
              <a:off x="598" y="869"/>
              <a:ext cx="1931" cy="1177"/>
            </a:xfrm>
            <a:custGeom>
              <a:avLst/>
              <a:gdLst/>
              <a:ahLst/>
              <a:cxnLst>
                <a:cxn ang="0">
                  <a:pos x="1285" y="632"/>
                </a:cxn>
                <a:cxn ang="0">
                  <a:pos x="1285" y="608"/>
                </a:cxn>
                <a:cxn ang="0">
                  <a:pos x="1287" y="608"/>
                </a:cxn>
                <a:cxn ang="0">
                  <a:pos x="1287" y="563"/>
                </a:cxn>
                <a:cxn ang="0">
                  <a:pos x="1178" y="563"/>
                </a:cxn>
                <a:cxn ang="0">
                  <a:pos x="1178" y="115"/>
                </a:cxn>
                <a:cxn ang="0">
                  <a:pos x="802" y="115"/>
                </a:cxn>
                <a:cxn ang="0">
                  <a:pos x="802" y="0"/>
                </a:cxn>
                <a:cxn ang="0">
                  <a:pos x="646" y="0"/>
                </a:cxn>
                <a:cxn ang="0">
                  <a:pos x="646" y="115"/>
                </a:cxn>
                <a:cxn ang="0">
                  <a:pos x="372" y="115"/>
                </a:cxn>
                <a:cxn ang="0">
                  <a:pos x="374" y="544"/>
                </a:cxn>
                <a:cxn ang="0">
                  <a:pos x="91" y="544"/>
                </a:cxn>
                <a:cxn ang="0">
                  <a:pos x="91" y="664"/>
                </a:cxn>
                <a:cxn ang="0">
                  <a:pos x="0" y="664"/>
                </a:cxn>
                <a:cxn ang="0">
                  <a:pos x="106" y="946"/>
                </a:cxn>
                <a:cxn ang="0">
                  <a:pos x="1070" y="946"/>
                </a:cxn>
                <a:cxn ang="0">
                  <a:pos x="1070" y="923"/>
                </a:cxn>
                <a:cxn ang="0">
                  <a:pos x="1087" y="921"/>
                </a:cxn>
                <a:cxn ang="0">
                  <a:pos x="1087" y="922"/>
                </a:cxn>
                <a:cxn ang="0">
                  <a:pos x="1171" y="922"/>
                </a:cxn>
                <a:cxn ang="0">
                  <a:pos x="1171" y="921"/>
                </a:cxn>
                <a:cxn ang="0">
                  <a:pos x="1220" y="921"/>
                </a:cxn>
                <a:cxn ang="0">
                  <a:pos x="1220" y="926"/>
                </a:cxn>
                <a:cxn ang="0">
                  <a:pos x="1244" y="926"/>
                </a:cxn>
                <a:cxn ang="0">
                  <a:pos x="1244" y="921"/>
                </a:cxn>
                <a:cxn ang="0">
                  <a:pos x="1300" y="923"/>
                </a:cxn>
                <a:cxn ang="0">
                  <a:pos x="1300" y="962"/>
                </a:cxn>
                <a:cxn ang="0">
                  <a:pos x="1551" y="962"/>
                </a:cxn>
                <a:cxn ang="0">
                  <a:pos x="1566" y="923"/>
                </a:cxn>
                <a:cxn ang="0">
                  <a:pos x="1567" y="920"/>
                </a:cxn>
                <a:cxn ang="0">
                  <a:pos x="1649" y="711"/>
                </a:cxn>
                <a:cxn ang="0">
                  <a:pos x="1649" y="711"/>
                </a:cxn>
                <a:cxn ang="0">
                  <a:pos x="1677" y="638"/>
                </a:cxn>
                <a:cxn ang="0">
                  <a:pos x="1677" y="638"/>
                </a:cxn>
                <a:cxn ang="0">
                  <a:pos x="1285" y="632"/>
                </a:cxn>
              </a:cxnLst>
              <a:rect l="0" t="0" r="r" b="b"/>
              <a:pathLst>
                <a:path w="1677" h="962">
                  <a:moveTo>
                    <a:pt x="1285" y="632"/>
                  </a:moveTo>
                  <a:lnTo>
                    <a:pt x="1285" y="608"/>
                  </a:lnTo>
                  <a:lnTo>
                    <a:pt x="1287" y="608"/>
                  </a:lnTo>
                  <a:lnTo>
                    <a:pt x="1287" y="563"/>
                  </a:lnTo>
                  <a:lnTo>
                    <a:pt x="1178" y="563"/>
                  </a:lnTo>
                  <a:lnTo>
                    <a:pt x="1178" y="115"/>
                  </a:lnTo>
                  <a:lnTo>
                    <a:pt x="802" y="115"/>
                  </a:lnTo>
                  <a:lnTo>
                    <a:pt x="802" y="0"/>
                  </a:lnTo>
                  <a:lnTo>
                    <a:pt x="646" y="0"/>
                  </a:lnTo>
                  <a:lnTo>
                    <a:pt x="646" y="115"/>
                  </a:lnTo>
                  <a:lnTo>
                    <a:pt x="372" y="115"/>
                  </a:lnTo>
                  <a:lnTo>
                    <a:pt x="374" y="544"/>
                  </a:lnTo>
                  <a:lnTo>
                    <a:pt x="91" y="544"/>
                  </a:lnTo>
                  <a:lnTo>
                    <a:pt x="91" y="664"/>
                  </a:lnTo>
                  <a:lnTo>
                    <a:pt x="0" y="664"/>
                  </a:lnTo>
                  <a:lnTo>
                    <a:pt x="106" y="946"/>
                  </a:lnTo>
                  <a:lnTo>
                    <a:pt x="1070" y="946"/>
                  </a:lnTo>
                  <a:lnTo>
                    <a:pt x="1070" y="923"/>
                  </a:lnTo>
                  <a:lnTo>
                    <a:pt x="1087" y="921"/>
                  </a:lnTo>
                  <a:lnTo>
                    <a:pt x="1087" y="922"/>
                  </a:lnTo>
                  <a:lnTo>
                    <a:pt x="1171" y="922"/>
                  </a:lnTo>
                  <a:lnTo>
                    <a:pt x="1171" y="921"/>
                  </a:lnTo>
                  <a:lnTo>
                    <a:pt x="1220" y="921"/>
                  </a:lnTo>
                  <a:lnTo>
                    <a:pt x="1220" y="926"/>
                  </a:lnTo>
                  <a:lnTo>
                    <a:pt x="1244" y="926"/>
                  </a:lnTo>
                  <a:lnTo>
                    <a:pt x="1244" y="921"/>
                  </a:lnTo>
                  <a:lnTo>
                    <a:pt x="1300" y="923"/>
                  </a:lnTo>
                  <a:lnTo>
                    <a:pt x="1300" y="962"/>
                  </a:lnTo>
                  <a:lnTo>
                    <a:pt x="1551" y="962"/>
                  </a:lnTo>
                  <a:lnTo>
                    <a:pt x="1566" y="923"/>
                  </a:lnTo>
                  <a:lnTo>
                    <a:pt x="1567" y="920"/>
                  </a:lnTo>
                  <a:lnTo>
                    <a:pt x="1649" y="711"/>
                  </a:lnTo>
                  <a:lnTo>
                    <a:pt x="1649" y="711"/>
                  </a:lnTo>
                  <a:lnTo>
                    <a:pt x="1677" y="638"/>
                  </a:lnTo>
                  <a:lnTo>
                    <a:pt x="1677" y="638"/>
                  </a:lnTo>
                  <a:lnTo>
                    <a:pt x="1285" y="632"/>
                  </a:lnTo>
                  <a:close/>
                </a:path>
              </a:pathLst>
            </a:custGeom>
            <a:solidFill>
              <a:srgbClr val="CCC9DB"/>
            </a:solidFill>
            <a:ln w="9525">
              <a:noFill/>
              <a:round/>
              <a:headEnd/>
              <a:tailEnd/>
            </a:ln>
          </p:spPr>
          <p:txBody>
            <a:bodyPr/>
            <a:lstStyle/>
            <a:p>
              <a:endParaRPr lang="en-US" dirty="0">
                <a:solidFill>
                  <a:srgbClr val="000000"/>
                </a:solidFill>
              </a:endParaRPr>
            </a:p>
          </p:txBody>
        </p:sp>
        <p:sp>
          <p:nvSpPr>
            <p:cNvPr id="119" name="Freeform 12"/>
            <p:cNvSpPr>
              <a:spLocks/>
            </p:cNvSpPr>
            <p:nvPr/>
          </p:nvSpPr>
          <p:spPr bwMode="auto">
            <a:xfrm>
              <a:off x="1934" y="2172"/>
              <a:ext cx="398" cy="32"/>
            </a:xfrm>
            <a:custGeom>
              <a:avLst/>
              <a:gdLst/>
              <a:ahLst/>
              <a:cxnLst>
                <a:cxn ang="0">
                  <a:pos x="0" y="26"/>
                </a:cxn>
                <a:cxn ang="0">
                  <a:pos x="342" y="20"/>
                </a:cxn>
                <a:cxn ang="0">
                  <a:pos x="346" y="11"/>
                </a:cxn>
                <a:cxn ang="0">
                  <a:pos x="21" y="0"/>
                </a:cxn>
                <a:cxn ang="0">
                  <a:pos x="0" y="26"/>
                </a:cxn>
              </a:cxnLst>
              <a:rect l="0" t="0" r="r" b="b"/>
              <a:pathLst>
                <a:path w="346" h="26">
                  <a:moveTo>
                    <a:pt x="0" y="26"/>
                  </a:moveTo>
                  <a:lnTo>
                    <a:pt x="342" y="20"/>
                  </a:lnTo>
                  <a:lnTo>
                    <a:pt x="346" y="11"/>
                  </a:lnTo>
                  <a:lnTo>
                    <a:pt x="21" y="0"/>
                  </a:lnTo>
                  <a:lnTo>
                    <a:pt x="0" y="26"/>
                  </a:lnTo>
                  <a:close/>
                </a:path>
              </a:pathLst>
            </a:custGeom>
            <a:solidFill>
              <a:srgbClr val="CCC9DB"/>
            </a:solidFill>
            <a:ln w="9525">
              <a:noFill/>
              <a:round/>
              <a:headEnd/>
              <a:tailEnd/>
            </a:ln>
          </p:spPr>
          <p:txBody>
            <a:bodyPr/>
            <a:lstStyle/>
            <a:p>
              <a:endParaRPr lang="en-US" dirty="0">
                <a:solidFill>
                  <a:srgbClr val="000000"/>
                </a:solidFill>
              </a:endParaRPr>
            </a:p>
          </p:txBody>
        </p:sp>
        <p:sp>
          <p:nvSpPr>
            <p:cNvPr id="120" name="Freeform 13"/>
            <p:cNvSpPr>
              <a:spLocks/>
            </p:cNvSpPr>
            <p:nvPr/>
          </p:nvSpPr>
          <p:spPr bwMode="auto">
            <a:xfrm>
              <a:off x="743" y="2090"/>
              <a:ext cx="845" cy="29"/>
            </a:xfrm>
            <a:custGeom>
              <a:avLst/>
              <a:gdLst/>
              <a:ahLst/>
              <a:cxnLst>
                <a:cxn ang="0">
                  <a:pos x="0" y="0"/>
                </a:cxn>
                <a:cxn ang="0">
                  <a:pos x="8" y="24"/>
                </a:cxn>
                <a:cxn ang="0">
                  <a:pos x="734" y="11"/>
                </a:cxn>
                <a:cxn ang="0">
                  <a:pos x="0" y="0"/>
                </a:cxn>
              </a:cxnLst>
              <a:rect l="0" t="0" r="r" b="b"/>
              <a:pathLst>
                <a:path w="734" h="24">
                  <a:moveTo>
                    <a:pt x="0" y="0"/>
                  </a:moveTo>
                  <a:lnTo>
                    <a:pt x="8" y="24"/>
                  </a:lnTo>
                  <a:lnTo>
                    <a:pt x="734" y="11"/>
                  </a:lnTo>
                  <a:lnTo>
                    <a:pt x="0" y="0"/>
                  </a:lnTo>
                  <a:close/>
                </a:path>
              </a:pathLst>
            </a:custGeom>
            <a:solidFill>
              <a:srgbClr val="CCC9DB"/>
            </a:solidFill>
            <a:ln w="9525">
              <a:noFill/>
              <a:round/>
              <a:headEnd/>
              <a:tailEnd/>
            </a:ln>
          </p:spPr>
          <p:txBody>
            <a:bodyPr/>
            <a:lstStyle/>
            <a:p>
              <a:endParaRPr lang="en-US" dirty="0">
                <a:solidFill>
                  <a:srgbClr val="000000"/>
                </a:solidFill>
              </a:endParaRPr>
            </a:p>
          </p:txBody>
        </p:sp>
        <p:sp>
          <p:nvSpPr>
            <p:cNvPr id="121" name="Rectangle 14"/>
            <p:cNvSpPr>
              <a:spLocks noChangeArrowheads="1"/>
            </p:cNvSpPr>
            <p:nvPr/>
          </p:nvSpPr>
          <p:spPr bwMode="auto">
            <a:xfrm>
              <a:off x="2126" y="1594"/>
              <a:ext cx="99"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122" name="Rectangle 15"/>
            <p:cNvSpPr>
              <a:spLocks noChangeArrowheads="1"/>
            </p:cNvSpPr>
            <p:nvPr/>
          </p:nvSpPr>
          <p:spPr bwMode="auto">
            <a:xfrm>
              <a:off x="1683" y="968"/>
              <a:ext cx="100"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123" name="Rectangle 16"/>
            <p:cNvSpPr>
              <a:spLocks noChangeArrowheads="1"/>
            </p:cNvSpPr>
            <p:nvPr/>
          </p:nvSpPr>
          <p:spPr bwMode="auto">
            <a:xfrm>
              <a:off x="2253" y="1594"/>
              <a:ext cx="101"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124" name="Freeform 17"/>
            <p:cNvSpPr>
              <a:spLocks/>
            </p:cNvSpPr>
            <p:nvPr/>
          </p:nvSpPr>
          <p:spPr bwMode="auto">
            <a:xfrm>
              <a:off x="770" y="2036"/>
              <a:ext cx="1329" cy="166"/>
            </a:xfrm>
            <a:custGeom>
              <a:avLst/>
              <a:gdLst/>
              <a:ahLst/>
              <a:cxnLst>
                <a:cxn ang="0">
                  <a:pos x="764" y="122"/>
                </a:cxn>
                <a:cxn ang="0">
                  <a:pos x="773" y="108"/>
                </a:cxn>
                <a:cxn ang="0">
                  <a:pos x="784" y="97"/>
                </a:cxn>
                <a:cxn ang="0">
                  <a:pos x="799" y="89"/>
                </a:cxn>
                <a:cxn ang="0">
                  <a:pos x="814" y="86"/>
                </a:cxn>
                <a:cxn ang="0">
                  <a:pos x="826" y="86"/>
                </a:cxn>
                <a:cxn ang="0">
                  <a:pos x="838" y="88"/>
                </a:cxn>
                <a:cxn ang="0">
                  <a:pos x="849" y="94"/>
                </a:cxn>
                <a:cxn ang="0">
                  <a:pos x="858" y="94"/>
                </a:cxn>
                <a:cxn ang="0">
                  <a:pos x="867" y="88"/>
                </a:cxn>
                <a:cxn ang="0">
                  <a:pos x="876" y="83"/>
                </a:cxn>
                <a:cxn ang="0">
                  <a:pos x="887" y="80"/>
                </a:cxn>
                <a:cxn ang="0">
                  <a:pos x="900" y="78"/>
                </a:cxn>
                <a:cxn ang="0">
                  <a:pos x="916" y="77"/>
                </a:cxn>
                <a:cxn ang="0">
                  <a:pos x="928" y="69"/>
                </a:cxn>
                <a:cxn ang="0">
                  <a:pos x="938" y="54"/>
                </a:cxn>
                <a:cxn ang="0">
                  <a:pos x="952" y="42"/>
                </a:cxn>
                <a:cxn ang="0">
                  <a:pos x="969" y="34"/>
                </a:cxn>
                <a:cxn ang="0">
                  <a:pos x="989" y="30"/>
                </a:cxn>
                <a:cxn ang="0">
                  <a:pos x="1010" y="33"/>
                </a:cxn>
                <a:cxn ang="0">
                  <a:pos x="1029" y="40"/>
                </a:cxn>
                <a:cxn ang="0">
                  <a:pos x="1045" y="53"/>
                </a:cxn>
                <a:cxn ang="0">
                  <a:pos x="1055" y="58"/>
                </a:cxn>
                <a:cxn ang="0">
                  <a:pos x="1064" y="55"/>
                </a:cxn>
                <a:cxn ang="0">
                  <a:pos x="1082" y="53"/>
                </a:cxn>
                <a:cxn ang="0">
                  <a:pos x="1109" y="57"/>
                </a:cxn>
                <a:cxn ang="0">
                  <a:pos x="1130" y="70"/>
                </a:cxn>
                <a:cxn ang="0">
                  <a:pos x="1147" y="89"/>
                </a:cxn>
                <a:cxn ang="0">
                  <a:pos x="1153" y="95"/>
                </a:cxn>
                <a:cxn ang="0">
                  <a:pos x="1152" y="82"/>
                </a:cxn>
                <a:cxn ang="0">
                  <a:pos x="1146" y="62"/>
                </a:cxn>
                <a:cxn ang="0">
                  <a:pos x="1131" y="41"/>
                </a:cxn>
                <a:cxn ang="0">
                  <a:pos x="1109" y="27"/>
                </a:cxn>
                <a:cxn ang="0">
                  <a:pos x="1081" y="22"/>
                </a:cxn>
                <a:cxn ang="0">
                  <a:pos x="1063" y="25"/>
                </a:cxn>
                <a:cxn ang="0">
                  <a:pos x="1054" y="28"/>
                </a:cxn>
                <a:cxn ang="0">
                  <a:pos x="1044" y="22"/>
                </a:cxn>
                <a:cxn ang="0">
                  <a:pos x="1028" y="9"/>
                </a:cxn>
                <a:cxn ang="0">
                  <a:pos x="1008" y="1"/>
                </a:cxn>
                <a:cxn ang="0">
                  <a:pos x="987" y="0"/>
                </a:cxn>
                <a:cxn ang="0">
                  <a:pos x="966" y="4"/>
                </a:cxn>
                <a:cxn ang="0">
                  <a:pos x="949" y="12"/>
                </a:cxn>
                <a:cxn ang="0">
                  <a:pos x="936" y="24"/>
                </a:cxn>
                <a:cxn ang="0">
                  <a:pos x="926" y="39"/>
                </a:cxn>
                <a:cxn ang="0">
                  <a:pos x="915" y="47"/>
                </a:cxn>
                <a:cxn ang="0">
                  <a:pos x="899" y="48"/>
                </a:cxn>
                <a:cxn ang="0">
                  <a:pos x="886" y="50"/>
                </a:cxn>
                <a:cxn ang="0">
                  <a:pos x="875" y="53"/>
                </a:cxn>
                <a:cxn ang="0">
                  <a:pos x="866" y="58"/>
                </a:cxn>
                <a:cxn ang="0">
                  <a:pos x="857" y="64"/>
                </a:cxn>
                <a:cxn ang="0">
                  <a:pos x="848" y="64"/>
                </a:cxn>
                <a:cxn ang="0">
                  <a:pos x="837" y="58"/>
                </a:cxn>
                <a:cxn ang="0">
                  <a:pos x="825" y="56"/>
                </a:cxn>
                <a:cxn ang="0">
                  <a:pos x="813" y="56"/>
                </a:cxn>
                <a:cxn ang="0">
                  <a:pos x="796" y="60"/>
                </a:cxn>
                <a:cxn ang="0">
                  <a:pos x="780" y="69"/>
                </a:cxn>
                <a:cxn ang="0">
                  <a:pos x="767" y="83"/>
                </a:cxn>
                <a:cxn ang="0">
                  <a:pos x="760" y="100"/>
                </a:cxn>
                <a:cxn ang="0">
                  <a:pos x="0" y="110"/>
                </a:cxn>
                <a:cxn ang="0">
                  <a:pos x="761" y="136"/>
                </a:cxn>
              </a:cxnLst>
              <a:rect l="0" t="0" r="r" b="b"/>
              <a:pathLst>
                <a:path w="1153" h="136">
                  <a:moveTo>
                    <a:pt x="761" y="129"/>
                  </a:moveTo>
                  <a:lnTo>
                    <a:pt x="764" y="122"/>
                  </a:lnTo>
                  <a:lnTo>
                    <a:pt x="768" y="114"/>
                  </a:lnTo>
                  <a:lnTo>
                    <a:pt x="773" y="108"/>
                  </a:lnTo>
                  <a:lnTo>
                    <a:pt x="777" y="102"/>
                  </a:lnTo>
                  <a:lnTo>
                    <a:pt x="784" y="97"/>
                  </a:lnTo>
                  <a:lnTo>
                    <a:pt x="791" y="93"/>
                  </a:lnTo>
                  <a:lnTo>
                    <a:pt x="799" y="89"/>
                  </a:lnTo>
                  <a:lnTo>
                    <a:pt x="807" y="87"/>
                  </a:lnTo>
                  <a:lnTo>
                    <a:pt x="814" y="86"/>
                  </a:lnTo>
                  <a:lnTo>
                    <a:pt x="820" y="86"/>
                  </a:lnTo>
                  <a:lnTo>
                    <a:pt x="826" y="86"/>
                  </a:lnTo>
                  <a:lnTo>
                    <a:pt x="832" y="87"/>
                  </a:lnTo>
                  <a:lnTo>
                    <a:pt x="838" y="88"/>
                  </a:lnTo>
                  <a:lnTo>
                    <a:pt x="843" y="91"/>
                  </a:lnTo>
                  <a:lnTo>
                    <a:pt x="849" y="94"/>
                  </a:lnTo>
                  <a:lnTo>
                    <a:pt x="855" y="97"/>
                  </a:lnTo>
                  <a:lnTo>
                    <a:pt x="858" y="94"/>
                  </a:lnTo>
                  <a:lnTo>
                    <a:pt x="863" y="91"/>
                  </a:lnTo>
                  <a:lnTo>
                    <a:pt x="867" y="88"/>
                  </a:lnTo>
                  <a:lnTo>
                    <a:pt x="872" y="85"/>
                  </a:lnTo>
                  <a:lnTo>
                    <a:pt x="876" y="83"/>
                  </a:lnTo>
                  <a:lnTo>
                    <a:pt x="882" y="81"/>
                  </a:lnTo>
                  <a:lnTo>
                    <a:pt x="887" y="80"/>
                  </a:lnTo>
                  <a:lnTo>
                    <a:pt x="892" y="79"/>
                  </a:lnTo>
                  <a:lnTo>
                    <a:pt x="900" y="78"/>
                  </a:lnTo>
                  <a:lnTo>
                    <a:pt x="908" y="77"/>
                  </a:lnTo>
                  <a:lnTo>
                    <a:pt x="916" y="77"/>
                  </a:lnTo>
                  <a:lnTo>
                    <a:pt x="924" y="78"/>
                  </a:lnTo>
                  <a:lnTo>
                    <a:pt x="928" y="69"/>
                  </a:lnTo>
                  <a:lnTo>
                    <a:pt x="932" y="62"/>
                  </a:lnTo>
                  <a:lnTo>
                    <a:pt x="938" y="54"/>
                  </a:lnTo>
                  <a:lnTo>
                    <a:pt x="945" y="48"/>
                  </a:lnTo>
                  <a:lnTo>
                    <a:pt x="952" y="42"/>
                  </a:lnTo>
                  <a:lnTo>
                    <a:pt x="960" y="38"/>
                  </a:lnTo>
                  <a:lnTo>
                    <a:pt x="969" y="34"/>
                  </a:lnTo>
                  <a:lnTo>
                    <a:pt x="978" y="32"/>
                  </a:lnTo>
                  <a:lnTo>
                    <a:pt x="989" y="30"/>
                  </a:lnTo>
                  <a:lnTo>
                    <a:pt x="999" y="30"/>
                  </a:lnTo>
                  <a:lnTo>
                    <a:pt x="1010" y="33"/>
                  </a:lnTo>
                  <a:lnTo>
                    <a:pt x="1020" y="36"/>
                  </a:lnTo>
                  <a:lnTo>
                    <a:pt x="1029" y="40"/>
                  </a:lnTo>
                  <a:lnTo>
                    <a:pt x="1038" y="45"/>
                  </a:lnTo>
                  <a:lnTo>
                    <a:pt x="1045" y="53"/>
                  </a:lnTo>
                  <a:lnTo>
                    <a:pt x="1052" y="60"/>
                  </a:lnTo>
                  <a:lnTo>
                    <a:pt x="1055" y="58"/>
                  </a:lnTo>
                  <a:lnTo>
                    <a:pt x="1060" y="56"/>
                  </a:lnTo>
                  <a:lnTo>
                    <a:pt x="1064" y="55"/>
                  </a:lnTo>
                  <a:lnTo>
                    <a:pt x="1069" y="54"/>
                  </a:lnTo>
                  <a:lnTo>
                    <a:pt x="1082" y="53"/>
                  </a:lnTo>
                  <a:lnTo>
                    <a:pt x="1096" y="54"/>
                  </a:lnTo>
                  <a:lnTo>
                    <a:pt x="1109" y="57"/>
                  </a:lnTo>
                  <a:lnTo>
                    <a:pt x="1120" y="63"/>
                  </a:lnTo>
                  <a:lnTo>
                    <a:pt x="1130" y="70"/>
                  </a:lnTo>
                  <a:lnTo>
                    <a:pt x="1139" y="79"/>
                  </a:lnTo>
                  <a:lnTo>
                    <a:pt x="1147" y="89"/>
                  </a:lnTo>
                  <a:lnTo>
                    <a:pt x="1152" y="101"/>
                  </a:lnTo>
                  <a:lnTo>
                    <a:pt x="1153" y="95"/>
                  </a:lnTo>
                  <a:lnTo>
                    <a:pt x="1153" y="88"/>
                  </a:lnTo>
                  <a:lnTo>
                    <a:pt x="1152" y="82"/>
                  </a:lnTo>
                  <a:lnTo>
                    <a:pt x="1151" y="74"/>
                  </a:lnTo>
                  <a:lnTo>
                    <a:pt x="1146" y="62"/>
                  </a:lnTo>
                  <a:lnTo>
                    <a:pt x="1139" y="51"/>
                  </a:lnTo>
                  <a:lnTo>
                    <a:pt x="1131" y="41"/>
                  </a:lnTo>
                  <a:lnTo>
                    <a:pt x="1120" y="33"/>
                  </a:lnTo>
                  <a:lnTo>
                    <a:pt x="1109" y="27"/>
                  </a:lnTo>
                  <a:lnTo>
                    <a:pt x="1095" y="23"/>
                  </a:lnTo>
                  <a:lnTo>
                    <a:pt x="1081" y="22"/>
                  </a:lnTo>
                  <a:lnTo>
                    <a:pt x="1068" y="24"/>
                  </a:lnTo>
                  <a:lnTo>
                    <a:pt x="1063" y="25"/>
                  </a:lnTo>
                  <a:lnTo>
                    <a:pt x="1059" y="26"/>
                  </a:lnTo>
                  <a:lnTo>
                    <a:pt x="1054" y="28"/>
                  </a:lnTo>
                  <a:lnTo>
                    <a:pt x="1049" y="29"/>
                  </a:lnTo>
                  <a:lnTo>
                    <a:pt x="1044" y="22"/>
                  </a:lnTo>
                  <a:lnTo>
                    <a:pt x="1036" y="15"/>
                  </a:lnTo>
                  <a:lnTo>
                    <a:pt x="1028" y="9"/>
                  </a:lnTo>
                  <a:lnTo>
                    <a:pt x="1019" y="5"/>
                  </a:lnTo>
                  <a:lnTo>
                    <a:pt x="1008" y="1"/>
                  </a:lnTo>
                  <a:lnTo>
                    <a:pt x="998" y="0"/>
                  </a:lnTo>
                  <a:lnTo>
                    <a:pt x="987" y="0"/>
                  </a:lnTo>
                  <a:lnTo>
                    <a:pt x="977" y="1"/>
                  </a:lnTo>
                  <a:lnTo>
                    <a:pt x="966" y="4"/>
                  </a:lnTo>
                  <a:lnTo>
                    <a:pt x="957" y="8"/>
                  </a:lnTo>
                  <a:lnTo>
                    <a:pt x="949" y="12"/>
                  </a:lnTo>
                  <a:lnTo>
                    <a:pt x="942" y="18"/>
                  </a:lnTo>
                  <a:lnTo>
                    <a:pt x="936" y="24"/>
                  </a:lnTo>
                  <a:lnTo>
                    <a:pt x="931" y="32"/>
                  </a:lnTo>
                  <a:lnTo>
                    <a:pt x="926" y="39"/>
                  </a:lnTo>
                  <a:lnTo>
                    <a:pt x="923" y="48"/>
                  </a:lnTo>
                  <a:lnTo>
                    <a:pt x="915" y="47"/>
                  </a:lnTo>
                  <a:lnTo>
                    <a:pt x="907" y="47"/>
                  </a:lnTo>
                  <a:lnTo>
                    <a:pt x="899" y="48"/>
                  </a:lnTo>
                  <a:lnTo>
                    <a:pt x="891" y="49"/>
                  </a:lnTo>
                  <a:lnTo>
                    <a:pt x="886" y="50"/>
                  </a:lnTo>
                  <a:lnTo>
                    <a:pt x="881" y="51"/>
                  </a:lnTo>
                  <a:lnTo>
                    <a:pt x="875" y="53"/>
                  </a:lnTo>
                  <a:lnTo>
                    <a:pt x="871" y="55"/>
                  </a:lnTo>
                  <a:lnTo>
                    <a:pt x="866" y="58"/>
                  </a:lnTo>
                  <a:lnTo>
                    <a:pt x="862" y="60"/>
                  </a:lnTo>
                  <a:lnTo>
                    <a:pt x="857" y="64"/>
                  </a:lnTo>
                  <a:lnTo>
                    <a:pt x="853" y="67"/>
                  </a:lnTo>
                  <a:lnTo>
                    <a:pt x="848" y="64"/>
                  </a:lnTo>
                  <a:lnTo>
                    <a:pt x="842" y="60"/>
                  </a:lnTo>
                  <a:lnTo>
                    <a:pt x="837" y="58"/>
                  </a:lnTo>
                  <a:lnTo>
                    <a:pt x="831" y="57"/>
                  </a:lnTo>
                  <a:lnTo>
                    <a:pt x="825" y="56"/>
                  </a:lnTo>
                  <a:lnTo>
                    <a:pt x="818" y="56"/>
                  </a:lnTo>
                  <a:lnTo>
                    <a:pt x="813" y="56"/>
                  </a:lnTo>
                  <a:lnTo>
                    <a:pt x="806" y="57"/>
                  </a:lnTo>
                  <a:lnTo>
                    <a:pt x="796" y="60"/>
                  </a:lnTo>
                  <a:lnTo>
                    <a:pt x="788" y="64"/>
                  </a:lnTo>
                  <a:lnTo>
                    <a:pt x="780" y="69"/>
                  </a:lnTo>
                  <a:lnTo>
                    <a:pt x="773" y="76"/>
                  </a:lnTo>
                  <a:lnTo>
                    <a:pt x="767" y="83"/>
                  </a:lnTo>
                  <a:lnTo>
                    <a:pt x="763" y="92"/>
                  </a:lnTo>
                  <a:lnTo>
                    <a:pt x="760" y="100"/>
                  </a:lnTo>
                  <a:lnTo>
                    <a:pt x="759" y="110"/>
                  </a:lnTo>
                  <a:lnTo>
                    <a:pt x="0" y="110"/>
                  </a:lnTo>
                  <a:lnTo>
                    <a:pt x="10" y="136"/>
                  </a:lnTo>
                  <a:lnTo>
                    <a:pt x="761" y="136"/>
                  </a:lnTo>
                  <a:lnTo>
                    <a:pt x="761" y="129"/>
                  </a:lnTo>
                  <a:close/>
                </a:path>
              </a:pathLst>
            </a:custGeom>
            <a:solidFill>
              <a:srgbClr val="CCC9DB"/>
            </a:solidFill>
            <a:ln w="9525">
              <a:noFill/>
              <a:round/>
              <a:headEnd/>
              <a:tailEnd/>
            </a:ln>
          </p:spPr>
          <p:txBody>
            <a:bodyPr/>
            <a:lstStyle/>
            <a:p>
              <a:endParaRPr lang="en-US" dirty="0">
                <a:solidFill>
                  <a:srgbClr val="000000"/>
                </a:solidFill>
              </a:endParaRPr>
            </a:p>
          </p:txBody>
        </p:sp>
        <p:sp>
          <p:nvSpPr>
            <p:cNvPr id="125" name="Freeform 18"/>
            <p:cNvSpPr>
              <a:spLocks/>
            </p:cNvSpPr>
            <p:nvPr/>
          </p:nvSpPr>
          <p:spPr bwMode="auto">
            <a:xfrm>
              <a:off x="395" y="1016"/>
              <a:ext cx="2245" cy="959"/>
            </a:xfrm>
            <a:custGeom>
              <a:avLst/>
              <a:gdLst/>
              <a:ahLst/>
              <a:cxnLst>
                <a:cxn ang="0">
                  <a:pos x="0" y="784"/>
                </a:cxn>
                <a:cxn ang="0">
                  <a:pos x="0" y="542"/>
                </a:cxn>
                <a:cxn ang="0">
                  <a:pos x="233" y="542"/>
                </a:cxn>
                <a:cxn ang="0">
                  <a:pos x="233" y="422"/>
                </a:cxn>
                <a:cxn ang="0">
                  <a:pos x="522" y="422"/>
                </a:cxn>
                <a:cxn ang="0">
                  <a:pos x="522" y="0"/>
                </a:cxn>
                <a:cxn ang="0">
                  <a:pos x="1286" y="0"/>
                </a:cxn>
                <a:cxn ang="0">
                  <a:pos x="1286" y="437"/>
                </a:cxn>
                <a:cxn ang="0">
                  <a:pos x="1418" y="437"/>
                </a:cxn>
                <a:cxn ang="0">
                  <a:pos x="1418" y="497"/>
                </a:cxn>
                <a:cxn ang="0">
                  <a:pos x="1733" y="497"/>
                </a:cxn>
                <a:cxn ang="0">
                  <a:pos x="1733" y="537"/>
                </a:cxn>
                <a:cxn ang="0">
                  <a:pos x="1949" y="537"/>
                </a:cxn>
                <a:cxn ang="0">
                  <a:pos x="1949" y="780"/>
                </a:cxn>
                <a:cxn ang="0">
                  <a:pos x="0" y="784"/>
                </a:cxn>
              </a:cxnLst>
              <a:rect l="0" t="0" r="r" b="b"/>
              <a:pathLst>
                <a:path w="1949" h="784">
                  <a:moveTo>
                    <a:pt x="0" y="784"/>
                  </a:moveTo>
                  <a:lnTo>
                    <a:pt x="0" y="542"/>
                  </a:lnTo>
                  <a:lnTo>
                    <a:pt x="233" y="542"/>
                  </a:lnTo>
                  <a:lnTo>
                    <a:pt x="233" y="422"/>
                  </a:lnTo>
                  <a:lnTo>
                    <a:pt x="522" y="422"/>
                  </a:lnTo>
                  <a:lnTo>
                    <a:pt x="522" y="0"/>
                  </a:lnTo>
                  <a:lnTo>
                    <a:pt x="1286" y="0"/>
                  </a:lnTo>
                  <a:lnTo>
                    <a:pt x="1286" y="437"/>
                  </a:lnTo>
                  <a:lnTo>
                    <a:pt x="1418" y="437"/>
                  </a:lnTo>
                  <a:lnTo>
                    <a:pt x="1418" y="497"/>
                  </a:lnTo>
                  <a:lnTo>
                    <a:pt x="1733" y="497"/>
                  </a:lnTo>
                  <a:lnTo>
                    <a:pt x="1733" y="537"/>
                  </a:lnTo>
                  <a:lnTo>
                    <a:pt x="1949" y="537"/>
                  </a:lnTo>
                  <a:lnTo>
                    <a:pt x="1949" y="780"/>
                  </a:lnTo>
                  <a:lnTo>
                    <a:pt x="0" y="784"/>
                  </a:lnTo>
                  <a:close/>
                </a:path>
              </a:pathLst>
            </a:custGeom>
            <a:solidFill>
              <a:srgbClr val="6699FF"/>
            </a:solidFill>
            <a:ln w="9525">
              <a:noFill/>
              <a:round/>
              <a:headEnd/>
              <a:tailEnd/>
            </a:ln>
          </p:spPr>
          <p:txBody>
            <a:bodyPr/>
            <a:lstStyle/>
            <a:p>
              <a:endParaRPr lang="en-US" dirty="0">
                <a:solidFill>
                  <a:srgbClr val="000000"/>
                </a:solidFill>
              </a:endParaRPr>
            </a:p>
          </p:txBody>
        </p:sp>
        <p:sp>
          <p:nvSpPr>
            <p:cNvPr id="126" name="Rectangle 19"/>
            <p:cNvSpPr>
              <a:spLocks noChangeArrowheads="1"/>
            </p:cNvSpPr>
            <p:nvPr/>
          </p:nvSpPr>
          <p:spPr bwMode="auto">
            <a:xfrm>
              <a:off x="770" y="1714"/>
              <a:ext cx="533" cy="256"/>
            </a:xfrm>
            <a:prstGeom prst="rect">
              <a:avLst/>
            </a:prstGeom>
            <a:solidFill>
              <a:srgbClr val="C4C4C4"/>
            </a:solidFill>
            <a:ln w="9525">
              <a:noFill/>
              <a:miter lim="800000"/>
              <a:headEnd/>
              <a:tailEnd/>
            </a:ln>
          </p:spPr>
          <p:txBody>
            <a:bodyPr/>
            <a:lstStyle/>
            <a:p>
              <a:endParaRPr lang="en-US" dirty="0">
                <a:solidFill>
                  <a:srgbClr val="000000"/>
                </a:solidFill>
              </a:endParaRPr>
            </a:p>
          </p:txBody>
        </p:sp>
        <p:sp>
          <p:nvSpPr>
            <p:cNvPr id="127" name="Rectangle 20"/>
            <p:cNvSpPr>
              <a:spLocks noChangeArrowheads="1"/>
            </p:cNvSpPr>
            <p:nvPr/>
          </p:nvSpPr>
          <p:spPr bwMode="auto">
            <a:xfrm>
              <a:off x="1829" y="1028"/>
              <a:ext cx="47" cy="585"/>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128" name="Rectangle 21"/>
            <p:cNvSpPr>
              <a:spLocks noChangeArrowheads="1"/>
            </p:cNvSpPr>
            <p:nvPr/>
          </p:nvSpPr>
          <p:spPr bwMode="auto">
            <a:xfrm>
              <a:off x="1017" y="1023"/>
              <a:ext cx="826" cy="63"/>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129" name="Rectangle 22"/>
            <p:cNvSpPr>
              <a:spLocks noChangeArrowheads="1"/>
            </p:cNvSpPr>
            <p:nvPr/>
          </p:nvSpPr>
          <p:spPr bwMode="auto">
            <a:xfrm>
              <a:off x="382" y="1684"/>
              <a:ext cx="1571" cy="40"/>
            </a:xfrm>
            <a:prstGeom prst="rect">
              <a:avLst/>
            </a:prstGeom>
            <a:solidFill>
              <a:srgbClr val="A5A5A5"/>
            </a:solidFill>
            <a:ln w="9525">
              <a:noFill/>
              <a:miter lim="800000"/>
              <a:headEnd/>
              <a:tailEnd/>
            </a:ln>
          </p:spPr>
          <p:txBody>
            <a:bodyPr/>
            <a:lstStyle/>
            <a:p>
              <a:endParaRPr lang="en-US" dirty="0">
                <a:solidFill>
                  <a:srgbClr val="000000"/>
                </a:solidFill>
              </a:endParaRPr>
            </a:p>
          </p:txBody>
        </p:sp>
        <p:sp>
          <p:nvSpPr>
            <p:cNvPr id="130" name="Freeform 23"/>
            <p:cNvSpPr>
              <a:spLocks/>
            </p:cNvSpPr>
            <p:nvPr/>
          </p:nvSpPr>
          <p:spPr bwMode="auto">
            <a:xfrm>
              <a:off x="1975" y="1797"/>
              <a:ext cx="114" cy="177"/>
            </a:xfrm>
            <a:custGeom>
              <a:avLst/>
              <a:gdLst/>
              <a:ahLst/>
              <a:cxnLst>
                <a:cxn ang="0">
                  <a:pos x="99" y="52"/>
                </a:cxn>
                <a:cxn ang="0">
                  <a:pos x="99" y="0"/>
                </a:cxn>
                <a:cxn ang="0">
                  <a:pos x="0" y="0"/>
                </a:cxn>
                <a:cxn ang="0">
                  <a:pos x="0" y="144"/>
                </a:cxn>
                <a:cxn ang="0">
                  <a:pos x="99" y="52"/>
                </a:cxn>
              </a:cxnLst>
              <a:rect l="0" t="0" r="r" b="b"/>
              <a:pathLst>
                <a:path w="99" h="144">
                  <a:moveTo>
                    <a:pt x="99" y="52"/>
                  </a:moveTo>
                  <a:lnTo>
                    <a:pt x="99" y="0"/>
                  </a:lnTo>
                  <a:lnTo>
                    <a:pt x="0" y="0"/>
                  </a:lnTo>
                  <a:lnTo>
                    <a:pt x="0" y="144"/>
                  </a:lnTo>
                  <a:lnTo>
                    <a:pt x="99" y="52"/>
                  </a:lnTo>
                  <a:close/>
                </a:path>
              </a:pathLst>
            </a:custGeom>
            <a:solidFill>
              <a:srgbClr val="DBDBDB"/>
            </a:solidFill>
            <a:ln w="9525">
              <a:noFill/>
              <a:round/>
              <a:headEnd/>
              <a:tailEnd/>
            </a:ln>
          </p:spPr>
          <p:txBody>
            <a:bodyPr/>
            <a:lstStyle/>
            <a:p>
              <a:endParaRPr lang="en-US" dirty="0">
                <a:solidFill>
                  <a:srgbClr val="000000"/>
                </a:solidFill>
              </a:endParaRPr>
            </a:p>
          </p:txBody>
        </p:sp>
        <p:sp>
          <p:nvSpPr>
            <p:cNvPr id="131" name="Rectangle 24"/>
            <p:cNvSpPr>
              <a:spLocks noChangeArrowheads="1"/>
            </p:cNvSpPr>
            <p:nvPr/>
          </p:nvSpPr>
          <p:spPr bwMode="auto">
            <a:xfrm>
              <a:off x="1972" y="1689"/>
              <a:ext cx="659" cy="72"/>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132" name="Freeform 25"/>
            <p:cNvSpPr>
              <a:spLocks/>
            </p:cNvSpPr>
            <p:nvPr/>
          </p:nvSpPr>
          <p:spPr bwMode="auto">
            <a:xfrm>
              <a:off x="780" y="1826"/>
              <a:ext cx="482" cy="144"/>
            </a:xfrm>
            <a:custGeom>
              <a:avLst/>
              <a:gdLst/>
              <a:ahLst/>
              <a:cxnLst>
                <a:cxn ang="0">
                  <a:pos x="348" y="118"/>
                </a:cxn>
                <a:cxn ang="0">
                  <a:pos x="419" y="0"/>
                </a:cxn>
                <a:cxn ang="0">
                  <a:pos x="0" y="0"/>
                </a:cxn>
                <a:cxn ang="0">
                  <a:pos x="0" y="118"/>
                </a:cxn>
                <a:cxn ang="0">
                  <a:pos x="348" y="118"/>
                </a:cxn>
              </a:cxnLst>
              <a:rect l="0" t="0" r="r" b="b"/>
              <a:pathLst>
                <a:path w="419" h="118">
                  <a:moveTo>
                    <a:pt x="348" y="118"/>
                  </a:moveTo>
                  <a:lnTo>
                    <a:pt x="419" y="0"/>
                  </a:lnTo>
                  <a:lnTo>
                    <a:pt x="0" y="0"/>
                  </a:lnTo>
                  <a:lnTo>
                    <a:pt x="0" y="118"/>
                  </a:lnTo>
                  <a:lnTo>
                    <a:pt x="348" y="118"/>
                  </a:lnTo>
                  <a:close/>
                </a:path>
              </a:pathLst>
            </a:custGeom>
            <a:solidFill>
              <a:srgbClr val="AFAFAF"/>
            </a:solidFill>
            <a:ln w="9525">
              <a:noFill/>
              <a:round/>
              <a:headEnd/>
              <a:tailEnd/>
            </a:ln>
          </p:spPr>
          <p:txBody>
            <a:bodyPr/>
            <a:lstStyle/>
            <a:p>
              <a:endParaRPr lang="en-US" dirty="0">
                <a:solidFill>
                  <a:srgbClr val="000000"/>
                </a:solidFill>
              </a:endParaRPr>
            </a:p>
          </p:txBody>
        </p:sp>
        <p:sp>
          <p:nvSpPr>
            <p:cNvPr id="133" name="Rectangle 26"/>
            <p:cNvSpPr>
              <a:spLocks noChangeArrowheads="1"/>
            </p:cNvSpPr>
            <p:nvPr/>
          </p:nvSpPr>
          <p:spPr bwMode="auto">
            <a:xfrm>
              <a:off x="1835" y="1583"/>
              <a:ext cx="196" cy="36"/>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134" name="Rectangle 27"/>
            <p:cNvSpPr>
              <a:spLocks noChangeArrowheads="1"/>
            </p:cNvSpPr>
            <p:nvPr/>
          </p:nvSpPr>
          <p:spPr bwMode="auto">
            <a:xfrm>
              <a:off x="1092" y="1182"/>
              <a:ext cx="68"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35" name="Rectangle 28"/>
            <p:cNvSpPr>
              <a:spLocks noChangeArrowheads="1"/>
            </p:cNvSpPr>
            <p:nvPr/>
          </p:nvSpPr>
          <p:spPr bwMode="auto">
            <a:xfrm>
              <a:off x="1220" y="1182"/>
              <a:ext cx="69"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36" name="Rectangle 29"/>
            <p:cNvSpPr>
              <a:spLocks noChangeArrowheads="1"/>
            </p:cNvSpPr>
            <p:nvPr/>
          </p:nvSpPr>
          <p:spPr bwMode="auto">
            <a:xfrm>
              <a:off x="1347" y="1182"/>
              <a:ext cx="68"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37" name="Rectangle 30"/>
            <p:cNvSpPr>
              <a:spLocks noChangeArrowheads="1"/>
            </p:cNvSpPr>
            <p:nvPr/>
          </p:nvSpPr>
          <p:spPr bwMode="auto">
            <a:xfrm>
              <a:off x="1474" y="1182"/>
              <a:ext cx="67"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38" name="Rectangle 31"/>
            <p:cNvSpPr>
              <a:spLocks noChangeArrowheads="1"/>
            </p:cNvSpPr>
            <p:nvPr/>
          </p:nvSpPr>
          <p:spPr bwMode="auto">
            <a:xfrm>
              <a:off x="1600" y="1182"/>
              <a:ext cx="69"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39" name="Rectangle 32"/>
            <p:cNvSpPr>
              <a:spLocks noChangeArrowheads="1"/>
            </p:cNvSpPr>
            <p:nvPr/>
          </p:nvSpPr>
          <p:spPr bwMode="auto">
            <a:xfrm>
              <a:off x="1729" y="1182"/>
              <a:ext cx="68"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40" name="Rectangle 33"/>
            <p:cNvSpPr>
              <a:spLocks noChangeArrowheads="1"/>
            </p:cNvSpPr>
            <p:nvPr/>
          </p:nvSpPr>
          <p:spPr bwMode="auto">
            <a:xfrm>
              <a:off x="1092" y="1073"/>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41" name="Rectangle 34"/>
            <p:cNvSpPr>
              <a:spLocks noChangeArrowheads="1"/>
            </p:cNvSpPr>
            <p:nvPr/>
          </p:nvSpPr>
          <p:spPr bwMode="auto">
            <a:xfrm>
              <a:off x="1220" y="1073"/>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42" name="Rectangle 35"/>
            <p:cNvSpPr>
              <a:spLocks noChangeArrowheads="1"/>
            </p:cNvSpPr>
            <p:nvPr/>
          </p:nvSpPr>
          <p:spPr bwMode="auto">
            <a:xfrm>
              <a:off x="1347" y="1073"/>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43" name="Rectangle 36"/>
            <p:cNvSpPr>
              <a:spLocks noChangeArrowheads="1"/>
            </p:cNvSpPr>
            <p:nvPr/>
          </p:nvSpPr>
          <p:spPr bwMode="auto">
            <a:xfrm>
              <a:off x="1474" y="1073"/>
              <a:ext cx="67"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44" name="Rectangle 37"/>
            <p:cNvSpPr>
              <a:spLocks noChangeArrowheads="1"/>
            </p:cNvSpPr>
            <p:nvPr/>
          </p:nvSpPr>
          <p:spPr bwMode="auto">
            <a:xfrm>
              <a:off x="1600" y="1073"/>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45" name="Rectangle 38"/>
            <p:cNvSpPr>
              <a:spLocks noChangeArrowheads="1"/>
            </p:cNvSpPr>
            <p:nvPr/>
          </p:nvSpPr>
          <p:spPr bwMode="auto">
            <a:xfrm>
              <a:off x="1729" y="1073"/>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46" name="Rectangle 39"/>
            <p:cNvSpPr>
              <a:spLocks noChangeArrowheads="1"/>
            </p:cNvSpPr>
            <p:nvPr/>
          </p:nvSpPr>
          <p:spPr bwMode="auto">
            <a:xfrm>
              <a:off x="1092" y="1296"/>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47" name="Rectangle 40"/>
            <p:cNvSpPr>
              <a:spLocks noChangeArrowheads="1"/>
            </p:cNvSpPr>
            <p:nvPr/>
          </p:nvSpPr>
          <p:spPr bwMode="auto">
            <a:xfrm>
              <a:off x="1220" y="1296"/>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48" name="Rectangle 41"/>
            <p:cNvSpPr>
              <a:spLocks noChangeArrowheads="1"/>
            </p:cNvSpPr>
            <p:nvPr/>
          </p:nvSpPr>
          <p:spPr bwMode="auto">
            <a:xfrm>
              <a:off x="1347" y="1296"/>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49" name="Rectangle 42"/>
            <p:cNvSpPr>
              <a:spLocks noChangeArrowheads="1"/>
            </p:cNvSpPr>
            <p:nvPr/>
          </p:nvSpPr>
          <p:spPr bwMode="auto">
            <a:xfrm>
              <a:off x="1474" y="1296"/>
              <a:ext cx="67"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50" name="Rectangle 43"/>
            <p:cNvSpPr>
              <a:spLocks noChangeArrowheads="1"/>
            </p:cNvSpPr>
            <p:nvPr/>
          </p:nvSpPr>
          <p:spPr bwMode="auto">
            <a:xfrm>
              <a:off x="1600" y="1296"/>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51" name="Rectangle 44"/>
            <p:cNvSpPr>
              <a:spLocks noChangeArrowheads="1"/>
            </p:cNvSpPr>
            <p:nvPr/>
          </p:nvSpPr>
          <p:spPr bwMode="auto">
            <a:xfrm>
              <a:off x="1729" y="1296"/>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52" name="Rectangle 45"/>
            <p:cNvSpPr>
              <a:spLocks noChangeArrowheads="1"/>
            </p:cNvSpPr>
            <p:nvPr/>
          </p:nvSpPr>
          <p:spPr bwMode="auto">
            <a:xfrm>
              <a:off x="1092" y="1410"/>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53" name="Rectangle 46"/>
            <p:cNvSpPr>
              <a:spLocks noChangeArrowheads="1"/>
            </p:cNvSpPr>
            <p:nvPr/>
          </p:nvSpPr>
          <p:spPr bwMode="auto">
            <a:xfrm>
              <a:off x="1220" y="1410"/>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54" name="Rectangle 47"/>
            <p:cNvSpPr>
              <a:spLocks noChangeArrowheads="1"/>
            </p:cNvSpPr>
            <p:nvPr/>
          </p:nvSpPr>
          <p:spPr bwMode="auto">
            <a:xfrm>
              <a:off x="1347" y="1410"/>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55" name="Rectangle 48"/>
            <p:cNvSpPr>
              <a:spLocks noChangeArrowheads="1"/>
            </p:cNvSpPr>
            <p:nvPr/>
          </p:nvSpPr>
          <p:spPr bwMode="auto">
            <a:xfrm>
              <a:off x="1474" y="1410"/>
              <a:ext cx="67"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56" name="Rectangle 49"/>
            <p:cNvSpPr>
              <a:spLocks noChangeArrowheads="1"/>
            </p:cNvSpPr>
            <p:nvPr/>
          </p:nvSpPr>
          <p:spPr bwMode="auto">
            <a:xfrm>
              <a:off x="1600" y="1410"/>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57" name="Rectangle 50"/>
            <p:cNvSpPr>
              <a:spLocks noChangeArrowheads="1"/>
            </p:cNvSpPr>
            <p:nvPr/>
          </p:nvSpPr>
          <p:spPr bwMode="auto">
            <a:xfrm>
              <a:off x="1729" y="1410"/>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58" name="Rectangle 51"/>
            <p:cNvSpPr>
              <a:spLocks noChangeArrowheads="1"/>
            </p:cNvSpPr>
            <p:nvPr/>
          </p:nvSpPr>
          <p:spPr bwMode="auto">
            <a:xfrm>
              <a:off x="1600" y="1525"/>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59" name="Rectangle 52"/>
            <p:cNvSpPr>
              <a:spLocks noChangeArrowheads="1"/>
            </p:cNvSpPr>
            <p:nvPr/>
          </p:nvSpPr>
          <p:spPr bwMode="auto">
            <a:xfrm>
              <a:off x="1729" y="1525"/>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60" name="Rectangle 53"/>
            <p:cNvSpPr>
              <a:spLocks noChangeArrowheads="1"/>
            </p:cNvSpPr>
            <p:nvPr/>
          </p:nvSpPr>
          <p:spPr bwMode="auto">
            <a:xfrm>
              <a:off x="763" y="1583"/>
              <a:ext cx="209"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61" name="Rectangle 54"/>
            <p:cNvSpPr>
              <a:spLocks noChangeArrowheads="1"/>
            </p:cNvSpPr>
            <p:nvPr/>
          </p:nvSpPr>
          <p:spPr bwMode="auto">
            <a:xfrm>
              <a:off x="1008" y="1583"/>
              <a:ext cx="207"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62" name="Rectangle 55"/>
            <p:cNvSpPr>
              <a:spLocks noChangeArrowheads="1"/>
            </p:cNvSpPr>
            <p:nvPr/>
          </p:nvSpPr>
          <p:spPr bwMode="auto">
            <a:xfrm>
              <a:off x="1252" y="1583"/>
              <a:ext cx="207"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63" name="Rectangle 56"/>
            <p:cNvSpPr>
              <a:spLocks noChangeArrowheads="1"/>
            </p:cNvSpPr>
            <p:nvPr/>
          </p:nvSpPr>
          <p:spPr bwMode="auto">
            <a:xfrm>
              <a:off x="2465" y="1834"/>
              <a:ext cx="48" cy="76"/>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64" name="Rectangle 57"/>
            <p:cNvSpPr>
              <a:spLocks noChangeArrowheads="1"/>
            </p:cNvSpPr>
            <p:nvPr/>
          </p:nvSpPr>
          <p:spPr bwMode="auto">
            <a:xfrm>
              <a:off x="2550" y="1834"/>
              <a:ext cx="49" cy="76"/>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65" name="Rectangle 58"/>
            <p:cNvSpPr>
              <a:spLocks noChangeArrowheads="1"/>
            </p:cNvSpPr>
            <p:nvPr/>
          </p:nvSpPr>
          <p:spPr bwMode="auto">
            <a:xfrm>
              <a:off x="1802" y="1807"/>
              <a:ext cx="97" cy="165"/>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66" name="Freeform 59"/>
            <p:cNvSpPr>
              <a:spLocks/>
            </p:cNvSpPr>
            <p:nvPr/>
          </p:nvSpPr>
          <p:spPr bwMode="auto">
            <a:xfrm>
              <a:off x="278" y="1656"/>
              <a:ext cx="2448" cy="332"/>
            </a:xfrm>
            <a:custGeom>
              <a:avLst/>
              <a:gdLst/>
              <a:ahLst/>
              <a:cxnLst>
                <a:cxn ang="0">
                  <a:pos x="0" y="0"/>
                </a:cxn>
                <a:cxn ang="0">
                  <a:pos x="30" y="33"/>
                </a:cxn>
                <a:cxn ang="0">
                  <a:pos x="84" y="33"/>
                </a:cxn>
                <a:cxn ang="0">
                  <a:pos x="84" y="264"/>
                </a:cxn>
                <a:cxn ang="0">
                  <a:pos x="108" y="264"/>
                </a:cxn>
                <a:cxn ang="0">
                  <a:pos x="108" y="33"/>
                </a:cxn>
                <a:cxn ang="0">
                  <a:pos x="410" y="33"/>
                </a:cxn>
                <a:cxn ang="0">
                  <a:pos x="410" y="264"/>
                </a:cxn>
                <a:cxn ang="0">
                  <a:pos x="434" y="264"/>
                </a:cxn>
                <a:cxn ang="0">
                  <a:pos x="434" y="127"/>
                </a:cxn>
                <a:cxn ang="0">
                  <a:pos x="885" y="127"/>
                </a:cxn>
                <a:cxn ang="0">
                  <a:pos x="885" y="126"/>
                </a:cxn>
                <a:cxn ang="0">
                  <a:pos x="887" y="126"/>
                </a:cxn>
                <a:cxn ang="0">
                  <a:pos x="885" y="124"/>
                </a:cxn>
                <a:cxn ang="0">
                  <a:pos x="885" y="119"/>
                </a:cxn>
                <a:cxn ang="0">
                  <a:pos x="878" y="119"/>
                </a:cxn>
                <a:cxn ang="0">
                  <a:pos x="829" y="86"/>
                </a:cxn>
                <a:cxn ang="0">
                  <a:pos x="434" y="86"/>
                </a:cxn>
                <a:cxn ang="0">
                  <a:pos x="434" y="33"/>
                </a:cxn>
                <a:cxn ang="0">
                  <a:pos x="1252" y="33"/>
                </a:cxn>
                <a:cxn ang="0">
                  <a:pos x="1252" y="272"/>
                </a:cxn>
                <a:cxn ang="0">
                  <a:pos x="1265" y="272"/>
                </a:cxn>
                <a:cxn ang="0">
                  <a:pos x="1265" y="33"/>
                </a:cxn>
                <a:cxn ang="0">
                  <a:pos x="1456" y="33"/>
                </a:cxn>
                <a:cxn ang="0">
                  <a:pos x="1456" y="264"/>
                </a:cxn>
                <a:cxn ang="0">
                  <a:pos x="1480" y="264"/>
                </a:cxn>
                <a:cxn ang="0">
                  <a:pos x="1480" y="128"/>
                </a:cxn>
                <a:cxn ang="0">
                  <a:pos x="1565" y="128"/>
                </a:cxn>
                <a:cxn ang="0">
                  <a:pos x="1565" y="259"/>
                </a:cxn>
                <a:cxn ang="0">
                  <a:pos x="1587" y="259"/>
                </a:cxn>
                <a:cxn ang="0">
                  <a:pos x="1587" y="128"/>
                </a:cxn>
                <a:cxn ang="0">
                  <a:pos x="1621" y="128"/>
                </a:cxn>
                <a:cxn ang="0">
                  <a:pos x="1621" y="111"/>
                </a:cxn>
                <a:cxn ang="0">
                  <a:pos x="1591" y="111"/>
                </a:cxn>
                <a:cxn ang="0">
                  <a:pos x="1541" y="63"/>
                </a:cxn>
                <a:cxn ang="0">
                  <a:pos x="1480" y="63"/>
                </a:cxn>
                <a:cxn ang="0">
                  <a:pos x="1480" y="33"/>
                </a:cxn>
                <a:cxn ang="0">
                  <a:pos x="1738" y="33"/>
                </a:cxn>
                <a:cxn ang="0">
                  <a:pos x="1738" y="264"/>
                </a:cxn>
                <a:cxn ang="0">
                  <a:pos x="1762" y="264"/>
                </a:cxn>
                <a:cxn ang="0">
                  <a:pos x="1762" y="33"/>
                </a:cxn>
                <a:cxn ang="0">
                  <a:pos x="1825" y="33"/>
                </a:cxn>
                <a:cxn ang="0">
                  <a:pos x="1825" y="266"/>
                </a:cxn>
                <a:cxn ang="0">
                  <a:pos x="1849" y="266"/>
                </a:cxn>
                <a:cxn ang="0">
                  <a:pos x="1849" y="33"/>
                </a:cxn>
                <a:cxn ang="0">
                  <a:pos x="2038" y="33"/>
                </a:cxn>
                <a:cxn ang="0">
                  <a:pos x="2038" y="268"/>
                </a:cxn>
                <a:cxn ang="0">
                  <a:pos x="2060" y="268"/>
                </a:cxn>
                <a:cxn ang="0">
                  <a:pos x="2060" y="33"/>
                </a:cxn>
                <a:cxn ang="0">
                  <a:pos x="2097" y="33"/>
                </a:cxn>
                <a:cxn ang="0">
                  <a:pos x="2125" y="0"/>
                </a:cxn>
                <a:cxn ang="0">
                  <a:pos x="0" y="0"/>
                </a:cxn>
              </a:cxnLst>
              <a:rect l="0" t="0" r="r" b="b"/>
              <a:pathLst>
                <a:path w="2125" h="272">
                  <a:moveTo>
                    <a:pt x="0" y="0"/>
                  </a:moveTo>
                  <a:lnTo>
                    <a:pt x="30" y="33"/>
                  </a:lnTo>
                  <a:lnTo>
                    <a:pt x="84" y="33"/>
                  </a:lnTo>
                  <a:lnTo>
                    <a:pt x="84" y="264"/>
                  </a:lnTo>
                  <a:lnTo>
                    <a:pt x="108" y="264"/>
                  </a:lnTo>
                  <a:lnTo>
                    <a:pt x="108" y="33"/>
                  </a:lnTo>
                  <a:lnTo>
                    <a:pt x="410" y="33"/>
                  </a:lnTo>
                  <a:lnTo>
                    <a:pt x="410" y="264"/>
                  </a:lnTo>
                  <a:lnTo>
                    <a:pt x="434" y="264"/>
                  </a:lnTo>
                  <a:lnTo>
                    <a:pt x="434" y="127"/>
                  </a:lnTo>
                  <a:lnTo>
                    <a:pt x="885" y="127"/>
                  </a:lnTo>
                  <a:lnTo>
                    <a:pt x="885" y="126"/>
                  </a:lnTo>
                  <a:lnTo>
                    <a:pt x="887" y="126"/>
                  </a:lnTo>
                  <a:lnTo>
                    <a:pt x="885" y="124"/>
                  </a:lnTo>
                  <a:lnTo>
                    <a:pt x="885" y="119"/>
                  </a:lnTo>
                  <a:lnTo>
                    <a:pt x="878" y="119"/>
                  </a:lnTo>
                  <a:lnTo>
                    <a:pt x="829" y="86"/>
                  </a:lnTo>
                  <a:lnTo>
                    <a:pt x="434" y="86"/>
                  </a:lnTo>
                  <a:lnTo>
                    <a:pt x="434" y="33"/>
                  </a:lnTo>
                  <a:lnTo>
                    <a:pt x="1252" y="33"/>
                  </a:lnTo>
                  <a:lnTo>
                    <a:pt x="1252" y="272"/>
                  </a:lnTo>
                  <a:lnTo>
                    <a:pt x="1265" y="272"/>
                  </a:lnTo>
                  <a:lnTo>
                    <a:pt x="1265" y="33"/>
                  </a:lnTo>
                  <a:lnTo>
                    <a:pt x="1456" y="33"/>
                  </a:lnTo>
                  <a:lnTo>
                    <a:pt x="1456" y="264"/>
                  </a:lnTo>
                  <a:lnTo>
                    <a:pt x="1480" y="264"/>
                  </a:lnTo>
                  <a:lnTo>
                    <a:pt x="1480" y="128"/>
                  </a:lnTo>
                  <a:lnTo>
                    <a:pt x="1565" y="128"/>
                  </a:lnTo>
                  <a:lnTo>
                    <a:pt x="1565" y="259"/>
                  </a:lnTo>
                  <a:lnTo>
                    <a:pt x="1587" y="259"/>
                  </a:lnTo>
                  <a:lnTo>
                    <a:pt x="1587" y="128"/>
                  </a:lnTo>
                  <a:lnTo>
                    <a:pt x="1621" y="128"/>
                  </a:lnTo>
                  <a:lnTo>
                    <a:pt x="1621" y="111"/>
                  </a:lnTo>
                  <a:lnTo>
                    <a:pt x="1591" y="111"/>
                  </a:lnTo>
                  <a:lnTo>
                    <a:pt x="1541" y="63"/>
                  </a:lnTo>
                  <a:lnTo>
                    <a:pt x="1480" y="63"/>
                  </a:lnTo>
                  <a:lnTo>
                    <a:pt x="1480" y="33"/>
                  </a:lnTo>
                  <a:lnTo>
                    <a:pt x="1738" y="33"/>
                  </a:lnTo>
                  <a:lnTo>
                    <a:pt x="1738" y="264"/>
                  </a:lnTo>
                  <a:lnTo>
                    <a:pt x="1762" y="264"/>
                  </a:lnTo>
                  <a:lnTo>
                    <a:pt x="1762" y="33"/>
                  </a:lnTo>
                  <a:lnTo>
                    <a:pt x="1825" y="33"/>
                  </a:lnTo>
                  <a:lnTo>
                    <a:pt x="1825" y="266"/>
                  </a:lnTo>
                  <a:lnTo>
                    <a:pt x="1849" y="266"/>
                  </a:lnTo>
                  <a:lnTo>
                    <a:pt x="1849" y="33"/>
                  </a:lnTo>
                  <a:lnTo>
                    <a:pt x="2038" y="33"/>
                  </a:lnTo>
                  <a:lnTo>
                    <a:pt x="2038" y="268"/>
                  </a:lnTo>
                  <a:lnTo>
                    <a:pt x="2060" y="268"/>
                  </a:lnTo>
                  <a:lnTo>
                    <a:pt x="2060" y="33"/>
                  </a:lnTo>
                  <a:lnTo>
                    <a:pt x="2097" y="33"/>
                  </a:lnTo>
                  <a:lnTo>
                    <a:pt x="2125" y="0"/>
                  </a:lnTo>
                  <a:lnTo>
                    <a:pt x="0" y="0"/>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67" name="Freeform 60"/>
            <p:cNvSpPr>
              <a:spLocks/>
            </p:cNvSpPr>
            <p:nvPr/>
          </p:nvSpPr>
          <p:spPr bwMode="auto">
            <a:xfrm>
              <a:off x="327" y="1828"/>
              <a:ext cx="1456" cy="173"/>
            </a:xfrm>
            <a:custGeom>
              <a:avLst/>
              <a:gdLst/>
              <a:ahLst/>
              <a:cxnLst>
                <a:cxn ang="0">
                  <a:pos x="1176" y="119"/>
                </a:cxn>
                <a:cxn ang="0">
                  <a:pos x="1176" y="0"/>
                </a:cxn>
                <a:cxn ang="0">
                  <a:pos x="1092" y="0"/>
                </a:cxn>
                <a:cxn ang="0">
                  <a:pos x="1092" y="119"/>
                </a:cxn>
                <a:cxn ang="0">
                  <a:pos x="1064" y="119"/>
                </a:cxn>
                <a:cxn ang="0">
                  <a:pos x="1064" y="0"/>
                </a:cxn>
                <a:cxn ang="0">
                  <a:pos x="981" y="0"/>
                </a:cxn>
                <a:cxn ang="0">
                  <a:pos x="981" y="119"/>
                </a:cxn>
                <a:cxn ang="0">
                  <a:pos x="955" y="119"/>
                </a:cxn>
                <a:cxn ang="0">
                  <a:pos x="955" y="0"/>
                </a:cxn>
                <a:cxn ang="0">
                  <a:pos x="871" y="0"/>
                </a:cxn>
                <a:cxn ang="0">
                  <a:pos x="871" y="119"/>
                </a:cxn>
                <a:cxn ang="0">
                  <a:pos x="711" y="119"/>
                </a:cxn>
                <a:cxn ang="0">
                  <a:pos x="711" y="2"/>
                </a:cxn>
                <a:cxn ang="0">
                  <a:pos x="684" y="2"/>
                </a:cxn>
                <a:cxn ang="0">
                  <a:pos x="684" y="119"/>
                </a:cxn>
                <a:cxn ang="0">
                  <a:pos x="536" y="119"/>
                </a:cxn>
                <a:cxn ang="0">
                  <a:pos x="536" y="2"/>
                </a:cxn>
                <a:cxn ang="0">
                  <a:pos x="510" y="2"/>
                </a:cxn>
                <a:cxn ang="0">
                  <a:pos x="510" y="119"/>
                </a:cxn>
                <a:cxn ang="0">
                  <a:pos x="320" y="119"/>
                </a:cxn>
                <a:cxn ang="0">
                  <a:pos x="320" y="1"/>
                </a:cxn>
                <a:cxn ang="0">
                  <a:pos x="190" y="1"/>
                </a:cxn>
                <a:cxn ang="0">
                  <a:pos x="190" y="119"/>
                </a:cxn>
                <a:cxn ang="0">
                  <a:pos x="0" y="119"/>
                </a:cxn>
                <a:cxn ang="0">
                  <a:pos x="0" y="141"/>
                </a:cxn>
                <a:cxn ang="0">
                  <a:pos x="1264" y="141"/>
                </a:cxn>
                <a:cxn ang="0">
                  <a:pos x="1264" y="119"/>
                </a:cxn>
                <a:cxn ang="0">
                  <a:pos x="1176" y="119"/>
                </a:cxn>
              </a:cxnLst>
              <a:rect l="0" t="0" r="r" b="b"/>
              <a:pathLst>
                <a:path w="1264" h="141">
                  <a:moveTo>
                    <a:pt x="1176" y="119"/>
                  </a:moveTo>
                  <a:lnTo>
                    <a:pt x="1176" y="0"/>
                  </a:lnTo>
                  <a:lnTo>
                    <a:pt x="1092" y="0"/>
                  </a:lnTo>
                  <a:lnTo>
                    <a:pt x="1092" y="119"/>
                  </a:lnTo>
                  <a:lnTo>
                    <a:pt x="1064" y="119"/>
                  </a:lnTo>
                  <a:lnTo>
                    <a:pt x="1064" y="0"/>
                  </a:lnTo>
                  <a:lnTo>
                    <a:pt x="981" y="0"/>
                  </a:lnTo>
                  <a:lnTo>
                    <a:pt x="981" y="119"/>
                  </a:lnTo>
                  <a:lnTo>
                    <a:pt x="955" y="119"/>
                  </a:lnTo>
                  <a:lnTo>
                    <a:pt x="955" y="0"/>
                  </a:lnTo>
                  <a:lnTo>
                    <a:pt x="871" y="0"/>
                  </a:lnTo>
                  <a:lnTo>
                    <a:pt x="871" y="119"/>
                  </a:lnTo>
                  <a:lnTo>
                    <a:pt x="711" y="119"/>
                  </a:lnTo>
                  <a:lnTo>
                    <a:pt x="711" y="2"/>
                  </a:lnTo>
                  <a:lnTo>
                    <a:pt x="684" y="2"/>
                  </a:lnTo>
                  <a:lnTo>
                    <a:pt x="684" y="119"/>
                  </a:lnTo>
                  <a:lnTo>
                    <a:pt x="536" y="119"/>
                  </a:lnTo>
                  <a:lnTo>
                    <a:pt x="536" y="2"/>
                  </a:lnTo>
                  <a:lnTo>
                    <a:pt x="510" y="2"/>
                  </a:lnTo>
                  <a:lnTo>
                    <a:pt x="510" y="119"/>
                  </a:lnTo>
                  <a:lnTo>
                    <a:pt x="320" y="119"/>
                  </a:lnTo>
                  <a:lnTo>
                    <a:pt x="320" y="1"/>
                  </a:lnTo>
                  <a:lnTo>
                    <a:pt x="190" y="1"/>
                  </a:lnTo>
                  <a:lnTo>
                    <a:pt x="190" y="119"/>
                  </a:lnTo>
                  <a:lnTo>
                    <a:pt x="0" y="119"/>
                  </a:lnTo>
                  <a:lnTo>
                    <a:pt x="0" y="141"/>
                  </a:lnTo>
                  <a:lnTo>
                    <a:pt x="1264" y="141"/>
                  </a:lnTo>
                  <a:lnTo>
                    <a:pt x="1264" y="119"/>
                  </a:lnTo>
                  <a:lnTo>
                    <a:pt x="1176" y="11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68" name="Freeform 61"/>
            <p:cNvSpPr>
              <a:spLocks/>
            </p:cNvSpPr>
            <p:nvPr/>
          </p:nvSpPr>
          <p:spPr bwMode="auto">
            <a:xfrm>
              <a:off x="655" y="846"/>
              <a:ext cx="1841" cy="810"/>
            </a:xfrm>
            <a:custGeom>
              <a:avLst/>
              <a:gdLst/>
              <a:ahLst/>
              <a:cxnLst>
                <a:cxn ang="0">
                  <a:pos x="1598" y="637"/>
                </a:cxn>
                <a:cxn ang="0">
                  <a:pos x="768" y="626"/>
                </a:cxn>
                <a:cxn ang="0">
                  <a:pos x="768" y="543"/>
                </a:cxn>
                <a:cxn ang="0">
                  <a:pos x="325" y="543"/>
                </a:cxn>
                <a:cxn ang="0">
                  <a:pos x="325" y="155"/>
                </a:cxn>
                <a:cxn ang="0">
                  <a:pos x="1045" y="155"/>
                </a:cxn>
                <a:cxn ang="0">
                  <a:pos x="1045" y="606"/>
                </a:cxn>
                <a:cxn ang="0">
                  <a:pos x="1196" y="606"/>
                </a:cxn>
                <a:cxn ang="0">
                  <a:pos x="1196" y="561"/>
                </a:cxn>
                <a:cxn ang="0">
                  <a:pos x="1087" y="561"/>
                </a:cxn>
                <a:cxn ang="0">
                  <a:pos x="1087" y="115"/>
                </a:cxn>
                <a:cxn ang="0">
                  <a:pos x="712" y="115"/>
                </a:cxn>
                <a:cxn ang="0">
                  <a:pos x="712" y="0"/>
                </a:cxn>
                <a:cxn ang="0">
                  <a:pos x="555" y="0"/>
                </a:cxn>
                <a:cxn ang="0">
                  <a:pos x="555" y="115"/>
                </a:cxn>
                <a:cxn ang="0">
                  <a:pos x="281" y="115"/>
                </a:cxn>
                <a:cxn ang="0">
                  <a:pos x="283" y="543"/>
                </a:cxn>
                <a:cxn ang="0">
                  <a:pos x="0" y="543"/>
                </a:cxn>
                <a:cxn ang="0">
                  <a:pos x="0" y="662"/>
                </a:cxn>
                <a:cxn ang="0">
                  <a:pos x="32" y="662"/>
                </a:cxn>
                <a:cxn ang="0">
                  <a:pos x="32" y="573"/>
                </a:cxn>
                <a:cxn ang="0">
                  <a:pos x="750" y="573"/>
                </a:cxn>
                <a:cxn ang="0">
                  <a:pos x="750" y="647"/>
                </a:cxn>
                <a:cxn ang="0">
                  <a:pos x="1598" y="637"/>
                </a:cxn>
              </a:cxnLst>
              <a:rect l="0" t="0" r="r" b="b"/>
              <a:pathLst>
                <a:path w="1598" h="662">
                  <a:moveTo>
                    <a:pt x="1598" y="637"/>
                  </a:moveTo>
                  <a:lnTo>
                    <a:pt x="768" y="626"/>
                  </a:lnTo>
                  <a:lnTo>
                    <a:pt x="768" y="543"/>
                  </a:lnTo>
                  <a:lnTo>
                    <a:pt x="325" y="543"/>
                  </a:lnTo>
                  <a:lnTo>
                    <a:pt x="325" y="155"/>
                  </a:lnTo>
                  <a:lnTo>
                    <a:pt x="1045" y="155"/>
                  </a:lnTo>
                  <a:lnTo>
                    <a:pt x="1045" y="606"/>
                  </a:lnTo>
                  <a:lnTo>
                    <a:pt x="1196" y="606"/>
                  </a:lnTo>
                  <a:lnTo>
                    <a:pt x="1196" y="561"/>
                  </a:lnTo>
                  <a:lnTo>
                    <a:pt x="1087" y="561"/>
                  </a:lnTo>
                  <a:lnTo>
                    <a:pt x="1087" y="115"/>
                  </a:lnTo>
                  <a:lnTo>
                    <a:pt x="712" y="115"/>
                  </a:lnTo>
                  <a:lnTo>
                    <a:pt x="712" y="0"/>
                  </a:lnTo>
                  <a:lnTo>
                    <a:pt x="555" y="0"/>
                  </a:lnTo>
                  <a:lnTo>
                    <a:pt x="555" y="115"/>
                  </a:lnTo>
                  <a:lnTo>
                    <a:pt x="281" y="115"/>
                  </a:lnTo>
                  <a:lnTo>
                    <a:pt x="283" y="543"/>
                  </a:lnTo>
                  <a:lnTo>
                    <a:pt x="0" y="543"/>
                  </a:lnTo>
                  <a:lnTo>
                    <a:pt x="0" y="662"/>
                  </a:lnTo>
                  <a:lnTo>
                    <a:pt x="32" y="662"/>
                  </a:lnTo>
                  <a:lnTo>
                    <a:pt x="32" y="573"/>
                  </a:lnTo>
                  <a:lnTo>
                    <a:pt x="750" y="573"/>
                  </a:lnTo>
                  <a:lnTo>
                    <a:pt x="750" y="647"/>
                  </a:lnTo>
                  <a:lnTo>
                    <a:pt x="1598" y="63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69" name="Freeform 62"/>
            <p:cNvSpPr>
              <a:spLocks/>
            </p:cNvSpPr>
            <p:nvPr/>
          </p:nvSpPr>
          <p:spPr bwMode="auto">
            <a:xfrm>
              <a:off x="1887" y="2147"/>
              <a:ext cx="626" cy="31"/>
            </a:xfrm>
            <a:custGeom>
              <a:avLst/>
              <a:gdLst/>
              <a:ahLst/>
              <a:cxnLst>
                <a:cxn ang="0">
                  <a:pos x="20" y="0"/>
                </a:cxn>
                <a:cxn ang="0">
                  <a:pos x="0" y="25"/>
                </a:cxn>
                <a:cxn ang="0">
                  <a:pos x="544" y="18"/>
                </a:cxn>
                <a:cxn ang="0">
                  <a:pos x="20" y="0"/>
                </a:cxn>
              </a:cxnLst>
              <a:rect l="0" t="0" r="r" b="b"/>
              <a:pathLst>
                <a:path w="544" h="25">
                  <a:moveTo>
                    <a:pt x="20" y="0"/>
                  </a:moveTo>
                  <a:lnTo>
                    <a:pt x="0" y="25"/>
                  </a:lnTo>
                  <a:lnTo>
                    <a:pt x="544" y="18"/>
                  </a:lnTo>
                  <a:lnTo>
                    <a:pt x="20" y="0"/>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70" name="Freeform 63"/>
            <p:cNvSpPr>
              <a:spLocks/>
            </p:cNvSpPr>
            <p:nvPr/>
          </p:nvSpPr>
          <p:spPr bwMode="auto">
            <a:xfrm>
              <a:off x="588" y="2065"/>
              <a:ext cx="953" cy="32"/>
            </a:xfrm>
            <a:custGeom>
              <a:avLst/>
              <a:gdLst/>
              <a:ahLst/>
              <a:cxnLst>
                <a:cxn ang="0">
                  <a:pos x="21" y="0"/>
                </a:cxn>
                <a:cxn ang="0">
                  <a:pos x="0" y="26"/>
                </a:cxn>
                <a:cxn ang="0">
                  <a:pos x="827" y="11"/>
                </a:cxn>
                <a:cxn ang="0">
                  <a:pos x="21" y="0"/>
                </a:cxn>
              </a:cxnLst>
              <a:rect l="0" t="0" r="r" b="b"/>
              <a:pathLst>
                <a:path w="827" h="26">
                  <a:moveTo>
                    <a:pt x="21" y="0"/>
                  </a:moveTo>
                  <a:lnTo>
                    <a:pt x="0" y="26"/>
                  </a:lnTo>
                  <a:lnTo>
                    <a:pt x="827" y="11"/>
                  </a:lnTo>
                  <a:lnTo>
                    <a:pt x="21" y="0"/>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71" name="Rectangle 65"/>
            <p:cNvSpPr>
              <a:spLocks noChangeArrowheads="1"/>
            </p:cNvSpPr>
            <p:nvPr/>
          </p:nvSpPr>
          <p:spPr bwMode="auto">
            <a:xfrm>
              <a:off x="2079" y="1569"/>
              <a:ext cx="99" cy="24"/>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72" name="Rectangle 66"/>
            <p:cNvSpPr>
              <a:spLocks noChangeArrowheads="1"/>
            </p:cNvSpPr>
            <p:nvPr/>
          </p:nvSpPr>
          <p:spPr bwMode="auto">
            <a:xfrm>
              <a:off x="1635" y="942"/>
              <a:ext cx="101" cy="25"/>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73" name="Rectangle 67"/>
            <p:cNvSpPr>
              <a:spLocks noChangeArrowheads="1"/>
            </p:cNvSpPr>
            <p:nvPr/>
          </p:nvSpPr>
          <p:spPr bwMode="auto">
            <a:xfrm>
              <a:off x="2206" y="1569"/>
              <a:ext cx="101" cy="24"/>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74" name="Rectangle 68"/>
            <p:cNvSpPr>
              <a:spLocks noChangeArrowheads="1"/>
            </p:cNvSpPr>
            <p:nvPr/>
          </p:nvSpPr>
          <p:spPr bwMode="auto">
            <a:xfrm>
              <a:off x="500" y="2145"/>
              <a:ext cx="1100"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75" name="Rectangle 69"/>
            <p:cNvSpPr>
              <a:spLocks noChangeArrowheads="1"/>
            </p:cNvSpPr>
            <p:nvPr/>
          </p:nvSpPr>
          <p:spPr bwMode="auto">
            <a:xfrm>
              <a:off x="1372" y="1729"/>
              <a:ext cx="350" cy="10"/>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76" name="Rectangle 70"/>
            <p:cNvSpPr>
              <a:spLocks noChangeArrowheads="1"/>
            </p:cNvSpPr>
            <p:nvPr/>
          </p:nvSpPr>
          <p:spPr bwMode="auto">
            <a:xfrm>
              <a:off x="2048" y="1974"/>
              <a:ext cx="640" cy="47"/>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77" name="Freeform 71"/>
            <p:cNvSpPr>
              <a:spLocks/>
            </p:cNvSpPr>
            <p:nvPr/>
          </p:nvSpPr>
          <p:spPr bwMode="auto">
            <a:xfrm>
              <a:off x="1596" y="2012"/>
              <a:ext cx="455" cy="159"/>
            </a:xfrm>
            <a:custGeom>
              <a:avLst/>
              <a:gdLst/>
              <a:ahLst/>
              <a:cxnLst>
                <a:cxn ang="0">
                  <a:pos x="56" y="86"/>
                </a:cxn>
                <a:cxn ang="0">
                  <a:pos x="68" y="86"/>
                </a:cxn>
                <a:cxn ang="0">
                  <a:pos x="80" y="89"/>
                </a:cxn>
                <a:cxn ang="0">
                  <a:pos x="91" y="93"/>
                </a:cxn>
                <a:cxn ang="0">
                  <a:pos x="100" y="93"/>
                </a:cxn>
                <a:cxn ang="0">
                  <a:pos x="109" y="88"/>
                </a:cxn>
                <a:cxn ang="0">
                  <a:pos x="118" y="84"/>
                </a:cxn>
                <a:cxn ang="0">
                  <a:pos x="129" y="79"/>
                </a:cxn>
                <a:cxn ang="0">
                  <a:pos x="142" y="77"/>
                </a:cxn>
                <a:cxn ang="0">
                  <a:pos x="158" y="77"/>
                </a:cxn>
                <a:cxn ang="0">
                  <a:pos x="170" y="70"/>
                </a:cxn>
                <a:cxn ang="0">
                  <a:pos x="179" y="55"/>
                </a:cxn>
                <a:cxn ang="0">
                  <a:pos x="194" y="43"/>
                </a:cxn>
                <a:cxn ang="0">
                  <a:pos x="211" y="33"/>
                </a:cxn>
                <a:cxn ang="0">
                  <a:pos x="230" y="30"/>
                </a:cxn>
                <a:cxn ang="0">
                  <a:pos x="252" y="32"/>
                </a:cxn>
                <a:cxn ang="0">
                  <a:pos x="271" y="40"/>
                </a:cxn>
                <a:cxn ang="0">
                  <a:pos x="287" y="53"/>
                </a:cxn>
                <a:cxn ang="0">
                  <a:pos x="297" y="58"/>
                </a:cxn>
                <a:cxn ang="0">
                  <a:pos x="306" y="55"/>
                </a:cxn>
                <a:cxn ang="0">
                  <a:pos x="324" y="53"/>
                </a:cxn>
                <a:cxn ang="0">
                  <a:pos x="351" y="57"/>
                </a:cxn>
                <a:cxn ang="0">
                  <a:pos x="372" y="70"/>
                </a:cxn>
                <a:cxn ang="0">
                  <a:pos x="389" y="90"/>
                </a:cxn>
                <a:cxn ang="0">
                  <a:pos x="395" y="96"/>
                </a:cxn>
                <a:cxn ang="0">
                  <a:pos x="394" y="82"/>
                </a:cxn>
                <a:cxn ang="0">
                  <a:pos x="388" y="62"/>
                </a:cxn>
                <a:cxn ang="0">
                  <a:pos x="373" y="41"/>
                </a:cxn>
                <a:cxn ang="0">
                  <a:pos x="351" y="27"/>
                </a:cxn>
                <a:cxn ang="0">
                  <a:pos x="323" y="23"/>
                </a:cxn>
                <a:cxn ang="0">
                  <a:pos x="305" y="25"/>
                </a:cxn>
                <a:cxn ang="0">
                  <a:pos x="296" y="28"/>
                </a:cxn>
                <a:cxn ang="0">
                  <a:pos x="285" y="23"/>
                </a:cxn>
                <a:cxn ang="0">
                  <a:pos x="269" y="10"/>
                </a:cxn>
                <a:cxn ang="0">
                  <a:pos x="249" y="2"/>
                </a:cxn>
                <a:cxn ang="0">
                  <a:pos x="229" y="0"/>
                </a:cxn>
                <a:cxn ang="0">
                  <a:pos x="208" y="3"/>
                </a:cxn>
                <a:cxn ang="0">
                  <a:pos x="191" y="13"/>
                </a:cxn>
                <a:cxn ang="0">
                  <a:pos x="178" y="25"/>
                </a:cxn>
                <a:cxn ang="0">
                  <a:pos x="169" y="40"/>
                </a:cxn>
                <a:cxn ang="0">
                  <a:pos x="157" y="47"/>
                </a:cxn>
                <a:cxn ang="0">
                  <a:pos x="140" y="47"/>
                </a:cxn>
                <a:cxn ang="0">
                  <a:pos x="128" y="49"/>
                </a:cxn>
                <a:cxn ang="0">
                  <a:pos x="117" y="54"/>
                </a:cxn>
                <a:cxn ang="0">
                  <a:pos x="107" y="58"/>
                </a:cxn>
                <a:cxn ang="0">
                  <a:pos x="99" y="63"/>
                </a:cxn>
                <a:cxn ang="0">
                  <a:pos x="90" y="63"/>
                </a:cxn>
                <a:cxn ang="0">
                  <a:pos x="79" y="59"/>
                </a:cxn>
                <a:cxn ang="0">
                  <a:pos x="67" y="56"/>
                </a:cxn>
                <a:cxn ang="0">
                  <a:pos x="55" y="56"/>
                </a:cxn>
                <a:cxn ang="0">
                  <a:pos x="36" y="60"/>
                </a:cxn>
                <a:cxn ang="0">
                  <a:pos x="17" y="73"/>
                </a:cxn>
                <a:cxn ang="0">
                  <a:pos x="5" y="91"/>
                </a:cxn>
                <a:cxn ang="0">
                  <a:pos x="0" y="113"/>
                </a:cxn>
                <a:cxn ang="0">
                  <a:pos x="2" y="126"/>
                </a:cxn>
                <a:cxn ang="0">
                  <a:pos x="3" y="129"/>
                </a:cxn>
                <a:cxn ang="0">
                  <a:pos x="6" y="122"/>
                </a:cxn>
                <a:cxn ang="0">
                  <a:pos x="15" y="108"/>
                </a:cxn>
                <a:cxn ang="0">
                  <a:pos x="26" y="98"/>
                </a:cxn>
                <a:cxn ang="0">
                  <a:pos x="41" y="89"/>
                </a:cxn>
              </a:cxnLst>
              <a:rect l="0" t="0" r="r" b="b"/>
              <a:pathLst>
                <a:path w="395" h="130">
                  <a:moveTo>
                    <a:pt x="49" y="87"/>
                  </a:moveTo>
                  <a:lnTo>
                    <a:pt x="56" y="86"/>
                  </a:lnTo>
                  <a:lnTo>
                    <a:pt x="62" y="86"/>
                  </a:lnTo>
                  <a:lnTo>
                    <a:pt x="68" y="86"/>
                  </a:lnTo>
                  <a:lnTo>
                    <a:pt x="74" y="87"/>
                  </a:lnTo>
                  <a:lnTo>
                    <a:pt x="80" y="89"/>
                  </a:lnTo>
                  <a:lnTo>
                    <a:pt x="85" y="91"/>
                  </a:lnTo>
                  <a:lnTo>
                    <a:pt x="91" y="93"/>
                  </a:lnTo>
                  <a:lnTo>
                    <a:pt x="97" y="97"/>
                  </a:lnTo>
                  <a:lnTo>
                    <a:pt x="100" y="93"/>
                  </a:lnTo>
                  <a:lnTo>
                    <a:pt x="105" y="90"/>
                  </a:lnTo>
                  <a:lnTo>
                    <a:pt x="109" y="88"/>
                  </a:lnTo>
                  <a:lnTo>
                    <a:pt x="114" y="86"/>
                  </a:lnTo>
                  <a:lnTo>
                    <a:pt x="118" y="84"/>
                  </a:lnTo>
                  <a:lnTo>
                    <a:pt x="124" y="82"/>
                  </a:lnTo>
                  <a:lnTo>
                    <a:pt x="129" y="79"/>
                  </a:lnTo>
                  <a:lnTo>
                    <a:pt x="134" y="78"/>
                  </a:lnTo>
                  <a:lnTo>
                    <a:pt x="142" y="77"/>
                  </a:lnTo>
                  <a:lnTo>
                    <a:pt x="150" y="76"/>
                  </a:lnTo>
                  <a:lnTo>
                    <a:pt x="158" y="77"/>
                  </a:lnTo>
                  <a:lnTo>
                    <a:pt x="166" y="78"/>
                  </a:lnTo>
                  <a:lnTo>
                    <a:pt x="170" y="70"/>
                  </a:lnTo>
                  <a:lnTo>
                    <a:pt x="174" y="62"/>
                  </a:lnTo>
                  <a:lnTo>
                    <a:pt x="179" y="55"/>
                  </a:lnTo>
                  <a:lnTo>
                    <a:pt x="186" y="48"/>
                  </a:lnTo>
                  <a:lnTo>
                    <a:pt x="194" y="43"/>
                  </a:lnTo>
                  <a:lnTo>
                    <a:pt x="202" y="38"/>
                  </a:lnTo>
                  <a:lnTo>
                    <a:pt x="211" y="33"/>
                  </a:lnTo>
                  <a:lnTo>
                    <a:pt x="220" y="31"/>
                  </a:lnTo>
                  <a:lnTo>
                    <a:pt x="230" y="30"/>
                  </a:lnTo>
                  <a:lnTo>
                    <a:pt x="241" y="30"/>
                  </a:lnTo>
                  <a:lnTo>
                    <a:pt x="252" y="32"/>
                  </a:lnTo>
                  <a:lnTo>
                    <a:pt x="262" y="35"/>
                  </a:lnTo>
                  <a:lnTo>
                    <a:pt x="271" y="40"/>
                  </a:lnTo>
                  <a:lnTo>
                    <a:pt x="279" y="45"/>
                  </a:lnTo>
                  <a:lnTo>
                    <a:pt x="287" y="53"/>
                  </a:lnTo>
                  <a:lnTo>
                    <a:pt x="293" y="60"/>
                  </a:lnTo>
                  <a:lnTo>
                    <a:pt x="297" y="58"/>
                  </a:lnTo>
                  <a:lnTo>
                    <a:pt x="302" y="57"/>
                  </a:lnTo>
                  <a:lnTo>
                    <a:pt x="306" y="55"/>
                  </a:lnTo>
                  <a:lnTo>
                    <a:pt x="311" y="54"/>
                  </a:lnTo>
                  <a:lnTo>
                    <a:pt x="324" y="53"/>
                  </a:lnTo>
                  <a:lnTo>
                    <a:pt x="338" y="54"/>
                  </a:lnTo>
                  <a:lnTo>
                    <a:pt x="351" y="57"/>
                  </a:lnTo>
                  <a:lnTo>
                    <a:pt x="362" y="62"/>
                  </a:lnTo>
                  <a:lnTo>
                    <a:pt x="372" y="70"/>
                  </a:lnTo>
                  <a:lnTo>
                    <a:pt x="381" y="78"/>
                  </a:lnTo>
                  <a:lnTo>
                    <a:pt x="389" y="90"/>
                  </a:lnTo>
                  <a:lnTo>
                    <a:pt x="394" y="102"/>
                  </a:lnTo>
                  <a:lnTo>
                    <a:pt x="395" y="96"/>
                  </a:lnTo>
                  <a:lnTo>
                    <a:pt x="395" y="88"/>
                  </a:lnTo>
                  <a:lnTo>
                    <a:pt x="394" y="82"/>
                  </a:lnTo>
                  <a:lnTo>
                    <a:pt x="393" y="75"/>
                  </a:lnTo>
                  <a:lnTo>
                    <a:pt x="388" y="62"/>
                  </a:lnTo>
                  <a:lnTo>
                    <a:pt x="381" y="50"/>
                  </a:lnTo>
                  <a:lnTo>
                    <a:pt x="373" y="41"/>
                  </a:lnTo>
                  <a:lnTo>
                    <a:pt x="362" y="33"/>
                  </a:lnTo>
                  <a:lnTo>
                    <a:pt x="351" y="27"/>
                  </a:lnTo>
                  <a:lnTo>
                    <a:pt x="337" y="24"/>
                  </a:lnTo>
                  <a:lnTo>
                    <a:pt x="323" y="23"/>
                  </a:lnTo>
                  <a:lnTo>
                    <a:pt x="310" y="24"/>
                  </a:lnTo>
                  <a:lnTo>
                    <a:pt x="305" y="25"/>
                  </a:lnTo>
                  <a:lnTo>
                    <a:pt x="301" y="26"/>
                  </a:lnTo>
                  <a:lnTo>
                    <a:pt x="296" y="28"/>
                  </a:lnTo>
                  <a:lnTo>
                    <a:pt x="291" y="30"/>
                  </a:lnTo>
                  <a:lnTo>
                    <a:pt x="285" y="23"/>
                  </a:lnTo>
                  <a:lnTo>
                    <a:pt x="278" y="15"/>
                  </a:lnTo>
                  <a:lnTo>
                    <a:pt x="269" y="10"/>
                  </a:lnTo>
                  <a:lnTo>
                    <a:pt x="260" y="5"/>
                  </a:lnTo>
                  <a:lnTo>
                    <a:pt x="249" y="2"/>
                  </a:lnTo>
                  <a:lnTo>
                    <a:pt x="239" y="0"/>
                  </a:lnTo>
                  <a:lnTo>
                    <a:pt x="229" y="0"/>
                  </a:lnTo>
                  <a:lnTo>
                    <a:pt x="217" y="1"/>
                  </a:lnTo>
                  <a:lnTo>
                    <a:pt x="208" y="3"/>
                  </a:lnTo>
                  <a:lnTo>
                    <a:pt x="199" y="8"/>
                  </a:lnTo>
                  <a:lnTo>
                    <a:pt x="191" y="13"/>
                  </a:lnTo>
                  <a:lnTo>
                    <a:pt x="184" y="18"/>
                  </a:lnTo>
                  <a:lnTo>
                    <a:pt x="178" y="25"/>
                  </a:lnTo>
                  <a:lnTo>
                    <a:pt x="172" y="32"/>
                  </a:lnTo>
                  <a:lnTo>
                    <a:pt x="169" y="40"/>
                  </a:lnTo>
                  <a:lnTo>
                    <a:pt x="165" y="48"/>
                  </a:lnTo>
                  <a:lnTo>
                    <a:pt x="157" y="47"/>
                  </a:lnTo>
                  <a:lnTo>
                    <a:pt x="149" y="46"/>
                  </a:lnTo>
                  <a:lnTo>
                    <a:pt x="140" y="47"/>
                  </a:lnTo>
                  <a:lnTo>
                    <a:pt x="132" y="48"/>
                  </a:lnTo>
                  <a:lnTo>
                    <a:pt x="128" y="49"/>
                  </a:lnTo>
                  <a:lnTo>
                    <a:pt x="122" y="52"/>
                  </a:lnTo>
                  <a:lnTo>
                    <a:pt x="117" y="54"/>
                  </a:lnTo>
                  <a:lnTo>
                    <a:pt x="112" y="56"/>
                  </a:lnTo>
                  <a:lnTo>
                    <a:pt x="107" y="58"/>
                  </a:lnTo>
                  <a:lnTo>
                    <a:pt x="103" y="60"/>
                  </a:lnTo>
                  <a:lnTo>
                    <a:pt x="99" y="63"/>
                  </a:lnTo>
                  <a:lnTo>
                    <a:pt x="95" y="67"/>
                  </a:lnTo>
                  <a:lnTo>
                    <a:pt x="90" y="63"/>
                  </a:lnTo>
                  <a:lnTo>
                    <a:pt x="84" y="61"/>
                  </a:lnTo>
                  <a:lnTo>
                    <a:pt x="79" y="59"/>
                  </a:lnTo>
                  <a:lnTo>
                    <a:pt x="73" y="57"/>
                  </a:lnTo>
                  <a:lnTo>
                    <a:pt x="67" y="56"/>
                  </a:lnTo>
                  <a:lnTo>
                    <a:pt x="60" y="56"/>
                  </a:lnTo>
                  <a:lnTo>
                    <a:pt x="55" y="56"/>
                  </a:lnTo>
                  <a:lnTo>
                    <a:pt x="48" y="57"/>
                  </a:lnTo>
                  <a:lnTo>
                    <a:pt x="36" y="60"/>
                  </a:lnTo>
                  <a:lnTo>
                    <a:pt x="26" y="65"/>
                  </a:lnTo>
                  <a:lnTo>
                    <a:pt x="17" y="73"/>
                  </a:lnTo>
                  <a:lnTo>
                    <a:pt x="9" y="82"/>
                  </a:lnTo>
                  <a:lnTo>
                    <a:pt x="5" y="91"/>
                  </a:lnTo>
                  <a:lnTo>
                    <a:pt x="1" y="102"/>
                  </a:lnTo>
                  <a:lnTo>
                    <a:pt x="0" y="113"/>
                  </a:lnTo>
                  <a:lnTo>
                    <a:pt x="1" y="124"/>
                  </a:lnTo>
                  <a:lnTo>
                    <a:pt x="2" y="126"/>
                  </a:lnTo>
                  <a:lnTo>
                    <a:pt x="2" y="127"/>
                  </a:lnTo>
                  <a:lnTo>
                    <a:pt x="3" y="129"/>
                  </a:lnTo>
                  <a:lnTo>
                    <a:pt x="3" y="130"/>
                  </a:lnTo>
                  <a:lnTo>
                    <a:pt x="6" y="122"/>
                  </a:lnTo>
                  <a:lnTo>
                    <a:pt x="10" y="115"/>
                  </a:lnTo>
                  <a:lnTo>
                    <a:pt x="15" y="108"/>
                  </a:lnTo>
                  <a:lnTo>
                    <a:pt x="19" y="103"/>
                  </a:lnTo>
                  <a:lnTo>
                    <a:pt x="26" y="98"/>
                  </a:lnTo>
                  <a:lnTo>
                    <a:pt x="33" y="93"/>
                  </a:lnTo>
                  <a:lnTo>
                    <a:pt x="41" y="89"/>
                  </a:lnTo>
                  <a:lnTo>
                    <a:pt x="49" y="8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78" name="Rectangle 72"/>
            <p:cNvSpPr>
              <a:spLocks noChangeArrowheads="1"/>
            </p:cNvSpPr>
            <p:nvPr/>
          </p:nvSpPr>
          <p:spPr bwMode="auto">
            <a:xfrm>
              <a:off x="2135" y="1888"/>
              <a:ext cx="22" cy="23"/>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79" name="Rectangle 73"/>
            <p:cNvSpPr>
              <a:spLocks noChangeArrowheads="1"/>
            </p:cNvSpPr>
            <p:nvPr/>
          </p:nvSpPr>
          <p:spPr bwMode="auto">
            <a:xfrm>
              <a:off x="2171" y="1888"/>
              <a:ext cx="23" cy="23"/>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80" name="Rectangle 74"/>
            <p:cNvSpPr>
              <a:spLocks noChangeArrowheads="1"/>
            </p:cNvSpPr>
            <p:nvPr/>
          </p:nvSpPr>
          <p:spPr bwMode="auto">
            <a:xfrm>
              <a:off x="2207" y="1888"/>
              <a:ext cx="24" cy="23"/>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81" name="Rectangle 75"/>
            <p:cNvSpPr>
              <a:spLocks noChangeArrowheads="1"/>
            </p:cNvSpPr>
            <p:nvPr/>
          </p:nvSpPr>
          <p:spPr bwMode="auto">
            <a:xfrm>
              <a:off x="565" y="1848"/>
              <a:ext cx="19" cy="117"/>
            </a:xfrm>
            <a:prstGeom prst="rect">
              <a:avLst/>
            </a:prstGeom>
            <a:solidFill>
              <a:srgbClr val="FFFFFF"/>
            </a:solidFill>
            <a:ln w="9525">
              <a:noFill/>
              <a:miter lim="800000"/>
              <a:headEnd/>
              <a:tailEnd/>
            </a:ln>
          </p:spPr>
          <p:txBody>
            <a:bodyPr/>
            <a:lstStyle/>
            <a:p>
              <a:endParaRPr lang="en-US" dirty="0">
                <a:solidFill>
                  <a:srgbClr val="000000"/>
                </a:solidFill>
              </a:endParaRPr>
            </a:p>
          </p:txBody>
        </p:sp>
      </p:grpSp>
      <p:sp>
        <p:nvSpPr>
          <p:cNvPr id="5" name="Rectangle 4"/>
          <p:cNvSpPr/>
          <p:nvPr/>
        </p:nvSpPr>
        <p:spPr>
          <a:xfrm>
            <a:off x="5751607" y="5178623"/>
            <a:ext cx="989373" cy="307777"/>
          </a:xfrm>
          <a:prstGeom prst="rect">
            <a:avLst/>
          </a:prstGeom>
        </p:spPr>
        <p:txBody>
          <a:bodyPr wrap="none">
            <a:spAutoFit/>
          </a:bodyPr>
          <a:lstStyle/>
          <a:p>
            <a:pPr algn="ctr">
              <a:spcBef>
                <a:spcPct val="50000"/>
              </a:spcBef>
            </a:pPr>
            <a:r>
              <a:rPr lang="en-US" sz="1400" b="1" dirty="0">
                <a:solidFill>
                  <a:srgbClr val="000000"/>
                </a:solidFill>
              </a:rPr>
              <a:t>Hospitals</a:t>
            </a:r>
            <a:endParaRPr lang="en-US" sz="1400" dirty="0">
              <a:solidFill>
                <a:srgbClr val="000000"/>
              </a:solidFill>
            </a:endParaRPr>
          </a:p>
        </p:txBody>
      </p:sp>
      <p:grpSp>
        <p:nvGrpSpPr>
          <p:cNvPr id="183" name="Group 182"/>
          <p:cNvGrpSpPr/>
          <p:nvPr/>
        </p:nvGrpSpPr>
        <p:grpSpPr>
          <a:xfrm>
            <a:off x="5867400" y="3045877"/>
            <a:ext cx="1969107" cy="1221323"/>
            <a:chOff x="4669642" y="2971800"/>
            <a:chExt cx="3029237" cy="1673514"/>
          </a:xfrm>
        </p:grpSpPr>
        <p:grpSp>
          <p:nvGrpSpPr>
            <p:cNvPr id="184" name="Group 181"/>
            <p:cNvGrpSpPr>
              <a:grpSpLocks/>
            </p:cNvGrpSpPr>
            <p:nvPr/>
          </p:nvGrpSpPr>
          <p:grpSpPr bwMode="auto">
            <a:xfrm>
              <a:off x="5410200" y="2971800"/>
              <a:ext cx="1447800" cy="914400"/>
              <a:chOff x="240" y="336"/>
              <a:chExt cx="2976" cy="2608"/>
            </a:xfrm>
          </p:grpSpPr>
          <p:sp>
            <p:nvSpPr>
              <p:cNvPr id="186" name="Freeform 182"/>
              <p:cNvSpPr>
                <a:spLocks/>
              </p:cNvSpPr>
              <p:nvPr/>
            </p:nvSpPr>
            <p:spPr bwMode="auto">
              <a:xfrm>
                <a:off x="240" y="2198"/>
                <a:ext cx="2976" cy="746"/>
              </a:xfrm>
              <a:custGeom>
                <a:avLst/>
                <a:gdLst/>
                <a:ahLst/>
                <a:cxnLst>
                  <a:cxn ang="0">
                    <a:pos x="693" y="746"/>
                  </a:cxn>
                  <a:cxn ang="0">
                    <a:pos x="0" y="54"/>
                  </a:cxn>
                  <a:cxn ang="0">
                    <a:pos x="2202" y="0"/>
                  </a:cxn>
                  <a:cxn ang="0">
                    <a:pos x="2976" y="654"/>
                  </a:cxn>
                  <a:cxn ang="0">
                    <a:pos x="693" y="746"/>
                  </a:cxn>
                </a:cxnLst>
                <a:rect l="0" t="0" r="r" b="b"/>
                <a:pathLst>
                  <a:path w="2976" h="746">
                    <a:moveTo>
                      <a:pt x="693" y="746"/>
                    </a:moveTo>
                    <a:lnTo>
                      <a:pt x="0" y="54"/>
                    </a:lnTo>
                    <a:lnTo>
                      <a:pt x="2202" y="0"/>
                    </a:lnTo>
                    <a:lnTo>
                      <a:pt x="2976" y="654"/>
                    </a:lnTo>
                    <a:lnTo>
                      <a:pt x="693" y="746"/>
                    </a:lnTo>
                    <a:close/>
                  </a:path>
                </a:pathLst>
              </a:custGeom>
              <a:solidFill>
                <a:srgbClr val="7FFF7F"/>
              </a:solidFill>
              <a:ln w="9525">
                <a:noFill/>
                <a:round/>
                <a:headEnd/>
                <a:tailEnd/>
              </a:ln>
            </p:spPr>
            <p:txBody>
              <a:bodyPr/>
              <a:lstStyle/>
              <a:p>
                <a:endParaRPr lang="en-US" dirty="0">
                  <a:solidFill>
                    <a:srgbClr val="000000"/>
                  </a:solidFill>
                </a:endParaRPr>
              </a:p>
            </p:txBody>
          </p:sp>
          <p:sp>
            <p:nvSpPr>
              <p:cNvPr id="187" name="Rectangle 183"/>
              <p:cNvSpPr>
                <a:spLocks noChangeArrowheads="1"/>
              </p:cNvSpPr>
              <p:nvPr/>
            </p:nvSpPr>
            <p:spPr bwMode="auto">
              <a:xfrm>
                <a:off x="2064" y="672"/>
                <a:ext cx="192" cy="288"/>
              </a:xfrm>
              <a:prstGeom prst="rect">
                <a:avLst/>
              </a:prstGeom>
              <a:solidFill>
                <a:srgbClr val="FF5050"/>
              </a:solidFill>
              <a:ln w="57150">
                <a:solidFill>
                  <a:schemeClr val="tx1"/>
                </a:solidFill>
                <a:miter lim="800000"/>
                <a:headEnd/>
                <a:tailEnd/>
              </a:ln>
              <a:effectLst/>
            </p:spPr>
            <p:txBody>
              <a:bodyPr wrap="none" anchor="ctr"/>
              <a:lstStyle/>
              <a:p>
                <a:endParaRPr lang="en-US" dirty="0">
                  <a:solidFill>
                    <a:srgbClr val="000000"/>
                  </a:solidFill>
                </a:endParaRPr>
              </a:p>
            </p:txBody>
          </p:sp>
          <p:sp>
            <p:nvSpPr>
              <p:cNvPr id="188" name="Freeform 184"/>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89" name="Freeform 185"/>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0" name="Freeform 186"/>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close/>
                  </a:path>
                </a:pathLst>
              </a:custGeom>
              <a:solidFill>
                <a:srgbClr val="FF4040"/>
              </a:solidFill>
              <a:ln w="9525">
                <a:noFill/>
                <a:round/>
                <a:headEnd/>
                <a:tailEnd/>
              </a:ln>
            </p:spPr>
            <p:txBody>
              <a:bodyPr/>
              <a:lstStyle/>
              <a:p>
                <a:endParaRPr lang="en-US" dirty="0">
                  <a:solidFill>
                    <a:srgbClr val="000000"/>
                  </a:solidFill>
                </a:endParaRPr>
              </a:p>
            </p:txBody>
          </p:sp>
          <p:sp>
            <p:nvSpPr>
              <p:cNvPr id="191" name="Freeform 187"/>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2" name="Freeform 188"/>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93" name="Freeform 189"/>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4" name="Freeform 190"/>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close/>
                  </a:path>
                </a:pathLst>
              </a:custGeom>
              <a:solidFill>
                <a:srgbClr val="E1E7D7"/>
              </a:solidFill>
              <a:ln w="9525">
                <a:noFill/>
                <a:round/>
                <a:headEnd/>
                <a:tailEnd/>
              </a:ln>
            </p:spPr>
            <p:txBody>
              <a:bodyPr/>
              <a:lstStyle/>
              <a:p>
                <a:endParaRPr lang="en-US" dirty="0">
                  <a:solidFill>
                    <a:srgbClr val="000000"/>
                  </a:solidFill>
                </a:endParaRPr>
              </a:p>
            </p:txBody>
          </p:sp>
          <p:sp>
            <p:nvSpPr>
              <p:cNvPr id="195" name="Freeform 191"/>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6" name="Freeform 192"/>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close/>
                  </a:path>
                </a:pathLst>
              </a:custGeom>
              <a:solidFill>
                <a:srgbClr val="E1E7D7"/>
              </a:solidFill>
              <a:ln w="9525">
                <a:noFill/>
                <a:round/>
                <a:headEnd/>
                <a:tailEnd/>
              </a:ln>
            </p:spPr>
            <p:txBody>
              <a:bodyPr/>
              <a:lstStyle/>
              <a:p>
                <a:endParaRPr lang="en-US" dirty="0">
                  <a:solidFill>
                    <a:srgbClr val="000000"/>
                  </a:solidFill>
                </a:endParaRPr>
              </a:p>
            </p:txBody>
          </p:sp>
          <p:sp>
            <p:nvSpPr>
              <p:cNvPr id="197" name="Freeform 193"/>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8" name="Freeform 194"/>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99" name="Freeform 195"/>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0" name="Freeform 196"/>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close/>
                  </a:path>
                </a:pathLst>
              </a:custGeom>
              <a:solidFill>
                <a:srgbClr val="FF5050"/>
              </a:solidFill>
              <a:ln w="9525">
                <a:noFill/>
                <a:round/>
                <a:headEnd/>
                <a:tailEnd/>
              </a:ln>
            </p:spPr>
            <p:txBody>
              <a:bodyPr/>
              <a:lstStyle/>
              <a:p>
                <a:endParaRPr lang="en-US" dirty="0">
                  <a:solidFill>
                    <a:srgbClr val="000000"/>
                  </a:solidFill>
                </a:endParaRPr>
              </a:p>
            </p:txBody>
          </p:sp>
          <p:sp>
            <p:nvSpPr>
              <p:cNvPr id="201" name="Freeform 197"/>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2" name="Freeform 198"/>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close/>
                  </a:path>
                </a:pathLst>
              </a:custGeom>
              <a:solidFill>
                <a:srgbClr val="E1E7D7"/>
              </a:solidFill>
              <a:ln w="9525">
                <a:noFill/>
                <a:round/>
                <a:headEnd/>
                <a:tailEnd/>
              </a:ln>
            </p:spPr>
            <p:txBody>
              <a:bodyPr/>
              <a:lstStyle/>
              <a:p>
                <a:endParaRPr lang="en-US" dirty="0">
                  <a:solidFill>
                    <a:srgbClr val="000000"/>
                  </a:solidFill>
                </a:endParaRPr>
              </a:p>
            </p:txBody>
          </p:sp>
          <p:sp>
            <p:nvSpPr>
              <p:cNvPr id="203" name="Freeform 199"/>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4" name="Freeform 200"/>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05" name="Freeform 201"/>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6" name="Freeform 202"/>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07" name="Freeform 203"/>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8" name="Freeform 204"/>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209" name="Freeform 205"/>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10" name="Freeform 206"/>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close/>
                  </a:path>
                </a:pathLst>
              </a:custGeom>
              <a:solidFill>
                <a:srgbClr val="99CCFF"/>
              </a:solidFill>
              <a:ln w="9525">
                <a:noFill/>
                <a:round/>
                <a:headEnd/>
                <a:tailEnd/>
              </a:ln>
            </p:spPr>
            <p:txBody>
              <a:bodyPr/>
              <a:lstStyle/>
              <a:p>
                <a:endParaRPr lang="en-US" dirty="0">
                  <a:solidFill>
                    <a:srgbClr val="000000"/>
                  </a:solidFill>
                </a:endParaRPr>
              </a:p>
            </p:txBody>
          </p:sp>
          <p:sp>
            <p:nvSpPr>
              <p:cNvPr id="211" name="Freeform 207"/>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12" name="Freeform 208"/>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close/>
                  </a:path>
                </a:pathLst>
              </a:custGeom>
              <a:solidFill>
                <a:srgbClr val="CCECFF"/>
              </a:solidFill>
              <a:ln w="9525">
                <a:noFill/>
                <a:round/>
                <a:headEnd/>
                <a:tailEnd/>
              </a:ln>
            </p:spPr>
            <p:txBody>
              <a:bodyPr/>
              <a:lstStyle/>
              <a:p>
                <a:endParaRPr lang="en-US" dirty="0">
                  <a:solidFill>
                    <a:srgbClr val="000000"/>
                  </a:solidFill>
                </a:endParaRPr>
              </a:p>
            </p:txBody>
          </p:sp>
          <p:sp>
            <p:nvSpPr>
              <p:cNvPr id="213" name="Freeform 209"/>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214" name="Freeform 210"/>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close/>
                  </a:path>
                </a:pathLst>
              </a:custGeom>
              <a:solidFill>
                <a:srgbClr val="C0C0C0"/>
              </a:solidFill>
              <a:ln w="9525">
                <a:noFill/>
                <a:round/>
                <a:headEnd/>
                <a:tailEnd/>
              </a:ln>
            </p:spPr>
            <p:txBody>
              <a:bodyPr/>
              <a:lstStyle/>
              <a:p>
                <a:endParaRPr lang="en-US" dirty="0">
                  <a:solidFill>
                    <a:srgbClr val="000000"/>
                  </a:solidFill>
                </a:endParaRPr>
              </a:p>
            </p:txBody>
          </p:sp>
          <p:sp>
            <p:nvSpPr>
              <p:cNvPr id="215" name="Freeform 211"/>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16" name="Freeform 212"/>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17" name="Freeform 213"/>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18" name="Freeform 214"/>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19" name="Freeform 215"/>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20" name="Freeform 216"/>
              <p:cNvSpPr>
                <a:spLocks/>
              </p:cNvSpPr>
              <p:nvPr/>
            </p:nvSpPr>
            <p:spPr bwMode="auto">
              <a:xfrm>
                <a:off x="2112" y="336"/>
                <a:ext cx="789" cy="321"/>
              </a:xfrm>
              <a:custGeom>
                <a:avLst/>
                <a:gdLst/>
                <a:ahLst/>
                <a:cxnLst>
                  <a:cxn ang="0">
                    <a:pos x="0" y="627"/>
                  </a:cxn>
                  <a:cxn ang="0">
                    <a:pos x="18" y="433"/>
                  </a:cxn>
                  <a:cxn ang="0">
                    <a:pos x="99" y="273"/>
                  </a:cxn>
                  <a:cxn ang="0">
                    <a:pos x="238" y="97"/>
                  </a:cxn>
                  <a:cxn ang="0">
                    <a:pos x="377" y="21"/>
                  </a:cxn>
                  <a:cxn ang="0">
                    <a:pos x="554" y="0"/>
                  </a:cxn>
                  <a:cxn ang="0">
                    <a:pos x="635" y="68"/>
                  </a:cxn>
                  <a:cxn ang="0">
                    <a:pos x="664" y="224"/>
                  </a:cxn>
                  <a:cxn ang="0">
                    <a:pos x="789" y="81"/>
                  </a:cxn>
                  <a:cxn ang="0">
                    <a:pos x="913" y="55"/>
                  </a:cxn>
                  <a:cxn ang="0">
                    <a:pos x="1044" y="97"/>
                  </a:cxn>
                  <a:cxn ang="0">
                    <a:pos x="1118" y="173"/>
                  </a:cxn>
                  <a:cxn ang="0">
                    <a:pos x="1242" y="61"/>
                  </a:cxn>
                  <a:cxn ang="0">
                    <a:pos x="1365" y="34"/>
                  </a:cxn>
                  <a:cxn ang="0">
                    <a:pos x="1498" y="81"/>
                  </a:cxn>
                  <a:cxn ang="0">
                    <a:pos x="1567" y="224"/>
                  </a:cxn>
                  <a:cxn ang="0">
                    <a:pos x="1578" y="384"/>
                  </a:cxn>
                  <a:cxn ang="0">
                    <a:pos x="1525" y="502"/>
                  </a:cxn>
                  <a:cxn ang="0">
                    <a:pos x="1394" y="446"/>
                  </a:cxn>
                  <a:cxn ang="0">
                    <a:pos x="1394" y="334"/>
                  </a:cxn>
                  <a:cxn ang="0">
                    <a:pos x="1359" y="211"/>
                  </a:cxn>
                  <a:cxn ang="0">
                    <a:pos x="1262" y="194"/>
                  </a:cxn>
                  <a:cxn ang="0">
                    <a:pos x="1124" y="287"/>
                  </a:cxn>
                  <a:cxn ang="0">
                    <a:pos x="1055" y="473"/>
                  </a:cxn>
                  <a:cxn ang="0">
                    <a:pos x="892" y="412"/>
                  </a:cxn>
                  <a:cxn ang="0">
                    <a:pos x="913" y="216"/>
                  </a:cxn>
                  <a:cxn ang="0">
                    <a:pos x="774" y="258"/>
                  </a:cxn>
                  <a:cxn ang="0">
                    <a:pos x="671" y="391"/>
                  </a:cxn>
                  <a:cxn ang="0">
                    <a:pos x="616" y="536"/>
                  </a:cxn>
                  <a:cxn ang="0">
                    <a:pos x="487" y="502"/>
                  </a:cxn>
                  <a:cxn ang="0">
                    <a:pos x="481" y="321"/>
                  </a:cxn>
                  <a:cxn ang="0">
                    <a:pos x="432" y="178"/>
                  </a:cxn>
                  <a:cxn ang="0">
                    <a:pos x="308" y="224"/>
                  </a:cxn>
                  <a:cxn ang="0">
                    <a:pos x="196" y="349"/>
                  </a:cxn>
                  <a:cxn ang="0">
                    <a:pos x="141" y="640"/>
                  </a:cxn>
                  <a:cxn ang="0">
                    <a:pos x="0" y="627"/>
                  </a:cxn>
                  <a:cxn ang="0">
                    <a:pos x="0" y="627"/>
                  </a:cxn>
                </a:cxnLst>
                <a:rect l="0" t="0" r="r" b="b"/>
                <a:pathLst>
                  <a:path w="1578" h="640">
                    <a:moveTo>
                      <a:pt x="0" y="627"/>
                    </a:moveTo>
                    <a:lnTo>
                      <a:pt x="18" y="433"/>
                    </a:lnTo>
                    <a:lnTo>
                      <a:pt x="99" y="273"/>
                    </a:lnTo>
                    <a:lnTo>
                      <a:pt x="238" y="97"/>
                    </a:lnTo>
                    <a:lnTo>
                      <a:pt x="377" y="21"/>
                    </a:lnTo>
                    <a:lnTo>
                      <a:pt x="554" y="0"/>
                    </a:lnTo>
                    <a:lnTo>
                      <a:pt x="635" y="68"/>
                    </a:lnTo>
                    <a:lnTo>
                      <a:pt x="664" y="224"/>
                    </a:lnTo>
                    <a:lnTo>
                      <a:pt x="789" y="81"/>
                    </a:lnTo>
                    <a:lnTo>
                      <a:pt x="913" y="55"/>
                    </a:lnTo>
                    <a:lnTo>
                      <a:pt x="1044" y="97"/>
                    </a:lnTo>
                    <a:lnTo>
                      <a:pt x="1118" y="173"/>
                    </a:lnTo>
                    <a:lnTo>
                      <a:pt x="1242" y="61"/>
                    </a:lnTo>
                    <a:lnTo>
                      <a:pt x="1365" y="34"/>
                    </a:lnTo>
                    <a:lnTo>
                      <a:pt x="1498" y="81"/>
                    </a:lnTo>
                    <a:lnTo>
                      <a:pt x="1567" y="224"/>
                    </a:lnTo>
                    <a:lnTo>
                      <a:pt x="1578" y="384"/>
                    </a:lnTo>
                    <a:lnTo>
                      <a:pt x="1525" y="502"/>
                    </a:lnTo>
                    <a:lnTo>
                      <a:pt x="1394" y="446"/>
                    </a:lnTo>
                    <a:lnTo>
                      <a:pt x="1394" y="334"/>
                    </a:lnTo>
                    <a:lnTo>
                      <a:pt x="1359" y="211"/>
                    </a:lnTo>
                    <a:lnTo>
                      <a:pt x="1262" y="194"/>
                    </a:lnTo>
                    <a:lnTo>
                      <a:pt x="1124" y="287"/>
                    </a:lnTo>
                    <a:lnTo>
                      <a:pt x="1055" y="473"/>
                    </a:lnTo>
                    <a:lnTo>
                      <a:pt x="892" y="412"/>
                    </a:lnTo>
                    <a:lnTo>
                      <a:pt x="913" y="216"/>
                    </a:lnTo>
                    <a:lnTo>
                      <a:pt x="774" y="258"/>
                    </a:lnTo>
                    <a:lnTo>
                      <a:pt x="671" y="391"/>
                    </a:lnTo>
                    <a:lnTo>
                      <a:pt x="616" y="536"/>
                    </a:lnTo>
                    <a:lnTo>
                      <a:pt x="487" y="502"/>
                    </a:lnTo>
                    <a:lnTo>
                      <a:pt x="481" y="321"/>
                    </a:lnTo>
                    <a:lnTo>
                      <a:pt x="432" y="178"/>
                    </a:lnTo>
                    <a:lnTo>
                      <a:pt x="308" y="224"/>
                    </a:lnTo>
                    <a:lnTo>
                      <a:pt x="196" y="349"/>
                    </a:lnTo>
                    <a:lnTo>
                      <a:pt x="141" y="640"/>
                    </a:lnTo>
                    <a:lnTo>
                      <a:pt x="0" y="627"/>
                    </a:lnTo>
                    <a:lnTo>
                      <a:pt x="0" y="627"/>
                    </a:lnTo>
                    <a:close/>
                  </a:path>
                </a:pathLst>
              </a:custGeom>
              <a:solidFill>
                <a:srgbClr val="000000"/>
              </a:solidFill>
              <a:ln w="9525">
                <a:noFill/>
                <a:round/>
                <a:headEnd/>
                <a:tailEnd/>
              </a:ln>
            </p:spPr>
            <p:txBody>
              <a:bodyPr/>
              <a:lstStyle/>
              <a:p>
                <a:endParaRPr lang="en-US" dirty="0">
                  <a:solidFill>
                    <a:srgbClr val="000000"/>
                  </a:solidFill>
                </a:endParaRPr>
              </a:p>
            </p:txBody>
          </p:sp>
        </p:grpSp>
        <p:sp>
          <p:nvSpPr>
            <p:cNvPr id="185" name="Text Box 79"/>
            <p:cNvSpPr txBox="1">
              <a:spLocks noChangeArrowheads="1"/>
            </p:cNvSpPr>
            <p:nvPr/>
          </p:nvSpPr>
          <p:spPr bwMode="auto">
            <a:xfrm>
              <a:off x="4669642" y="3886200"/>
              <a:ext cx="3029237" cy="759114"/>
            </a:xfrm>
            <a:prstGeom prst="rect">
              <a:avLst/>
            </a:prstGeom>
            <a:noFill/>
            <a:ln w="9525">
              <a:noFill/>
              <a:miter lim="800000"/>
              <a:headEnd/>
              <a:tailEnd/>
            </a:ln>
            <a:effectLst/>
          </p:spPr>
          <p:txBody>
            <a:bodyPr wrap="square">
              <a:spAutoFit/>
              <a:flatTx/>
            </a:bodyPr>
            <a:lstStyle/>
            <a:p>
              <a:pPr algn="ctr">
                <a:spcBef>
                  <a:spcPct val="50000"/>
                </a:spcBef>
              </a:pPr>
              <a:r>
                <a:rPr lang="en-US" sz="1600" dirty="0">
                  <a:solidFill>
                    <a:srgbClr val="000000"/>
                  </a:solidFill>
                </a:rPr>
                <a:t> </a:t>
              </a:r>
              <a:r>
                <a:rPr lang="en-US" sz="1400" b="1" dirty="0" smtClean="0">
                  <a:solidFill>
                    <a:srgbClr val="000000"/>
                  </a:solidFill>
                </a:rPr>
                <a:t>Home (Patient &amp; Family Caregivers)</a:t>
              </a:r>
              <a:endParaRPr lang="en-US" sz="1400" dirty="0">
                <a:solidFill>
                  <a:srgbClr val="000000"/>
                </a:solidFill>
              </a:endParaRPr>
            </a:p>
          </p:txBody>
        </p:sp>
      </p:grpSp>
      <p:pic>
        <p:nvPicPr>
          <p:cNvPr id="221" name="Picture 82"/>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62000" y="2362200"/>
            <a:ext cx="145732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 name="Picture 1"/>
          <p:cNvPicPr>
            <a:picLocks noChangeAspect="1" noChangeArrowheads="1"/>
          </p:cNvPicPr>
          <p:nvPr/>
        </p:nvPicPr>
        <p:blipFill>
          <a:blip r:embed="rId5" cstate="print"/>
          <a:srcRect/>
          <a:stretch>
            <a:fillRect/>
          </a:stretch>
        </p:blipFill>
        <p:spPr bwMode="auto">
          <a:xfrm>
            <a:off x="3702060" y="2936325"/>
            <a:ext cx="2040662" cy="1217788"/>
          </a:xfrm>
          <a:prstGeom prst="rect">
            <a:avLst/>
          </a:prstGeom>
          <a:noFill/>
          <a:ln w="9525">
            <a:noFill/>
            <a:miter lim="800000"/>
            <a:headEnd/>
            <a:tailEnd/>
          </a:ln>
        </p:spPr>
      </p:pic>
    </p:spTree>
    <p:extLst>
      <p:ext uri="{BB962C8B-B14F-4D97-AF65-F5344CB8AC3E}">
        <p14:creationId xmlns:p14="http://schemas.microsoft.com/office/powerpoint/2010/main" val="806360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136112" y="2700754"/>
            <a:ext cx="8855488" cy="3319046"/>
          </a:xfrm>
          <a:custGeom>
            <a:avLst/>
            <a:gdLst>
              <a:gd name="T0" fmla="*/ 2147483647 w 4480"/>
              <a:gd name="T1" fmla="*/ 0 h 1243"/>
              <a:gd name="T2" fmla="*/ 0 w 4480"/>
              <a:gd name="T3" fmla="*/ 2147483647 h 1243"/>
              <a:gd name="T4" fmla="*/ 2147483647 w 4480"/>
              <a:gd name="T5" fmla="*/ 2147483647 h 1243"/>
              <a:gd name="T6" fmla="*/ 2147483647 w 4480"/>
              <a:gd name="T7" fmla="*/ 0 h 1243"/>
              <a:gd name="T8" fmla="*/ 0 60000 65536"/>
              <a:gd name="T9" fmla="*/ 0 60000 65536"/>
              <a:gd name="T10" fmla="*/ 0 60000 65536"/>
              <a:gd name="T11" fmla="*/ 0 60000 65536"/>
              <a:gd name="T12" fmla="*/ 0 w 4480"/>
              <a:gd name="T13" fmla="*/ 0 h 1243"/>
              <a:gd name="T14" fmla="*/ 4480 w 4480"/>
              <a:gd name="T15" fmla="*/ 1243 h 1243"/>
              <a:gd name="connsiteX0" fmla="*/ 6950 w 10000"/>
              <a:gd name="connsiteY0" fmla="*/ 0 h 7755"/>
              <a:gd name="connsiteX1" fmla="*/ 0 w 10000"/>
              <a:gd name="connsiteY1" fmla="*/ 7755 h 7755"/>
              <a:gd name="connsiteX2" fmla="*/ 10000 w 10000"/>
              <a:gd name="connsiteY2" fmla="*/ 7715 h 7755"/>
              <a:gd name="connsiteX3" fmla="*/ 6950 w 10000"/>
              <a:gd name="connsiteY3" fmla="*/ 0 h 7755"/>
            </a:gdLst>
            <a:ahLst/>
            <a:cxnLst>
              <a:cxn ang="0">
                <a:pos x="connsiteX0" y="connsiteY0"/>
              </a:cxn>
              <a:cxn ang="0">
                <a:pos x="connsiteX1" y="connsiteY1"/>
              </a:cxn>
              <a:cxn ang="0">
                <a:pos x="connsiteX2" y="connsiteY2"/>
              </a:cxn>
              <a:cxn ang="0">
                <a:pos x="connsiteX3" y="connsiteY3"/>
              </a:cxn>
            </a:cxnLst>
            <a:rect l="l" t="t" r="r" b="b"/>
            <a:pathLst>
              <a:path w="10000" h="7755">
                <a:moveTo>
                  <a:pt x="6950" y="0"/>
                </a:moveTo>
                <a:lnTo>
                  <a:pt x="0" y="7755"/>
                </a:lnTo>
                <a:lnTo>
                  <a:pt x="10000" y="7715"/>
                </a:lnTo>
                <a:lnTo>
                  <a:pt x="6950" y="0"/>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25400" cap="sq">
            <a:solidFill>
              <a:schemeClr val="tx1"/>
            </a:solidFill>
            <a:round/>
            <a:headEnd type="none" w="sm" len="sm"/>
            <a:tailEnd type="none" w="sm" len="sm"/>
          </a:ln>
          <a:effectLst>
            <a:softEdge rad="31750"/>
          </a:effectLst>
        </p:spPr>
        <p:txBody>
          <a:bodyPr wrap="none"/>
          <a:lstStyle/>
          <a:p>
            <a:endParaRPr lang="en-US" dirty="0">
              <a:solidFill>
                <a:srgbClr val="000000"/>
              </a:solidFill>
            </a:endParaRPr>
          </a:p>
        </p:txBody>
      </p:sp>
      <p:cxnSp>
        <p:nvCxnSpPr>
          <p:cNvPr id="55" name="Straight Arrow Connector 54"/>
          <p:cNvCxnSpPr/>
          <p:nvPr/>
        </p:nvCxnSpPr>
        <p:spPr>
          <a:xfrm flipV="1">
            <a:off x="4953000" y="5484876"/>
            <a:ext cx="457200" cy="152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124200" y="5486400"/>
            <a:ext cx="4572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562725" y="5484876"/>
            <a:ext cx="371475" cy="152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Flowchart: Process 65"/>
          <p:cNvSpPr/>
          <p:nvPr/>
        </p:nvSpPr>
        <p:spPr>
          <a:xfrm>
            <a:off x="5410200" y="5178552"/>
            <a:ext cx="1143000" cy="765048"/>
          </a:xfrm>
          <a:prstGeom prst="flowChartProcess">
            <a:avLst/>
          </a:prstGeom>
          <a:solidFill>
            <a:schemeClr val="bg1"/>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solidFill>
                  <a:srgbClr val="000000"/>
                </a:solidFill>
              </a:rPr>
              <a:t>Assess, Plan &amp; Self-Management Support</a:t>
            </a:r>
            <a:endParaRPr lang="en-US" sz="1200" b="1" dirty="0">
              <a:solidFill>
                <a:srgbClr val="000000"/>
              </a:solidFill>
            </a:endParaRPr>
          </a:p>
        </p:txBody>
      </p:sp>
      <p:sp>
        <p:nvSpPr>
          <p:cNvPr id="70" name="Flowchart: Process 69"/>
          <p:cNvSpPr/>
          <p:nvPr/>
        </p:nvSpPr>
        <p:spPr>
          <a:xfrm>
            <a:off x="1905000" y="5254752"/>
            <a:ext cx="1143000" cy="612648"/>
          </a:xfrm>
          <a:prstGeom prst="flowChartProcess">
            <a:avLst/>
          </a:prstGeom>
          <a:solidFill>
            <a:schemeClr val="bg1"/>
          </a:solidFill>
          <a:ln>
            <a:solidFill>
              <a:srgbClr val="2D2D8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Timely Access</a:t>
            </a:r>
            <a:endParaRPr lang="en-US" sz="1200" b="1" dirty="0">
              <a:solidFill>
                <a:srgbClr val="000000"/>
              </a:solidFill>
            </a:endParaRPr>
          </a:p>
        </p:txBody>
      </p:sp>
      <p:sp>
        <p:nvSpPr>
          <p:cNvPr id="11" name="Flowchart: Process 10"/>
          <p:cNvSpPr/>
          <p:nvPr/>
        </p:nvSpPr>
        <p:spPr>
          <a:xfrm>
            <a:off x="3733800" y="5254752"/>
            <a:ext cx="1143000" cy="612648"/>
          </a:xfrm>
          <a:prstGeom prst="flowChartProcess">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Review Plan &amp; Visit Prep</a:t>
            </a:r>
            <a:endParaRPr lang="en-US" sz="1200" b="1" dirty="0">
              <a:solidFill>
                <a:srgbClr val="000000"/>
              </a:solidFill>
            </a:endParaRPr>
          </a:p>
        </p:txBody>
      </p:sp>
      <p:sp>
        <p:nvSpPr>
          <p:cNvPr id="12" name="Flowchart: Process 11"/>
          <p:cNvSpPr/>
          <p:nvPr/>
        </p:nvSpPr>
        <p:spPr>
          <a:xfrm>
            <a:off x="7010400" y="5254752"/>
            <a:ext cx="1143000" cy="612648"/>
          </a:xfrm>
          <a:prstGeom prst="flowChartProcess">
            <a:avLst/>
          </a:prstGeom>
          <a:solidFill>
            <a:schemeClr val="bg1"/>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solidFill>
                  <a:srgbClr val="000000"/>
                </a:solidFill>
              </a:rPr>
              <a:t>Coordinate Care</a:t>
            </a:r>
            <a:endParaRPr lang="en-US" sz="1200" b="1" dirty="0">
              <a:solidFill>
                <a:srgbClr val="000000"/>
              </a:solidFill>
            </a:endParaRPr>
          </a:p>
        </p:txBody>
      </p:sp>
      <p:sp>
        <p:nvSpPr>
          <p:cNvPr id="2" name="TextBox 1"/>
          <p:cNvSpPr txBox="1"/>
          <p:nvPr/>
        </p:nvSpPr>
        <p:spPr>
          <a:xfrm>
            <a:off x="-287527" y="122872"/>
            <a:ext cx="9660127" cy="1477328"/>
          </a:xfrm>
          <a:prstGeom prst="rect">
            <a:avLst/>
          </a:prstGeom>
          <a:noFill/>
        </p:spPr>
        <p:txBody>
          <a:bodyPr wrap="square" rtlCol="0">
            <a:spAutoFit/>
          </a:bodyPr>
          <a:lstStyle/>
          <a:p>
            <a:pPr algn="ctr"/>
            <a:r>
              <a:rPr lang="en-US" sz="2200" b="1" u="sng" dirty="0" smtClean="0">
                <a:solidFill>
                  <a:srgbClr val="000099"/>
                </a:solidFill>
              </a:rPr>
              <a:t>Reception into Primary </a:t>
            </a:r>
            <a:r>
              <a:rPr lang="en-US" sz="2200" b="1" u="sng" dirty="0">
                <a:solidFill>
                  <a:srgbClr val="000099"/>
                </a:solidFill>
              </a:rPr>
              <a:t>&amp;</a:t>
            </a:r>
            <a:r>
              <a:rPr lang="en-US" sz="2200" b="1" u="sng" dirty="0" smtClean="0">
                <a:solidFill>
                  <a:srgbClr val="000099"/>
                </a:solidFill>
              </a:rPr>
              <a:t> Specialty Care </a:t>
            </a:r>
            <a:r>
              <a:rPr lang="en-US" sz="2200" dirty="0" smtClean="0">
                <a:solidFill>
                  <a:srgbClr val="000099"/>
                </a:solidFill>
              </a:rPr>
              <a:t>with Co-Design &amp; Implementation of Processes with Patients, Family Caregivers, </a:t>
            </a:r>
          </a:p>
          <a:p>
            <a:pPr algn="ctr"/>
            <a:r>
              <a:rPr lang="en-US" sz="2200" dirty="0" smtClean="0">
                <a:solidFill>
                  <a:srgbClr val="000099"/>
                </a:solidFill>
              </a:rPr>
              <a:t>Hospitals and Community </a:t>
            </a:r>
            <a:r>
              <a:rPr lang="en-US" sz="2200" dirty="0">
                <a:solidFill>
                  <a:srgbClr val="000099"/>
                </a:solidFill>
              </a:rPr>
              <a:t>Providers</a:t>
            </a:r>
            <a:endParaRPr lang="en-US" sz="2200" dirty="0">
              <a:solidFill>
                <a:srgbClr val="000000"/>
              </a:solidFill>
            </a:endParaRPr>
          </a:p>
          <a:p>
            <a:endParaRPr lang="en-US" sz="2400" dirty="0">
              <a:solidFill>
                <a:srgbClr val="000000"/>
              </a:solidFill>
            </a:endParaRPr>
          </a:p>
        </p:txBody>
      </p:sp>
      <p:graphicFrame>
        <p:nvGraphicFramePr>
          <p:cNvPr id="13" name="Object 2"/>
          <p:cNvGraphicFramePr>
            <a:graphicFrameLocks noChangeAspect="1"/>
          </p:cNvGraphicFramePr>
          <p:nvPr>
            <p:extLst>
              <p:ext uri="{D42A27DB-BD31-4B8C-83A1-F6EECF244321}">
                <p14:modId xmlns:p14="http://schemas.microsoft.com/office/powerpoint/2010/main" val="2391094988"/>
              </p:ext>
            </p:extLst>
          </p:nvPr>
        </p:nvGraphicFramePr>
        <p:xfrm>
          <a:off x="6172200" y="1600200"/>
          <a:ext cx="1981200" cy="762000"/>
        </p:xfrm>
        <a:graphic>
          <a:graphicData uri="http://schemas.openxmlformats.org/presentationml/2006/ole">
            <mc:AlternateContent xmlns:mc="http://schemas.openxmlformats.org/markup-compatibility/2006">
              <mc:Choice xmlns:v="urn:schemas-microsoft-com:vml" Requires="v">
                <p:oleObj spid="_x0000_s1962036" name="Clip" r:id="rId4" imgW="4582440" imgH="2551680" progId="">
                  <p:embed/>
                </p:oleObj>
              </mc:Choice>
              <mc:Fallback>
                <p:oleObj name="Clip" r:id="rId4" imgW="4582440" imgH="2551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3968" t="21501" r="15964" b="14334"/>
                      <a:stretch>
                        <a:fillRect/>
                      </a:stretch>
                    </p:blipFill>
                    <p:spPr bwMode="auto">
                      <a:xfrm>
                        <a:off x="6172200" y="1600200"/>
                        <a:ext cx="1981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81"/>
          <p:cNvSpPr txBox="1">
            <a:spLocks noChangeArrowheads="1"/>
          </p:cNvSpPr>
          <p:nvPr/>
        </p:nvSpPr>
        <p:spPr bwMode="auto">
          <a:xfrm>
            <a:off x="5619750" y="2362200"/>
            <a:ext cx="2914650" cy="338554"/>
          </a:xfrm>
          <a:prstGeom prst="rect">
            <a:avLst/>
          </a:prstGeom>
          <a:noFill/>
          <a:ln w="9525">
            <a:noFill/>
            <a:miter lim="800000"/>
            <a:headEnd/>
            <a:tailEnd/>
          </a:ln>
          <a:effectLst/>
        </p:spPr>
        <p:txBody>
          <a:bodyPr wrap="square">
            <a:spAutoFit/>
            <a:flatTx/>
          </a:bodyPr>
          <a:lstStyle/>
          <a:p>
            <a:pPr algn="ctr">
              <a:spcBef>
                <a:spcPct val="50000"/>
              </a:spcBef>
            </a:pPr>
            <a:r>
              <a:rPr lang="en-US" sz="1600" b="1" dirty="0" smtClean="0">
                <a:solidFill>
                  <a:srgbClr val="000000"/>
                </a:solidFill>
              </a:rPr>
              <a:t>Primary &amp; Specialty Care</a:t>
            </a:r>
            <a:endParaRPr lang="en-US" sz="1600" dirty="0">
              <a:solidFill>
                <a:srgbClr val="000000"/>
              </a:solidFill>
            </a:endParaRPr>
          </a:p>
        </p:txBody>
      </p:sp>
      <p:grpSp>
        <p:nvGrpSpPr>
          <p:cNvPr id="15" name="Group 14"/>
          <p:cNvGrpSpPr/>
          <p:nvPr/>
        </p:nvGrpSpPr>
        <p:grpSpPr>
          <a:xfrm>
            <a:off x="3288693" y="2133600"/>
            <a:ext cx="1969107" cy="1221323"/>
            <a:chOff x="4922695" y="2971800"/>
            <a:chExt cx="3029237" cy="1673514"/>
          </a:xfrm>
        </p:grpSpPr>
        <p:grpSp>
          <p:nvGrpSpPr>
            <p:cNvPr id="17" name="Group 181"/>
            <p:cNvGrpSpPr>
              <a:grpSpLocks/>
            </p:cNvGrpSpPr>
            <p:nvPr/>
          </p:nvGrpSpPr>
          <p:grpSpPr bwMode="auto">
            <a:xfrm>
              <a:off x="5410200" y="2971800"/>
              <a:ext cx="1447800" cy="914400"/>
              <a:chOff x="240" y="336"/>
              <a:chExt cx="2976" cy="2608"/>
            </a:xfrm>
          </p:grpSpPr>
          <p:sp>
            <p:nvSpPr>
              <p:cNvPr id="19" name="Freeform 182"/>
              <p:cNvSpPr>
                <a:spLocks/>
              </p:cNvSpPr>
              <p:nvPr/>
            </p:nvSpPr>
            <p:spPr bwMode="auto">
              <a:xfrm>
                <a:off x="240" y="2198"/>
                <a:ext cx="2976" cy="746"/>
              </a:xfrm>
              <a:custGeom>
                <a:avLst/>
                <a:gdLst/>
                <a:ahLst/>
                <a:cxnLst>
                  <a:cxn ang="0">
                    <a:pos x="693" y="746"/>
                  </a:cxn>
                  <a:cxn ang="0">
                    <a:pos x="0" y="54"/>
                  </a:cxn>
                  <a:cxn ang="0">
                    <a:pos x="2202" y="0"/>
                  </a:cxn>
                  <a:cxn ang="0">
                    <a:pos x="2976" y="654"/>
                  </a:cxn>
                  <a:cxn ang="0">
                    <a:pos x="693" y="746"/>
                  </a:cxn>
                </a:cxnLst>
                <a:rect l="0" t="0" r="r" b="b"/>
                <a:pathLst>
                  <a:path w="2976" h="746">
                    <a:moveTo>
                      <a:pt x="693" y="746"/>
                    </a:moveTo>
                    <a:lnTo>
                      <a:pt x="0" y="54"/>
                    </a:lnTo>
                    <a:lnTo>
                      <a:pt x="2202" y="0"/>
                    </a:lnTo>
                    <a:lnTo>
                      <a:pt x="2976" y="654"/>
                    </a:lnTo>
                    <a:lnTo>
                      <a:pt x="693" y="746"/>
                    </a:lnTo>
                    <a:close/>
                  </a:path>
                </a:pathLst>
              </a:custGeom>
              <a:solidFill>
                <a:srgbClr val="7FFF7F"/>
              </a:solidFill>
              <a:ln w="9525">
                <a:noFill/>
                <a:round/>
                <a:headEnd/>
                <a:tailEnd/>
              </a:ln>
            </p:spPr>
            <p:txBody>
              <a:bodyPr/>
              <a:lstStyle/>
              <a:p>
                <a:endParaRPr lang="en-US" dirty="0">
                  <a:solidFill>
                    <a:srgbClr val="000000"/>
                  </a:solidFill>
                </a:endParaRPr>
              </a:p>
            </p:txBody>
          </p:sp>
          <p:sp>
            <p:nvSpPr>
              <p:cNvPr id="20" name="Rectangle 183"/>
              <p:cNvSpPr>
                <a:spLocks noChangeArrowheads="1"/>
              </p:cNvSpPr>
              <p:nvPr/>
            </p:nvSpPr>
            <p:spPr bwMode="auto">
              <a:xfrm>
                <a:off x="2064" y="672"/>
                <a:ext cx="192" cy="288"/>
              </a:xfrm>
              <a:prstGeom prst="rect">
                <a:avLst/>
              </a:prstGeom>
              <a:solidFill>
                <a:srgbClr val="FF5050"/>
              </a:solidFill>
              <a:ln w="57150">
                <a:solidFill>
                  <a:schemeClr val="tx1"/>
                </a:solidFill>
                <a:miter lim="800000"/>
                <a:headEnd/>
                <a:tailEnd/>
              </a:ln>
              <a:effectLst/>
            </p:spPr>
            <p:txBody>
              <a:bodyPr wrap="none" anchor="ctr"/>
              <a:lstStyle/>
              <a:p>
                <a:endParaRPr lang="en-US" dirty="0">
                  <a:solidFill>
                    <a:srgbClr val="000000"/>
                  </a:solidFill>
                </a:endParaRPr>
              </a:p>
            </p:txBody>
          </p:sp>
          <p:sp>
            <p:nvSpPr>
              <p:cNvPr id="21" name="Freeform 184"/>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22" name="Freeform 185"/>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3" name="Freeform 186"/>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close/>
                  </a:path>
                </a:pathLst>
              </a:custGeom>
              <a:solidFill>
                <a:srgbClr val="FF4040"/>
              </a:solidFill>
              <a:ln w="9525">
                <a:noFill/>
                <a:round/>
                <a:headEnd/>
                <a:tailEnd/>
              </a:ln>
            </p:spPr>
            <p:txBody>
              <a:bodyPr/>
              <a:lstStyle/>
              <a:p>
                <a:endParaRPr lang="en-US" dirty="0">
                  <a:solidFill>
                    <a:srgbClr val="000000"/>
                  </a:solidFill>
                </a:endParaRPr>
              </a:p>
            </p:txBody>
          </p:sp>
          <p:sp>
            <p:nvSpPr>
              <p:cNvPr id="24" name="Freeform 187"/>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5" name="Freeform 188"/>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6" name="Freeform 189"/>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7" name="Freeform 190"/>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close/>
                  </a:path>
                </a:pathLst>
              </a:custGeom>
              <a:solidFill>
                <a:srgbClr val="E1E7D7"/>
              </a:solidFill>
              <a:ln w="9525">
                <a:noFill/>
                <a:round/>
                <a:headEnd/>
                <a:tailEnd/>
              </a:ln>
            </p:spPr>
            <p:txBody>
              <a:bodyPr/>
              <a:lstStyle/>
              <a:p>
                <a:endParaRPr lang="en-US" dirty="0">
                  <a:solidFill>
                    <a:srgbClr val="000000"/>
                  </a:solidFill>
                </a:endParaRPr>
              </a:p>
            </p:txBody>
          </p:sp>
          <p:sp>
            <p:nvSpPr>
              <p:cNvPr id="28" name="Freeform 191"/>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9" name="Freeform 192"/>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close/>
                  </a:path>
                </a:pathLst>
              </a:custGeom>
              <a:solidFill>
                <a:srgbClr val="E1E7D7"/>
              </a:solidFill>
              <a:ln w="9525">
                <a:noFill/>
                <a:round/>
                <a:headEnd/>
                <a:tailEnd/>
              </a:ln>
            </p:spPr>
            <p:txBody>
              <a:bodyPr/>
              <a:lstStyle/>
              <a:p>
                <a:endParaRPr lang="en-US" dirty="0">
                  <a:solidFill>
                    <a:srgbClr val="000000"/>
                  </a:solidFill>
                </a:endParaRPr>
              </a:p>
            </p:txBody>
          </p:sp>
          <p:sp>
            <p:nvSpPr>
              <p:cNvPr id="30" name="Freeform 193"/>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1" name="Freeform 194"/>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32" name="Freeform 195"/>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3" name="Freeform 196"/>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close/>
                  </a:path>
                </a:pathLst>
              </a:custGeom>
              <a:solidFill>
                <a:srgbClr val="FF5050"/>
              </a:solidFill>
              <a:ln w="9525">
                <a:noFill/>
                <a:round/>
                <a:headEnd/>
                <a:tailEnd/>
              </a:ln>
            </p:spPr>
            <p:txBody>
              <a:bodyPr/>
              <a:lstStyle/>
              <a:p>
                <a:endParaRPr lang="en-US" dirty="0">
                  <a:solidFill>
                    <a:srgbClr val="000000"/>
                  </a:solidFill>
                </a:endParaRPr>
              </a:p>
            </p:txBody>
          </p:sp>
          <p:sp>
            <p:nvSpPr>
              <p:cNvPr id="34" name="Freeform 197"/>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5" name="Freeform 198"/>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close/>
                  </a:path>
                </a:pathLst>
              </a:custGeom>
              <a:solidFill>
                <a:srgbClr val="E1E7D7"/>
              </a:solidFill>
              <a:ln w="9525">
                <a:noFill/>
                <a:round/>
                <a:headEnd/>
                <a:tailEnd/>
              </a:ln>
            </p:spPr>
            <p:txBody>
              <a:bodyPr/>
              <a:lstStyle/>
              <a:p>
                <a:endParaRPr lang="en-US" dirty="0">
                  <a:solidFill>
                    <a:srgbClr val="000000"/>
                  </a:solidFill>
                </a:endParaRPr>
              </a:p>
            </p:txBody>
          </p:sp>
          <p:sp>
            <p:nvSpPr>
              <p:cNvPr id="36" name="Freeform 199"/>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7" name="Freeform 200"/>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close/>
                  </a:path>
                </a:pathLst>
              </a:custGeom>
              <a:solidFill>
                <a:srgbClr val="FFFFFF"/>
              </a:solidFill>
              <a:ln w="9525">
                <a:noFill/>
                <a:round/>
                <a:headEnd/>
                <a:tailEnd/>
              </a:ln>
            </p:spPr>
            <p:txBody>
              <a:bodyPr/>
              <a:lstStyle/>
              <a:p>
                <a:endParaRPr lang="en-US" dirty="0">
                  <a:solidFill>
                    <a:srgbClr val="000000"/>
                  </a:solidFill>
                </a:endParaRPr>
              </a:p>
            </p:txBody>
          </p:sp>
          <p:sp>
            <p:nvSpPr>
              <p:cNvPr id="38" name="Freeform 201"/>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39" name="Freeform 202"/>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40" name="Freeform 203"/>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41" name="Freeform 204"/>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42" name="Freeform 205"/>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43" name="Freeform 206"/>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close/>
                  </a:path>
                </a:pathLst>
              </a:custGeom>
              <a:solidFill>
                <a:srgbClr val="99CCFF"/>
              </a:solidFill>
              <a:ln w="9525">
                <a:noFill/>
                <a:round/>
                <a:headEnd/>
                <a:tailEnd/>
              </a:ln>
            </p:spPr>
            <p:txBody>
              <a:bodyPr/>
              <a:lstStyle/>
              <a:p>
                <a:endParaRPr lang="en-US" dirty="0">
                  <a:solidFill>
                    <a:srgbClr val="000000"/>
                  </a:solidFill>
                </a:endParaRPr>
              </a:p>
            </p:txBody>
          </p:sp>
          <p:sp>
            <p:nvSpPr>
              <p:cNvPr id="44" name="Freeform 207"/>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45" name="Freeform 208"/>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close/>
                  </a:path>
                </a:pathLst>
              </a:custGeom>
              <a:solidFill>
                <a:srgbClr val="CCECFF"/>
              </a:solidFill>
              <a:ln w="9525">
                <a:noFill/>
                <a:round/>
                <a:headEnd/>
                <a:tailEnd/>
              </a:ln>
            </p:spPr>
            <p:txBody>
              <a:bodyPr/>
              <a:lstStyle/>
              <a:p>
                <a:endParaRPr lang="en-US" dirty="0">
                  <a:solidFill>
                    <a:srgbClr val="000000"/>
                  </a:solidFill>
                </a:endParaRPr>
              </a:p>
            </p:txBody>
          </p:sp>
          <p:sp>
            <p:nvSpPr>
              <p:cNvPr id="46" name="Freeform 209"/>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47" name="Freeform 210"/>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close/>
                  </a:path>
                </a:pathLst>
              </a:custGeom>
              <a:solidFill>
                <a:srgbClr val="C0C0C0"/>
              </a:solidFill>
              <a:ln w="9525">
                <a:noFill/>
                <a:round/>
                <a:headEnd/>
                <a:tailEnd/>
              </a:ln>
            </p:spPr>
            <p:txBody>
              <a:bodyPr/>
              <a:lstStyle/>
              <a:p>
                <a:endParaRPr lang="en-US" dirty="0">
                  <a:solidFill>
                    <a:srgbClr val="000000"/>
                  </a:solidFill>
                </a:endParaRPr>
              </a:p>
            </p:txBody>
          </p:sp>
          <p:sp>
            <p:nvSpPr>
              <p:cNvPr id="48" name="Freeform 211"/>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49" name="Freeform 212"/>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50" name="Freeform 213"/>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51" name="Freeform 214"/>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52" name="Freeform 215"/>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53" name="Freeform 216"/>
              <p:cNvSpPr>
                <a:spLocks/>
              </p:cNvSpPr>
              <p:nvPr/>
            </p:nvSpPr>
            <p:spPr bwMode="auto">
              <a:xfrm>
                <a:off x="2112" y="336"/>
                <a:ext cx="789" cy="321"/>
              </a:xfrm>
              <a:custGeom>
                <a:avLst/>
                <a:gdLst/>
                <a:ahLst/>
                <a:cxnLst>
                  <a:cxn ang="0">
                    <a:pos x="0" y="627"/>
                  </a:cxn>
                  <a:cxn ang="0">
                    <a:pos x="18" y="433"/>
                  </a:cxn>
                  <a:cxn ang="0">
                    <a:pos x="99" y="273"/>
                  </a:cxn>
                  <a:cxn ang="0">
                    <a:pos x="238" y="97"/>
                  </a:cxn>
                  <a:cxn ang="0">
                    <a:pos x="377" y="21"/>
                  </a:cxn>
                  <a:cxn ang="0">
                    <a:pos x="554" y="0"/>
                  </a:cxn>
                  <a:cxn ang="0">
                    <a:pos x="635" y="68"/>
                  </a:cxn>
                  <a:cxn ang="0">
                    <a:pos x="664" y="224"/>
                  </a:cxn>
                  <a:cxn ang="0">
                    <a:pos x="789" y="81"/>
                  </a:cxn>
                  <a:cxn ang="0">
                    <a:pos x="913" y="55"/>
                  </a:cxn>
                  <a:cxn ang="0">
                    <a:pos x="1044" y="97"/>
                  </a:cxn>
                  <a:cxn ang="0">
                    <a:pos x="1118" y="173"/>
                  </a:cxn>
                  <a:cxn ang="0">
                    <a:pos x="1242" y="61"/>
                  </a:cxn>
                  <a:cxn ang="0">
                    <a:pos x="1365" y="34"/>
                  </a:cxn>
                  <a:cxn ang="0">
                    <a:pos x="1498" y="81"/>
                  </a:cxn>
                  <a:cxn ang="0">
                    <a:pos x="1567" y="224"/>
                  </a:cxn>
                  <a:cxn ang="0">
                    <a:pos x="1578" y="384"/>
                  </a:cxn>
                  <a:cxn ang="0">
                    <a:pos x="1525" y="502"/>
                  </a:cxn>
                  <a:cxn ang="0">
                    <a:pos x="1394" y="446"/>
                  </a:cxn>
                  <a:cxn ang="0">
                    <a:pos x="1394" y="334"/>
                  </a:cxn>
                  <a:cxn ang="0">
                    <a:pos x="1359" y="211"/>
                  </a:cxn>
                  <a:cxn ang="0">
                    <a:pos x="1262" y="194"/>
                  </a:cxn>
                  <a:cxn ang="0">
                    <a:pos x="1124" y="287"/>
                  </a:cxn>
                  <a:cxn ang="0">
                    <a:pos x="1055" y="473"/>
                  </a:cxn>
                  <a:cxn ang="0">
                    <a:pos x="892" y="412"/>
                  </a:cxn>
                  <a:cxn ang="0">
                    <a:pos x="913" y="216"/>
                  </a:cxn>
                  <a:cxn ang="0">
                    <a:pos x="774" y="258"/>
                  </a:cxn>
                  <a:cxn ang="0">
                    <a:pos x="671" y="391"/>
                  </a:cxn>
                  <a:cxn ang="0">
                    <a:pos x="616" y="536"/>
                  </a:cxn>
                  <a:cxn ang="0">
                    <a:pos x="487" y="502"/>
                  </a:cxn>
                  <a:cxn ang="0">
                    <a:pos x="481" y="321"/>
                  </a:cxn>
                  <a:cxn ang="0">
                    <a:pos x="432" y="178"/>
                  </a:cxn>
                  <a:cxn ang="0">
                    <a:pos x="308" y="224"/>
                  </a:cxn>
                  <a:cxn ang="0">
                    <a:pos x="196" y="349"/>
                  </a:cxn>
                  <a:cxn ang="0">
                    <a:pos x="141" y="640"/>
                  </a:cxn>
                  <a:cxn ang="0">
                    <a:pos x="0" y="627"/>
                  </a:cxn>
                  <a:cxn ang="0">
                    <a:pos x="0" y="627"/>
                  </a:cxn>
                </a:cxnLst>
                <a:rect l="0" t="0" r="r" b="b"/>
                <a:pathLst>
                  <a:path w="1578" h="640">
                    <a:moveTo>
                      <a:pt x="0" y="627"/>
                    </a:moveTo>
                    <a:lnTo>
                      <a:pt x="18" y="433"/>
                    </a:lnTo>
                    <a:lnTo>
                      <a:pt x="99" y="273"/>
                    </a:lnTo>
                    <a:lnTo>
                      <a:pt x="238" y="97"/>
                    </a:lnTo>
                    <a:lnTo>
                      <a:pt x="377" y="21"/>
                    </a:lnTo>
                    <a:lnTo>
                      <a:pt x="554" y="0"/>
                    </a:lnTo>
                    <a:lnTo>
                      <a:pt x="635" y="68"/>
                    </a:lnTo>
                    <a:lnTo>
                      <a:pt x="664" y="224"/>
                    </a:lnTo>
                    <a:lnTo>
                      <a:pt x="789" y="81"/>
                    </a:lnTo>
                    <a:lnTo>
                      <a:pt x="913" y="55"/>
                    </a:lnTo>
                    <a:lnTo>
                      <a:pt x="1044" y="97"/>
                    </a:lnTo>
                    <a:lnTo>
                      <a:pt x="1118" y="173"/>
                    </a:lnTo>
                    <a:lnTo>
                      <a:pt x="1242" y="61"/>
                    </a:lnTo>
                    <a:lnTo>
                      <a:pt x="1365" y="34"/>
                    </a:lnTo>
                    <a:lnTo>
                      <a:pt x="1498" y="81"/>
                    </a:lnTo>
                    <a:lnTo>
                      <a:pt x="1567" y="224"/>
                    </a:lnTo>
                    <a:lnTo>
                      <a:pt x="1578" y="384"/>
                    </a:lnTo>
                    <a:lnTo>
                      <a:pt x="1525" y="502"/>
                    </a:lnTo>
                    <a:lnTo>
                      <a:pt x="1394" y="446"/>
                    </a:lnTo>
                    <a:lnTo>
                      <a:pt x="1394" y="334"/>
                    </a:lnTo>
                    <a:lnTo>
                      <a:pt x="1359" y="211"/>
                    </a:lnTo>
                    <a:lnTo>
                      <a:pt x="1262" y="194"/>
                    </a:lnTo>
                    <a:lnTo>
                      <a:pt x="1124" y="287"/>
                    </a:lnTo>
                    <a:lnTo>
                      <a:pt x="1055" y="473"/>
                    </a:lnTo>
                    <a:lnTo>
                      <a:pt x="892" y="412"/>
                    </a:lnTo>
                    <a:lnTo>
                      <a:pt x="913" y="216"/>
                    </a:lnTo>
                    <a:lnTo>
                      <a:pt x="774" y="258"/>
                    </a:lnTo>
                    <a:lnTo>
                      <a:pt x="671" y="391"/>
                    </a:lnTo>
                    <a:lnTo>
                      <a:pt x="616" y="536"/>
                    </a:lnTo>
                    <a:lnTo>
                      <a:pt x="487" y="502"/>
                    </a:lnTo>
                    <a:lnTo>
                      <a:pt x="481" y="321"/>
                    </a:lnTo>
                    <a:lnTo>
                      <a:pt x="432" y="178"/>
                    </a:lnTo>
                    <a:lnTo>
                      <a:pt x="308" y="224"/>
                    </a:lnTo>
                    <a:lnTo>
                      <a:pt x="196" y="349"/>
                    </a:lnTo>
                    <a:lnTo>
                      <a:pt x="141" y="640"/>
                    </a:lnTo>
                    <a:lnTo>
                      <a:pt x="0" y="627"/>
                    </a:lnTo>
                    <a:lnTo>
                      <a:pt x="0" y="627"/>
                    </a:lnTo>
                    <a:close/>
                  </a:path>
                </a:pathLst>
              </a:custGeom>
              <a:solidFill>
                <a:srgbClr val="000000"/>
              </a:solidFill>
              <a:ln w="9525">
                <a:noFill/>
                <a:round/>
                <a:headEnd/>
                <a:tailEnd/>
              </a:ln>
            </p:spPr>
            <p:txBody>
              <a:bodyPr/>
              <a:lstStyle/>
              <a:p>
                <a:endParaRPr lang="en-US" dirty="0">
                  <a:solidFill>
                    <a:srgbClr val="000000"/>
                  </a:solidFill>
                </a:endParaRPr>
              </a:p>
            </p:txBody>
          </p:sp>
        </p:grpSp>
        <p:sp>
          <p:nvSpPr>
            <p:cNvPr id="18" name="Text Box 79"/>
            <p:cNvSpPr txBox="1">
              <a:spLocks noChangeArrowheads="1"/>
            </p:cNvSpPr>
            <p:nvPr/>
          </p:nvSpPr>
          <p:spPr bwMode="auto">
            <a:xfrm>
              <a:off x="4922695" y="3886200"/>
              <a:ext cx="3029237" cy="759114"/>
            </a:xfrm>
            <a:prstGeom prst="rect">
              <a:avLst/>
            </a:prstGeom>
            <a:noFill/>
            <a:ln w="9525">
              <a:noFill/>
              <a:miter lim="800000"/>
              <a:headEnd/>
              <a:tailEnd/>
            </a:ln>
            <a:effectLst/>
          </p:spPr>
          <p:txBody>
            <a:bodyPr wrap="square">
              <a:spAutoFit/>
              <a:flatTx/>
            </a:bodyPr>
            <a:lstStyle/>
            <a:p>
              <a:pPr algn="ctr">
                <a:spcBef>
                  <a:spcPct val="50000"/>
                </a:spcBef>
              </a:pPr>
              <a:r>
                <a:rPr lang="en-US" sz="1600" dirty="0">
                  <a:solidFill>
                    <a:srgbClr val="000000"/>
                  </a:solidFill>
                </a:rPr>
                <a:t> </a:t>
              </a:r>
              <a:r>
                <a:rPr lang="en-US" sz="1400" b="1" dirty="0" smtClean="0">
                  <a:solidFill>
                    <a:srgbClr val="000000"/>
                  </a:solidFill>
                </a:rPr>
                <a:t>Home (Patient &amp; Family Caregivers)</a:t>
              </a:r>
              <a:endParaRPr lang="en-US" sz="1400" dirty="0">
                <a:solidFill>
                  <a:srgbClr val="000000"/>
                </a:solidFill>
              </a:endParaRPr>
            </a:p>
          </p:txBody>
        </p:sp>
      </p:grpSp>
      <p:grpSp>
        <p:nvGrpSpPr>
          <p:cNvPr id="58" name="Group 57"/>
          <p:cNvGrpSpPr/>
          <p:nvPr/>
        </p:nvGrpSpPr>
        <p:grpSpPr>
          <a:xfrm>
            <a:off x="1521026" y="2819400"/>
            <a:ext cx="2212774" cy="1059698"/>
            <a:chOff x="5069589" y="3962400"/>
            <a:chExt cx="4202735" cy="1968011"/>
          </a:xfrm>
        </p:grpSpPr>
        <p:pic>
          <p:nvPicPr>
            <p:cNvPr id="61" name="Picture 60" descr="pic-sample1.jpg"/>
            <p:cNvPicPr>
              <a:picLocks noChangeAspect="1"/>
            </p:cNvPicPr>
            <p:nvPr/>
          </p:nvPicPr>
          <p:blipFill>
            <a:blip r:embed="rId6" cstate="print"/>
            <a:stretch>
              <a:fillRect/>
            </a:stretch>
          </p:blipFill>
          <p:spPr>
            <a:xfrm>
              <a:off x="6553200" y="3962400"/>
              <a:ext cx="1346308" cy="1468101"/>
            </a:xfrm>
            <a:prstGeom prst="rect">
              <a:avLst/>
            </a:prstGeom>
          </p:spPr>
        </p:pic>
        <p:sp>
          <p:nvSpPr>
            <p:cNvPr id="62" name="Text Box 85"/>
            <p:cNvSpPr txBox="1">
              <a:spLocks noChangeArrowheads="1"/>
            </p:cNvSpPr>
            <p:nvPr/>
          </p:nvSpPr>
          <p:spPr bwMode="auto">
            <a:xfrm>
              <a:off x="5069589" y="5358825"/>
              <a:ext cx="4202735" cy="571586"/>
            </a:xfrm>
            <a:prstGeom prst="rect">
              <a:avLst/>
            </a:prstGeom>
            <a:noFill/>
            <a:ln w="9525">
              <a:noFill/>
              <a:miter lim="800000"/>
              <a:headEnd/>
              <a:tailEnd/>
            </a:ln>
            <a:effectLst/>
          </p:spPr>
          <p:txBody>
            <a:bodyPr wrap="square">
              <a:spAutoFit/>
              <a:flatTx/>
            </a:bodyPr>
            <a:lstStyle/>
            <a:p>
              <a:pPr algn="ctr">
                <a:spcBef>
                  <a:spcPct val="50000"/>
                </a:spcBef>
              </a:pPr>
              <a:r>
                <a:rPr lang="en-US" sz="1400" b="1" dirty="0" smtClean="0">
                  <a:solidFill>
                    <a:srgbClr val="000000"/>
                  </a:solidFill>
                </a:rPr>
                <a:t>Home Health Care</a:t>
              </a:r>
              <a:endParaRPr lang="en-US" sz="1400" b="1" dirty="0">
                <a:solidFill>
                  <a:srgbClr val="000000"/>
                </a:solidFill>
                <a:latin typeface="Times New Roman" pitchFamily="18" charset="0"/>
              </a:endParaRPr>
            </a:p>
          </p:txBody>
        </p:sp>
      </p:grpSp>
      <p:grpSp>
        <p:nvGrpSpPr>
          <p:cNvPr id="56" name="Group 6"/>
          <p:cNvGrpSpPr>
            <a:grpSpLocks/>
          </p:cNvGrpSpPr>
          <p:nvPr/>
        </p:nvGrpSpPr>
        <p:grpSpPr bwMode="auto">
          <a:xfrm>
            <a:off x="906876" y="1676400"/>
            <a:ext cx="2217324" cy="595063"/>
            <a:chOff x="278" y="846"/>
            <a:chExt cx="2448" cy="1358"/>
          </a:xfrm>
        </p:grpSpPr>
        <p:sp>
          <p:nvSpPr>
            <p:cNvPr id="59" name="Freeform 7"/>
            <p:cNvSpPr>
              <a:spLocks/>
            </p:cNvSpPr>
            <p:nvPr/>
          </p:nvSpPr>
          <p:spPr bwMode="auto">
            <a:xfrm>
              <a:off x="2402" y="1994"/>
              <a:ext cx="1" cy="4"/>
            </a:xfrm>
            <a:custGeom>
              <a:avLst/>
              <a:gdLst/>
              <a:ahLst/>
              <a:cxnLst>
                <a:cxn ang="0">
                  <a:pos x="0" y="3"/>
                </a:cxn>
                <a:cxn ang="0">
                  <a:pos x="1" y="0"/>
                </a:cxn>
                <a:cxn ang="0">
                  <a:pos x="0" y="3"/>
                </a:cxn>
              </a:cxnLst>
              <a:rect l="0" t="0" r="r" b="b"/>
              <a:pathLst>
                <a:path w="1" h="3">
                  <a:moveTo>
                    <a:pt x="0" y="3"/>
                  </a:moveTo>
                  <a:lnTo>
                    <a:pt x="1" y="0"/>
                  </a:lnTo>
                  <a:lnTo>
                    <a:pt x="0" y="3"/>
                  </a:lnTo>
                  <a:close/>
                </a:path>
              </a:pathLst>
            </a:custGeom>
            <a:solidFill>
              <a:srgbClr val="CCC9DB"/>
            </a:solidFill>
            <a:ln w="9525">
              <a:noFill/>
              <a:round/>
              <a:headEnd/>
              <a:tailEnd/>
            </a:ln>
          </p:spPr>
          <p:txBody>
            <a:bodyPr/>
            <a:lstStyle/>
            <a:p>
              <a:endParaRPr lang="en-US" dirty="0">
                <a:solidFill>
                  <a:srgbClr val="000000"/>
                </a:solidFill>
              </a:endParaRPr>
            </a:p>
          </p:txBody>
        </p:sp>
        <p:sp>
          <p:nvSpPr>
            <p:cNvPr id="63" name="Rectangle 8"/>
            <p:cNvSpPr>
              <a:spLocks noChangeArrowheads="1"/>
            </p:cNvSpPr>
            <p:nvPr/>
          </p:nvSpPr>
          <p:spPr bwMode="auto">
            <a:xfrm>
              <a:off x="2253" y="1594"/>
              <a:ext cx="101"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64" name="Rectangle 9"/>
            <p:cNvSpPr>
              <a:spLocks noChangeArrowheads="1"/>
            </p:cNvSpPr>
            <p:nvPr/>
          </p:nvSpPr>
          <p:spPr bwMode="auto">
            <a:xfrm>
              <a:off x="2126" y="1594"/>
              <a:ext cx="99"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65" name="Rectangle 10"/>
            <p:cNvSpPr>
              <a:spLocks noChangeArrowheads="1"/>
            </p:cNvSpPr>
            <p:nvPr/>
          </p:nvSpPr>
          <p:spPr bwMode="auto">
            <a:xfrm>
              <a:off x="1683" y="968"/>
              <a:ext cx="100"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67" name="Freeform 11"/>
            <p:cNvSpPr>
              <a:spLocks/>
            </p:cNvSpPr>
            <p:nvPr/>
          </p:nvSpPr>
          <p:spPr bwMode="auto">
            <a:xfrm>
              <a:off x="598" y="869"/>
              <a:ext cx="1931" cy="1177"/>
            </a:xfrm>
            <a:custGeom>
              <a:avLst/>
              <a:gdLst/>
              <a:ahLst/>
              <a:cxnLst>
                <a:cxn ang="0">
                  <a:pos x="1285" y="632"/>
                </a:cxn>
                <a:cxn ang="0">
                  <a:pos x="1285" y="608"/>
                </a:cxn>
                <a:cxn ang="0">
                  <a:pos x="1287" y="608"/>
                </a:cxn>
                <a:cxn ang="0">
                  <a:pos x="1287" y="563"/>
                </a:cxn>
                <a:cxn ang="0">
                  <a:pos x="1178" y="563"/>
                </a:cxn>
                <a:cxn ang="0">
                  <a:pos x="1178" y="115"/>
                </a:cxn>
                <a:cxn ang="0">
                  <a:pos x="802" y="115"/>
                </a:cxn>
                <a:cxn ang="0">
                  <a:pos x="802" y="0"/>
                </a:cxn>
                <a:cxn ang="0">
                  <a:pos x="646" y="0"/>
                </a:cxn>
                <a:cxn ang="0">
                  <a:pos x="646" y="115"/>
                </a:cxn>
                <a:cxn ang="0">
                  <a:pos x="372" y="115"/>
                </a:cxn>
                <a:cxn ang="0">
                  <a:pos x="374" y="544"/>
                </a:cxn>
                <a:cxn ang="0">
                  <a:pos x="91" y="544"/>
                </a:cxn>
                <a:cxn ang="0">
                  <a:pos x="91" y="664"/>
                </a:cxn>
                <a:cxn ang="0">
                  <a:pos x="0" y="664"/>
                </a:cxn>
                <a:cxn ang="0">
                  <a:pos x="106" y="946"/>
                </a:cxn>
                <a:cxn ang="0">
                  <a:pos x="1070" y="946"/>
                </a:cxn>
                <a:cxn ang="0">
                  <a:pos x="1070" y="923"/>
                </a:cxn>
                <a:cxn ang="0">
                  <a:pos x="1087" y="921"/>
                </a:cxn>
                <a:cxn ang="0">
                  <a:pos x="1087" y="922"/>
                </a:cxn>
                <a:cxn ang="0">
                  <a:pos x="1171" y="922"/>
                </a:cxn>
                <a:cxn ang="0">
                  <a:pos x="1171" y="921"/>
                </a:cxn>
                <a:cxn ang="0">
                  <a:pos x="1220" y="921"/>
                </a:cxn>
                <a:cxn ang="0">
                  <a:pos x="1220" y="926"/>
                </a:cxn>
                <a:cxn ang="0">
                  <a:pos x="1244" y="926"/>
                </a:cxn>
                <a:cxn ang="0">
                  <a:pos x="1244" y="921"/>
                </a:cxn>
                <a:cxn ang="0">
                  <a:pos x="1300" y="923"/>
                </a:cxn>
                <a:cxn ang="0">
                  <a:pos x="1300" y="962"/>
                </a:cxn>
                <a:cxn ang="0">
                  <a:pos x="1551" y="962"/>
                </a:cxn>
                <a:cxn ang="0">
                  <a:pos x="1566" y="923"/>
                </a:cxn>
                <a:cxn ang="0">
                  <a:pos x="1567" y="920"/>
                </a:cxn>
                <a:cxn ang="0">
                  <a:pos x="1649" y="711"/>
                </a:cxn>
                <a:cxn ang="0">
                  <a:pos x="1649" y="711"/>
                </a:cxn>
                <a:cxn ang="0">
                  <a:pos x="1677" y="638"/>
                </a:cxn>
                <a:cxn ang="0">
                  <a:pos x="1677" y="638"/>
                </a:cxn>
                <a:cxn ang="0">
                  <a:pos x="1285" y="632"/>
                </a:cxn>
              </a:cxnLst>
              <a:rect l="0" t="0" r="r" b="b"/>
              <a:pathLst>
                <a:path w="1677" h="962">
                  <a:moveTo>
                    <a:pt x="1285" y="632"/>
                  </a:moveTo>
                  <a:lnTo>
                    <a:pt x="1285" y="608"/>
                  </a:lnTo>
                  <a:lnTo>
                    <a:pt x="1287" y="608"/>
                  </a:lnTo>
                  <a:lnTo>
                    <a:pt x="1287" y="563"/>
                  </a:lnTo>
                  <a:lnTo>
                    <a:pt x="1178" y="563"/>
                  </a:lnTo>
                  <a:lnTo>
                    <a:pt x="1178" y="115"/>
                  </a:lnTo>
                  <a:lnTo>
                    <a:pt x="802" y="115"/>
                  </a:lnTo>
                  <a:lnTo>
                    <a:pt x="802" y="0"/>
                  </a:lnTo>
                  <a:lnTo>
                    <a:pt x="646" y="0"/>
                  </a:lnTo>
                  <a:lnTo>
                    <a:pt x="646" y="115"/>
                  </a:lnTo>
                  <a:lnTo>
                    <a:pt x="372" y="115"/>
                  </a:lnTo>
                  <a:lnTo>
                    <a:pt x="374" y="544"/>
                  </a:lnTo>
                  <a:lnTo>
                    <a:pt x="91" y="544"/>
                  </a:lnTo>
                  <a:lnTo>
                    <a:pt x="91" y="664"/>
                  </a:lnTo>
                  <a:lnTo>
                    <a:pt x="0" y="664"/>
                  </a:lnTo>
                  <a:lnTo>
                    <a:pt x="106" y="946"/>
                  </a:lnTo>
                  <a:lnTo>
                    <a:pt x="1070" y="946"/>
                  </a:lnTo>
                  <a:lnTo>
                    <a:pt x="1070" y="923"/>
                  </a:lnTo>
                  <a:lnTo>
                    <a:pt x="1087" y="921"/>
                  </a:lnTo>
                  <a:lnTo>
                    <a:pt x="1087" y="922"/>
                  </a:lnTo>
                  <a:lnTo>
                    <a:pt x="1171" y="922"/>
                  </a:lnTo>
                  <a:lnTo>
                    <a:pt x="1171" y="921"/>
                  </a:lnTo>
                  <a:lnTo>
                    <a:pt x="1220" y="921"/>
                  </a:lnTo>
                  <a:lnTo>
                    <a:pt x="1220" y="926"/>
                  </a:lnTo>
                  <a:lnTo>
                    <a:pt x="1244" y="926"/>
                  </a:lnTo>
                  <a:lnTo>
                    <a:pt x="1244" y="921"/>
                  </a:lnTo>
                  <a:lnTo>
                    <a:pt x="1300" y="923"/>
                  </a:lnTo>
                  <a:lnTo>
                    <a:pt x="1300" y="962"/>
                  </a:lnTo>
                  <a:lnTo>
                    <a:pt x="1551" y="962"/>
                  </a:lnTo>
                  <a:lnTo>
                    <a:pt x="1566" y="923"/>
                  </a:lnTo>
                  <a:lnTo>
                    <a:pt x="1567" y="920"/>
                  </a:lnTo>
                  <a:lnTo>
                    <a:pt x="1649" y="711"/>
                  </a:lnTo>
                  <a:lnTo>
                    <a:pt x="1649" y="711"/>
                  </a:lnTo>
                  <a:lnTo>
                    <a:pt x="1677" y="638"/>
                  </a:lnTo>
                  <a:lnTo>
                    <a:pt x="1677" y="638"/>
                  </a:lnTo>
                  <a:lnTo>
                    <a:pt x="1285" y="632"/>
                  </a:lnTo>
                  <a:close/>
                </a:path>
              </a:pathLst>
            </a:custGeom>
            <a:solidFill>
              <a:srgbClr val="CCC9DB"/>
            </a:solidFill>
            <a:ln w="9525">
              <a:noFill/>
              <a:round/>
              <a:headEnd/>
              <a:tailEnd/>
            </a:ln>
          </p:spPr>
          <p:txBody>
            <a:bodyPr/>
            <a:lstStyle/>
            <a:p>
              <a:endParaRPr lang="en-US" dirty="0">
                <a:solidFill>
                  <a:srgbClr val="000000"/>
                </a:solidFill>
              </a:endParaRPr>
            </a:p>
          </p:txBody>
        </p:sp>
        <p:sp>
          <p:nvSpPr>
            <p:cNvPr id="68" name="Freeform 12"/>
            <p:cNvSpPr>
              <a:spLocks/>
            </p:cNvSpPr>
            <p:nvPr/>
          </p:nvSpPr>
          <p:spPr bwMode="auto">
            <a:xfrm>
              <a:off x="1934" y="2172"/>
              <a:ext cx="398" cy="32"/>
            </a:xfrm>
            <a:custGeom>
              <a:avLst/>
              <a:gdLst/>
              <a:ahLst/>
              <a:cxnLst>
                <a:cxn ang="0">
                  <a:pos x="0" y="26"/>
                </a:cxn>
                <a:cxn ang="0">
                  <a:pos x="342" y="20"/>
                </a:cxn>
                <a:cxn ang="0">
                  <a:pos x="346" y="11"/>
                </a:cxn>
                <a:cxn ang="0">
                  <a:pos x="21" y="0"/>
                </a:cxn>
                <a:cxn ang="0">
                  <a:pos x="0" y="26"/>
                </a:cxn>
              </a:cxnLst>
              <a:rect l="0" t="0" r="r" b="b"/>
              <a:pathLst>
                <a:path w="346" h="26">
                  <a:moveTo>
                    <a:pt x="0" y="26"/>
                  </a:moveTo>
                  <a:lnTo>
                    <a:pt x="342" y="20"/>
                  </a:lnTo>
                  <a:lnTo>
                    <a:pt x="346" y="11"/>
                  </a:lnTo>
                  <a:lnTo>
                    <a:pt x="21" y="0"/>
                  </a:lnTo>
                  <a:lnTo>
                    <a:pt x="0" y="26"/>
                  </a:lnTo>
                  <a:close/>
                </a:path>
              </a:pathLst>
            </a:custGeom>
            <a:solidFill>
              <a:srgbClr val="CCC9DB"/>
            </a:solidFill>
            <a:ln w="9525">
              <a:noFill/>
              <a:round/>
              <a:headEnd/>
              <a:tailEnd/>
            </a:ln>
          </p:spPr>
          <p:txBody>
            <a:bodyPr/>
            <a:lstStyle/>
            <a:p>
              <a:endParaRPr lang="en-US" dirty="0">
                <a:solidFill>
                  <a:srgbClr val="000000"/>
                </a:solidFill>
              </a:endParaRPr>
            </a:p>
          </p:txBody>
        </p:sp>
        <p:sp>
          <p:nvSpPr>
            <p:cNvPr id="69" name="Freeform 13"/>
            <p:cNvSpPr>
              <a:spLocks/>
            </p:cNvSpPr>
            <p:nvPr/>
          </p:nvSpPr>
          <p:spPr bwMode="auto">
            <a:xfrm>
              <a:off x="743" y="2090"/>
              <a:ext cx="845" cy="29"/>
            </a:xfrm>
            <a:custGeom>
              <a:avLst/>
              <a:gdLst/>
              <a:ahLst/>
              <a:cxnLst>
                <a:cxn ang="0">
                  <a:pos x="0" y="0"/>
                </a:cxn>
                <a:cxn ang="0">
                  <a:pos x="8" y="24"/>
                </a:cxn>
                <a:cxn ang="0">
                  <a:pos x="734" y="11"/>
                </a:cxn>
                <a:cxn ang="0">
                  <a:pos x="0" y="0"/>
                </a:cxn>
              </a:cxnLst>
              <a:rect l="0" t="0" r="r" b="b"/>
              <a:pathLst>
                <a:path w="734" h="24">
                  <a:moveTo>
                    <a:pt x="0" y="0"/>
                  </a:moveTo>
                  <a:lnTo>
                    <a:pt x="8" y="24"/>
                  </a:lnTo>
                  <a:lnTo>
                    <a:pt x="734" y="11"/>
                  </a:lnTo>
                  <a:lnTo>
                    <a:pt x="0" y="0"/>
                  </a:lnTo>
                  <a:close/>
                </a:path>
              </a:pathLst>
            </a:custGeom>
            <a:solidFill>
              <a:srgbClr val="CCC9DB"/>
            </a:solidFill>
            <a:ln w="9525">
              <a:noFill/>
              <a:round/>
              <a:headEnd/>
              <a:tailEnd/>
            </a:ln>
          </p:spPr>
          <p:txBody>
            <a:bodyPr/>
            <a:lstStyle/>
            <a:p>
              <a:endParaRPr lang="en-US" dirty="0">
                <a:solidFill>
                  <a:srgbClr val="000000"/>
                </a:solidFill>
              </a:endParaRPr>
            </a:p>
          </p:txBody>
        </p:sp>
        <p:sp>
          <p:nvSpPr>
            <p:cNvPr id="71" name="Rectangle 14"/>
            <p:cNvSpPr>
              <a:spLocks noChangeArrowheads="1"/>
            </p:cNvSpPr>
            <p:nvPr/>
          </p:nvSpPr>
          <p:spPr bwMode="auto">
            <a:xfrm>
              <a:off x="2126" y="1594"/>
              <a:ext cx="99"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72" name="Rectangle 15"/>
            <p:cNvSpPr>
              <a:spLocks noChangeArrowheads="1"/>
            </p:cNvSpPr>
            <p:nvPr/>
          </p:nvSpPr>
          <p:spPr bwMode="auto">
            <a:xfrm>
              <a:off x="1683" y="968"/>
              <a:ext cx="100"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73" name="Rectangle 16"/>
            <p:cNvSpPr>
              <a:spLocks noChangeArrowheads="1"/>
            </p:cNvSpPr>
            <p:nvPr/>
          </p:nvSpPr>
          <p:spPr bwMode="auto">
            <a:xfrm>
              <a:off x="2253" y="1594"/>
              <a:ext cx="101"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74" name="Freeform 17"/>
            <p:cNvSpPr>
              <a:spLocks/>
            </p:cNvSpPr>
            <p:nvPr/>
          </p:nvSpPr>
          <p:spPr bwMode="auto">
            <a:xfrm>
              <a:off x="770" y="2036"/>
              <a:ext cx="1329" cy="166"/>
            </a:xfrm>
            <a:custGeom>
              <a:avLst/>
              <a:gdLst/>
              <a:ahLst/>
              <a:cxnLst>
                <a:cxn ang="0">
                  <a:pos x="764" y="122"/>
                </a:cxn>
                <a:cxn ang="0">
                  <a:pos x="773" y="108"/>
                </a:cxn>
                <a:cxn ang="0">
                  <a:pos x="784" y="97"/>
                </a:cxn>
                <a:cxn ang="0">
                  <a:pos x="799" y="89"/>
                </a:cxn>
                <a:cxn ang="0">
                  <a:pos x="814" y="86"/>
                </a:cxn>
                <a:cxn ang="0">
                  <a:pos x="826" y="86"/>
                </a:cxn>
                <a:cxn ang="0">
                  <a:pos x="838" y="88"/>
                </a:cxn>
                <a:cxn ang="0">
                  <a:pos x="849" y="94"/>
                </a:cxn>
                <a:cxn ang="0">
                  <a:pos x="858" y="94"/>
                </a:cxn>
                <a:cxn ang="0">
                  <a:pos x="867" y="88"/>
                </a:cxn>
                <a:cxn ang="0">
                  <a:pos x="876" y="83"/>
                </a:cxn>
                <a:cxn ang="0">
                  <a:pos x="887" y="80"/>
                </a:cxn>
                <a:cxn ang="0">
                  <a:pos x="900" y="78"/>
                </a:cxn>
                <a:cxn ang="0">
                  <a:pos x="916" y="77"/>
                </a:cxn>
                <a:cxn ang="0">
                  <a:pos x="928" y="69"/>
                </a:cxn>
                <a:cxn ang="0">
                  <a:pos x="938" y="54"/>
                </a:cxn>
                <a:cxn ang="0">
                  <a:pos x="952" y="42"/>
                </a:cxn>
                <a:cxn ang="0">
                  <a:pos x="969" y="34"/>
                </a:cxn>
                <a:cxn ang="0">
                  <a:pos x="989" y="30"/>
                </a:cxn>
                <a:cxn ang="0">
                  <a:pos x="1010" y="33"/>
                </a:cxn>
                <a:cxn ang="0">
                  <a:pos x="1029" y="40"/>
                </a:cxn>
                <a:cxn ang="0">
                  <a:pos x="1045" y="53"/>
                </a:cxn>
                <a:cxn ang="0">
                  <a:pos x="1055" y="58"/>
                </a:cxn>
                <a:cxn ang="0">
                  <a:pos x="1064" y="55"/>
                </a:cxn>
                <a:cxn ang="0">
                  <a:pos x="1082" y="53"/>
                </a:cxn>
                <a:cxn ang="0">
                  <a:pos x="1109" y="57"/>
                </a:cxn>
                <a:cxn ang="0">
                  <a:pos x="1130" y="70"/>
                </a:cxn>
                <a:cxn ang="0">
                  <a:pos x="1147" y="89"/>
                </a:cxn>
                <a:cxn ang="0">
                  <a:pos x="1153" y="95"/>
                </a:cxn>
                <a:cxn ang="0">
                  <a:pos x="1152" y="82"/>
                </a:cxn>
                <a:cxn ang="0">
                  <a:pos x="1146" y="62"/>
                </a:cxn>
                <a:cxn ang="0">
                  <a:pos x="1131" y="41"/>
                </a:cxn>
                <a:cxn ang="0">
                  <a:pos x="1109" y="27"/>
                </a:cxn>
                <a:cxn ang="0">
                  <a:pos x="1081" y="22"/>
                </a:cxn>
                <a:cxn ang="0">
                  <a:pos x="1063" y="25"/>
                </a:cxn>
                <a:cxn ang="0">
                  <a:pos x="1054" y="28"/>
                </a:cxn>
                <a:cxn ang="0">
                  <a:pos x="1044" y="22"/>
                </a:cxn>
                <a:cxn ang="0">
                  <a:pos x="1028" y="9"/>
                </a:cxn>
                <a:cxn ang="0">
                  <a:pos x="1008" y="1"/>
                </a:cxn>
                <a:cxn ang="0">
                  <a:pos x="987" y="0"/>
                </a:cxn>
                <a:cxn ang="0">
                  <a:pos x="966" y="4"/>
                </a:cxn>
                <a:cxn ang="0">
                  <a:pos x="949" y="12"/>
                </a:cxn>
                <a:cxn ang="0">
                  <a:pos x="936" y="24"/>
                </a:cxn>
                <a:cxn ang="0">
                  <a:pos x="926" y="39"/>
                </a:cxn>
                <a:cxn ang="0">
                  <a:pos x="915" y="47"/>
                </a:cxn>
                <a:cxn ang="0">
                  <a:pos x="899" y="48"/>
                </a:cxn>
                <a:cxn ang="0">
                  <a:pos x="886" y="50"/>
                </a:cxn>
                <a:cxn ang="0">
                  <a:pos x="875" y="53"/>
                </a:cxn>
                <a:cxn ang="0">
                  <a:pos x="866" y="58"/>
                </a:cxn>
                <a:cxn ang="0">
                  <a:pos x="857" y="64"/>
                </a:cxn>
                <a:cxn ang="0">
                  <a:pos x="848" y="64"/>
                </a:cxn>
                <a:cxn ang="0">
                  <a:pos x="837" y="58"/>
                </a:cxn>
                <a:cxn ang="0">
                  <a:pos x="825" y="56"/>
                </a:cxn>
                <a:cxn ang="0">
                  <a:pos x="813" y="56"/>
                </a:cxn>
                <a:cxn ang="0">
                  <a:pos x="796" y="60"/>
                </a:cxn>
                <a:cxn ang="0">
                  <a:pos x="780" y="69"/>
                </a:cxn>
                <a:cxn ang="0">
                  <a:pos x="767" y="83"/>
                </a:cxn>
                <a:cxn ang="0">
                  <a:pos x="760" y="100"/>
                </a:cxn>
                <a:cxn ang="0">
                  <a:pos x="0" y="110"/>
                </a:cxn>
                <a:cxn ang="0">
                  <a:pos x="761" y="136"/>
                </a:cxn>
              </a:cxnLst>
              <a:rect l="0" t="0" r="r" b="b"/>
              <a:pathLst>
                <a:path w="1153" h="136">
                  <a:moveTo>
                    <a:pt x="761" y="129"/>
                  </a:moveTo>
                  <a:lnTo>
                    <a:pt x="764" y="122"/>
                  </a:lnTo>
                  <a:lnTo>
                    <a:pt x="768" y="114"/>
                  </a:lnTo>
                  <a:lnTo>
                    <a:pt x="773" y="108"/>
                  </a:lnTo>
                  <a:lnTo>
                    <a:pt x="777" y="102"/>
                  </a:lnTo>
                  <a:lnTo>
                    <a:pt x="784" y="97"/>
                  </a:lnTo>
                  <a:lnTo>
                    <a:pt x="791" y="93"/>
                  </a:lnTo>
                  <a:lnTo>
                    <a:pt x="799" y="89"/>
                  </a:lnTo>
                  <a:lnTo>
                    <a:pt x="807" y="87"/>
                  </a:lnTo>
                  <a:lnTo>
                    <a:pt x="814" y="86"/>
                  </a:lnTo>
                  <a:lnTo>
                    <a:pt x="820" y="86"/>
                  </a:lnTo>
                  <a:lnTo>
                    <a:pt x="826" y="86"/>
                  </a:lnTo>
                  <a:lnTo>
                    <a:pt x="832" y="87"/>
                  </a:lnTo>
                  <a:lnTo>
                    <a:pt x="838" y="88"/>
                  </a:lnTo>
                  <a:lnTo>
                    <a:pt x="843" y="91"/>
                  </a:lnTo>
                  <a:lnTo>
                    <a:pt x="849" y="94"/>
                  </a:lnTo>
                  <a:lnTo>
                    <a:pt x="855" y="97"/>
                  </a:lnTo>
                  <a:lnTo>
                    <a:pt x="858" y="94"/>
                  </a:lnTo>
                  <a:lnTo>
                    <a:pt x="863" y="91"/>
                  </a:lnTo>
                  <a:lnTo>
                    <a:pt x="867" y="88"/>
                  </a:lnTo>
                  <a:lnTo>
                    <a:pt x="872" y="85"/>
                  </a:lnTo>
                  <a:lnTo>
                    <a:pt x="876" y="83"/>
                  </a:lnTo>
                  <a:lnTo>
                    <a:pt x="882" y="81"/>
                  </a:lnTo>
                  <a:lnTo>
                    <a:pt x="887" y="80"/>
                  </a:lnTo>
                  <a:lnTo>
                    <a:pt x="892" y="79"/>
                  </a:lnTo>
                  <a:lnTo>
                    <a:pt x="900" y="78"/>
                  </a:lnTo>
                  <a:lnTo>
                    <a:pt x="908" y="77"/>
                  </a:lnTo>
                  <a:lnTo>
                    <a:pt x="916" y="77"/>
                  </a:lnTo>
                  <a:lnTo>
                    <a:pt x="924" y="78"/>
                  </a:lnTo>
                  <a:lnTo>
                    <a:pt x="928" y="69"/>
                  </a:lnTo>
                  <a:lnTo>
                    <a:pt x="932" y="62"/>
                  </a:lnTo>
                  <a:lnTo>
                    <a:pt x="938" y="54"/>
                  </a:lnTo>
                  <a:lnTo>
                    <a:pt x="945" y="48"/>
                  </a:lnTo>
                  <a:lnTo>
                    <a:pt x="952" y="42"/>
                  </a:lnTo>
                  <a:lnTo>
                    <a:pt x="960" y="38"/>
                  </a:lnTo>
                  <a:lnTo>
                    <a:pt x="969" y="34"/>
                  </a:lnTo>
                  <a:lnTo>
                    <a:pt x="978" y="32"/>
                  </a:lnTo>
                  <a:lnTo>
                    <a:pt x="989" y="30"/>
                  </a:lnTo>
                  <a:lnTo>
                    <a:pt x="999" y="30"/>
                  </a:lnTo>
                  <a:lnTo>
                    <a:pt x="1010" y="33"/>
                  </a:lnTo>
                  <a:lnTo>
                    <a:pt x="1020" y="36"/>
                  </a:lnTo>
                  <a:lnTo>
                    <a:pt x="1029" y="40"/>
                  </a:lnTo>
                  <a:lnTo>
                    <a:pt x="1038" y="45"/>
                  </a:lnTo>
                  <a:lnTo>
                    <a:pt x="1045" y="53"/>
                  </a:lnTo>
                  <a:lnTo>
                    <a:pt x="1052" y="60"/>
                  </a:lnTo>
                  <a:lnTo>
                    <a:pt x="1055" y="58"/>
                  </a:lnTo>
                  <a:lnTo>
                    <a:pt x="1060" y="56"/>
                  </a:lnTo>
                  <a:lnTo>
                    <a:pt x="1064" y="55"/>
                  </a:lnTo>
                  <a:lnTo>
                    <a:pt x="1069" y="54"/>
                  </a:lnTo>
                  <a:lnTo>
                    <a:pt x="1082" y="53"/>
                  </a:lnTo>
                  <a:lnTo>
                    <a:pt x="1096" y="54"/>
                  </a:lnTo>
                  <a:lnTo>
                    <a:pt x="1109" y="57"/>
                  </a:lnTo>
                  <a:lnTo>
                    <a:pt x="1120" y="63"/>
                  </a:lnTo>
                  <a:lnTo>
                    <a:pt x="1130" y="70"/>
                  </a:lnTo>
                  <a:lnTo>
                    <a:pt x="1139" y="79"/>
                  </a:lnTo>
                  <a:lnTo>
                    <a:pt x="1147" y="89"/>
                  </a:lnTo>
                  <a:lnTo>
                    <a:pt x="1152" y="101"/>
                  </a:lnTo>
                  <a:lnTo>
                    <a:pt x="1153" y="95"/>
                  </a:lnTo>
                  <a:lnTo>
                    <a:pt x="1153" y="88"/>
                  </a:lnTo>
                  <a:lnTo>
                    <a:pt x="1152" y="82"/>
                  </a:lnTo>
                  <a:lnTo>
                    <a:pt x="1151" y="74"/>
                  </a:lnTo>
                  <a:lnTo>
                    <a:pt x="1146" y="62"/>
                  </a:lnTo>
                  <a:lnTo>
                    <a:pt x="1139" y="51"/>
                  </a:lnTo>
                  <a:lnTo>
                    <a:pt x="1131" y="41"/>
                  </a:lnTo>
                  <a:lnTo>
                    <a:pt x="1120" y="33"/>
                  </a:lnTo>
                  <a:lnTo>
                    <a:pt x="1109" y="27"/>
                  </a:lnTo>
                  <a:lnTo>
                    <a:pt x="1095" y="23"/>
                  </a:lnTo>
                  <a:lnTo>
                    <a:pt x="1081" y="22"/>
                  </a:lnTo>
                  <a:lnTo>
                    <a:pt x="1068" y="24"/>
                  </a:lnTo>
                  <a:lnTo>
                    <a:pt x="1063" y="25"/>
                  </a:lnTo>
                  <a:lnTo>
                    <a:pt x="1059" y="26"/>
                  </a:lnTo>
                  <a:lnTo>
                    <a:pt x="1054" y="28"/>
                  </a:lnTo>
                  <a:lnTo>
                    <a:pt x="1049" y="29"/>
                  </a:lnTo>
                  <a:lnTo>
                    <a:pt x="1044" y="22"/>
                  </a:lnTo>
                  <a:lnTo>
                    <a:pt x="1036" y="15"/>
                  </a:lnTo>
                  <a:lnTo>
                    <a:pt x="1028" y="9"/>
                  </a:lnTo>
                  <a:lnTo>
                    <a:pt x="1019" y="5"/>
                  </a:lnTo>
                  <a:lnTo>
                    <a:pt x="1008" y="1"/>
                  </a:lnTo>
                  <a:lnTo>
                    <a:pt x="998" y="0"/>
                  </a:lnTo>
                  <a:lnTo>
                    <a:pt x="987" y="0"/>
                  </a:lnTo>
                  <a:lnTo>
                    <a:pt x="977" y="1"/>
                  </a:lnTo>
                  <a:lnTo>
                    <a:pt x="966" y="4"/>
                  </a:lnTo>
                  <a:lnTo>
                    <a:pt x="957" y="8"/>
                  </a:lnTo>
                  <a:lnTo>
                    <a:pt x="949" y="12"/>
                  </a:lnTo>
                  <a:lnTo>
                    <a:pt x="942" y="18"/>
                  </a:lnTo>
                  <a:lnTo>
                    <a:pt x="936" y="24"/>
                  </a:lnTo>
                  <a:lnTo>
                    <a:pt x="931" y="32"/>
                  </a:lnTo>
                  <a:lnTo>
                    <a:pt x="926" y="39"/>
                  </a:lnTo>
                  <a:lnTo>
                    <a:pt x="923" y="48"/>
                  </a:lnTo>
                  <a:lnTo>
                    <a:pt x="915" y="47"/>
                  </a:lnTo>
                  <a:lnTo>
                    <a:pt x="907" y="47"/>
                  </a:lnTo>
                  <a:lnTo>
                    <a:pt x="899" y="48"/>
                  </a:lnTo>
                  <a:lnTo>
                    <a:pt x="891" y="49"/>
                  </a:lnTo>
                  <a:lnTo>
                    <a:pt x="886" y="50"/>
                  </a:lnTo>
                  <a:lnTo>
                    <a:pt x="881" y="51"/>
                  </a:lnTo>
                  <a:lnTo>
                    <a:pt x="875" y="53"/>
                  </a:lnTo>
                  <a:lnTo>
                    <a:pt x="871" y="55"/>
                  </a:lnTo>
                  <a:lnTo>
                    <a:pt x="866" y="58"/>
                  </a:lnTo>
                  <a:lnTo>
                    <a:pt x="862" y="60"/>
                  </a:lnTo>
                  <a:lnTo>
                    <a:pt x="857" y="64"/>
                  </a:lnTo>
                  <a:lnTo>
                    <a:pt x="853" y="67"/>
                  </a:lnTo>
                  <a:lnTo>
                    <a:pt x="848" y="64"/>
                  </a:lnTo>
                  <a:lnTo>
                    <a:pt x="842" y="60"/>
                  </a:lnTo>
                  <a:lnTo>
                    <a:pt x="837" y="58"/>
                  </a:lnTo>
                  <a:lnTo>
                    <a:pt x="831" y="57"/>
                  </a:lnTo>
                  <a:lnTo>
                    <a:pt x="825" y="56"/>
                  </a:lnTo>
                  <a:lnTo>
                    <a:pt x="818" y="56"/>
                  </a:lnTo>
                  <a:lnTo>
                    <a:pt x="813" y="56"/>
                  </a:lnTo>
                  <a:lnTo>
                    <a:pt x="806" y="57"/>
                  </a:lnTo>
                  <a:lnTo>
                    <a:pt x="796" y="60"/>
                  </a:lnTo>
                  <a:lnTo>
                    <a:pt x="788" y="64"/>
                  </a:lnTo>
                  <a:lnTo>
                    <a:pt x="780" y="69"/>
                  </a:lnTo>
                  <a:lnTo>
                    <a:pt x="773" y="76"/>
                  </a:lnTo>
                  <a:lnTo>
                    <a:pt x="767" y="83"/>
                  </a:lnTo>
                  <a:lnTo>
                    <a:pt x="763" y="92"/>
                  </a:lnTo>
                  <a:lnTo>
                    <a:pt x="760" y="100"/>
                  </a:lnTo>
                  <a:lnTo>
                    <a:pt x="759" y="110"/>
                  </a:lnTo>
                  <a:lnTo>
                    <a:pt x="0" y="110"/>
                  </a:lnTo>
                  <a:lnTo>
                    <a:pt x="10" y="136"/>
                  </a:lnTo>
                  <a:lnTo>
                    <a:pt x="761" y="136"/>
                  </a:lnTo>
                  <a:lnTo>
                    <a:pt x="761" y="129"/>
                  </a:lnTo>
                  <a:close/>
                </a:path>
              </a:pathLst>
            </a:custGeom>
            <a:solidFill>
              <a:srgbClr val="CCC9DB"/>
            </a:solidFill>
            <a:ln w="9525">
              <a:noFill/>
              <a:round/>
              <a:headEnd/>
              <a:tailEnd/>
            </a:ln>
          </p:spPr>
          <p:txBody>
            <a:bodyPr/>
            <a:lstStyle/>
            <a:p>
              <a:endParaRPr lang="en-US" dirty="0">
                <a:solidFill>
                  <a:srgbClr val="000000"/>
                </a:solidFill>
              </a:endParaRPr>
            </a:p>
          </p:txBody>
        </p:sp>
        <p:sp>
          <p:nvSpPr>
            <p:cNvPr id="75" name="Freeform 18"/>
            <p:cNvSpPr>
              <a:spLocks/>
            </p:cNvSpPr>
            <p:nvPr/>
          </p:nvSpPr>
          <p:spPr bwMode="auto">
            <a:xfrm>
              <a:off x="395" y="1016"/>
              <a:ext cx="2245" cy="959"/>
            </a:xfrm>
            <a:custGeom>
              <a:avLst/>
              <a:gdLst/>
              <a:ahLst/>
              <a:cxnLst>
                <a:cxn ang="0">
                  <a:pos x="0" y="784"/>
                </a:cxn>
                <a:cxn ang="0">
                  <a:pos x="0" y="542"/>
                </a:cxn>
                <a:cxn ang="0">
                  <a:pos x="233" y="542"/>
                </a:cxn>
                <a:cxn ang="0">
                  <a:pos x="233" y="422"/>
                </a:cxn>
                <a:cxn ang="0">
                  <a:pos x="522" y="422"/>
                </a:cxn>
                <a:cxn ang="0">
                  <a:pos x="522" y="0"/>
                </a:cxn>
                <a:cxn ang="0">
                  <a:pos x="1286" y="0"/>
                </a:cxn>
                <a:cxn ang="0">
                  <a:pos x="1286" y="437"/>
                </a:cxn>
                <a:cxn ang="0">
                  <a:pos x="1418" y="437"/>
                </a:cxn>
                <a:cxn ang="0">
                  <a:pos x="1418" y="497"/>
                </a:cxn>
                <a:cxn ang="0">
                  <a:pos x="1733" y="497"/>
                </a:cxn>
                <a:cxn ang="0">
                  <a:pos x="1733" y="537"/>
                </a:cxn>
                <a:cxn ang="0">
                  <a:pos x="1949" y="537"/>
                </a:cxn>
                <a:cxn ang="0">
                  <a:pos x="1949" y="780"/>
                </a:cxn>
                <a:cxn ang="0">
                  <a:pos x="0" y="784"/>
                </a:cxn>
              </a:cxnLst>
              <a:rect l="0" t="0" r="r" b="b"/>
              <a:pathLst>
                <a:path w="1949" h="784">
                  <a:moveTo>
                    <a:pt x="0" y="784"/>
                  </a:moveTo>
                  <a:lnTo>
                    <a:pt x="0" y="542"/>
                  </a:lnTo>
                  <a:lnTo>
                    <a:pt x="233" y="542"/>
                  </a:lnTo>
                  <a:lnTo>
                    <a:pt x="233" y="422"/>
                  </a:lnTo>
                  <a:lnTo>
                    <a:pt x="522" y="422"/>
                  </a:lnTo>
                  <a:lnTo>
                    <a:pt x="522" y="0"/>
                  </a:lnTo>
                  <a:lnTo>
                    <a:pt x="1286" y="0"/>
                  </a:lnTo>
                  <a:lnTo>
                    <a:pt x="1286" y="437"/>
                  </a:lnTo>
                  <a:lnTo>
                    <a:pt x="1418" y="437"/>
                  </a:lnTo>
                  <a:lnTo>
                    <a:pt x="1418" y="497"/>
                  </a:lnTo>
                  <a:lnTo>
                    <a:pt x="1733" y="497"/>
                  </a:lnTo>
                  <a:lnTo>
                    <a:pt x="1733" y="537"/>
                  </a:lnTo>
                  <a:lnTo>
                    <a:pt x="1949" y="537"/>
                  </a:lnTo>
                  <a:lnTo>
                    <a:pt x="1949" y="780"/>
                  </a:lnTo>
                  <a:lnTo>
                    <a:pt x="0" y="784"/>
                  </a:lnTo>
                  <a:close/>
                </a:path>
              </a:pathLst>
            </a:custGeom>
            <a:solidFill>
              <a:srgbClr val="6699FF"/>
            </a:solidFill>
            <a:ln w="9525">
              <a:noFill/>
              <a:round/>
              <a:headEnd/>
              <a:tailEnd/>
            </a:ln>
          </p:spPr>
          <p:txBody>
            <a:bodyPr/>
            <a:lstStyle/>
            <a:p>
              <a:endParaRPr lang="en-US" dirty="0">
                <a:solidFill>
                  <a:srgbClr val="000000"/>
                </a:solidFill>
              </a:endParaRPr>
            </a:p>
          </p:txBody>
        </p:sp>
        <p:sp>
          <p:nvSpPr>
            <p:cNvPr id="76" name="Rectangle 19"/>
            <p:cNvSpPr>
              <a:spLocks noChangeArrowheads="1"/>
            </p:cNvSpPr>
            <p:nvPr/>
          </p:nvSpPr>
          <p:spPr bwMode="auto">
            <a:xfrm>
              <a:off x="770" y="1714"/>
              <a:ext cx="533" cy="256"/>
            </a:xfrm>
            <a:prstGeom prst="rect">
              <a:avLst/>
            </a:prstGeom>
            <a:solidFill>
              <a:srgbClr val="C4C4C4"/>
            </a:solidFill>
            <a:ln w="9525">
              <a:noFill/>
              <a:miter lim="800000"/>
              <a:headEnd/>
              <a:tailEnd/>
            </a:ln>
          </p:spPr>
          <p:txBody>
            <a:bodyPr/>
            <a:lstStyle/>
            <a:p>
              <a:endParaRPr lang="en-US" dirty="0">
                <a:solidFill>
                  <a:srgbClr val="000000"/>
                </a:solidFill>
              </a:endParaRPr>
            </a:p>
          </p:txBody>
        </p:sp>
        <p:sp>
          <p:nvSpPr>
            <p:cNvPr id="77" name="Rectangle 20"/>
            <p:cNvSpPr>
              <a:spLocks noChangeArrowheads="1"/>
            </p:cNvSpPr>
            <p:nvPr/>
          </p:nvSpPr>
          <p:spPr bwMode="auto">
            <a:xfrm>
              <a:off x="1829" y="1028"/>
              <a:ext cx="47" cy="585"/>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78" name="Rectangle 21"/>
            <p:cNvSpPr>
              <a:spLocks noChangeArrowheads="1"/>
            </p:cNvSpPr>
            <p:nvPr/>
          </p:nvSpPr>
          <p:spPr bwMode="auto">
            <a:xfrm>
              <a:off x="1017" y="1023"/>
              <a:ext cx="826" cy="63"/>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79" name="Rectangle 22"/>
            <p:cNvSpPr>
              <a:spLocks noChangeArrowheads="1"/>
            </p:cNvSpPr>
            <p:nvPr/>
          </p:nvSpPr>
          <p:spPr bwMode="auto">
            <a:xfrm>
              <a:off x="382" y="1684"/>
              <a:ext cx="1571" cy="40"/>
            </a:xfrm>
            <a:prstGeom prst="rect">
              <a:avLst/>
            </a:prstGeom>
            <a:solidFill>
              <a:srgbClr val="A5A5A5"/>
            </a:solidFill>
            <a:ln w="9525">
              <a:noFill/>
              <a:miter lim="800000"/>
              <a:headEnd/>
              <a:tailEnd/>
            </a:ln>
          </p:spPr>
          <p:txBody>
            <a:bodyPr/>
            <a:lstStyle/>
            <a:p>
              <a:endParaRPr lang="en-US" dirty="0">
                <a:solidFill>
                  <a:srgbClr val="000000"/>
                </a:solidFill>
              </a:endParaRPr>
            </a:p>
          </p:txBody>
        </p:sp>
        <p:sp>
          <p:nvSpPr>
            <p:cNvPr id="80" name="Freeform 23"/>
            <p:cNvSpPr>
              <a:spLocks/>
            </p:cNvSpPr>
            <p:nvPr/>
          </p:nvSpPr>
          <p:spPr bwMode="auto">
            <a:xfrm>
              <a:off x="1975" y="1797"/>
              <a:ext cx="114" cy="177"/>
            </a:xfrm>
            <a:custGeom>
              <a:avLst/>
              <a:gdLst/>
              <a:ahLst/>
              <a:cxnLst>
                <a:cxn ang="0">
                  <a:pos x="99" y="52"/>
                </a:cxn>
                <a:cxn ang="0">
                  <a:pos x="99" y="0"/>
                </a:cxn>
                <a:cxn ang="0">
                  <a:pos x="0" y="0"/>
                </a:cxn>
                <a:cxn ang="0">
                  <a:pos x="0" y="144"/>
                </a:cxn>
                <a:cxn ang="0">
                  <a:pos x="99" y="52"/>
                </a:cxn>
              </a:cxnLst>
              <a:rect l="0" t="0" r="r" b="b"/>
              <a:pathLst>
                <a:path w="99" h="144">
                  <a:moveTo>
                    <a:pt x="99" y="52"/>
                  </a:moveTo>
                  <a:lnTo>
                    <a:pt x="99" y="0"/>
                  </a:lnTo>
                  <a:lnTo>
                    <a:pt x="0" y="0"/>
                  </a:lnTo>
                  <a:lnTo>
                    <a:pt x="0" y="144"/>
                  </a:lnTo>
                  <a:lnTo>
                    <a:pt x="99" y="52"/>
                  </a:lnTo>
                  <a:close/>
                </a:path>
              </a:pathLst>
            </a:custGeom>
            <a:solidFill>
              <a:srgbClr val="DBDBDB"/>
            </a:solidFill>
            <a:ln w="9525">
              <a:noFill/>
              <a:round/>
              <a:headEnd/>
              <a:tailEnd/>
            </a:ln>
          </p:spPr>
          <p:txBody>
            <a:bodyPr/>
            <a:lstStyle/>
            <a:p>
              <a:endParaRPr lang="en-US" dirty="0">
                <a:solidFill>
                  <a:srgbClr val="000000"/>
                </a:solidFill>
              </a:endParaRPr>
            </a:p>
          </p:txBody>
        </p:sp>
        <p:sp>
          <p:nvSpPr>
            <p:cNvPr id="81" name="Rectangle 24"/>
            <p:cNvSpPr>
              <a:spLocks noChangeArrowheads="1"/>
            </p:cNvSpPr>
            <p:nvPr/>
          </p:nvSpPr>
          <p:spPr bwMode="auto">
            <a:xfrm>
              <a:off x="1972" y="1689"/>
              <a:ext cx="659" cy="72"/>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82" name="Freeform 25"/>
            <p:cNvSpPr>
              <a:spLocks/>
            </p:cNvSpPr>
            <p:nvPr/>
          </p:nvSpPr>
          <p:spPr bwMode="auto">
            <a:xfrm>
              <a:off x="780" y="1826"/>
              <a:ext cx="482" cy="144"/>
            </a:xfrm>
            <a:custGeom>
              <a:avLst/>
              <a:gdLst/>
              <a:ahLst/>
              <a:cxnLst>
                <a:cxn ang="0">
                  <a:pos x="348" y="118"/>
                </a:cxn>
                <a:cxn ang="0">
                  <a:pos x="419" y="0"/>
                </a:cxn>
                <a:cxn ang="0">
                  <a:pos x="0" y="0"/>
                </a:cxn>
                <a:cxn ang="0">
                  <a:pos x="0" y="118"/>
                </a:cxn>
                <a:cxn ang="0">
                  <a:pos x="348" y="118"/>
                </a:cxn>
              </a:cxnLst>
              <a:rect l="0" t="0" r="r" b="b"/>
              <a:pathLst>
                <a:path w="419" h="118">
                  <a:moveTo>
                    <a:pt x="348" y="118"/>
                  </a:moveTo>
                  <a:lnTo>
                    <a:pt x="419" y="0"/>
                  </a:lnTo>
                  <a:lnTo>
                    <a:pt x="0" y="0"/>
                  </a:lnTo>
                  <a:lnTo>
                    <a:pt x="0" y="118"/>
                  </a:lnTo>
                  <a:lnTo>
                    <a:pt x="348" y="118"/>
                  </a:lnTo>
                  <a:close/>
                </a:path>
              </a:pathLst>
            </a:custGeom>
            <a:solidFill>
              <a:srgbClr val="AFAFAF"/>
            </a:solidFill>
            <a:ln w="9525">
              <a:noFill/>
              <a:round/>
              <a:headEnd/>
              <a:tailEnd/>
            </a:ln>
          </p:spPr>
          <p:txBody>
            <a:bodyPr/>
            <a:lstStyle/>
            <a:p>
              <a:endParaRPr lang="en-US" dirty="0">
                <a:solidFill>
                  <a:srgbClr val="000000"/>
                </a:solidFill>
              </a:endParaRPr>
            </a:p>
          </p:txBody>
        </p:sp>
        <p:sp>
          <p:nvSpPr>
            <p:cNvPr id="83" name="Rectangle 26"/>
            <p:cNvSpPr>
              <a:spLocks noChangeArrowheads="1"/>
            </p:cNvSpPr>
            <p:nvPr/>
          </p:nvSpPr>
          <p:spPr bwMode="auto">
            <a:xfrm>
              <a:off x="1835" y="1583"/>
              <a:ext cx="196" cy="36"/>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84" name="Rectangle 27"/>
            <p:cNvSpPr>
              <a:spLocks noChangeArrowheads="1"/>
            </p:cNvSpPr>
            <p:nvPr/>
          </p:nvSpPr>
          <p:spPr bwMode="auto">
            <a:xfrm>
              <a:off x="1092" y="1182"/>
              <a:ext cx="68"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5" name="Rectangle 28"/>
            <p:cNvSpPr>
              <a:spLocks noChangeArrowheads="1"/>
            </p:cNvSpPr>
            <p:nvPr/>
          </p:nvSpPr>
          <p:spPr bwMode="auto">
            <a:xfrm>
              <a:off x="1220" y="1182"/>
              <a:ext cx="69"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6" name="Rectangle 29"/>
            <p:cNvSpPr>
              <a:spLocks noChangeArrowheads="1"/>
            </p:cNvSpPr>
            <p:nvPr/>
          </p:nvSpPr>
          <p:spPr bwMode="auto">
            <a:xfrm>
              <a:off x="1347" y="1182"/>
              <a:ext cx="68"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7" name="Rectangle 30"/>
            <p:cNvSpPr>
              <a:spLocks noChangeArrowheads="1"/>
            </p:cNvSpPr>
            <p:nvPr/>
          </p:nvSpPr>
          <p:spPr bwMode="auto">
            <a:xfrm>
              <a:off x="1474" y="1182"/>
              <a:ext cx="67"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8" name="Rectangle 31"/>
            <p:cNvSpPr>
              <a:spLocks noChangeArrowheads="1"/>
            </p:cNvSpPr>
            <p:nvPr/>
          </p:nvSpPr>
          <p:spPr bwMode="auto">
            <a:xfrm>
              <a:off x="1600" y="1182"/>
              <a:ext cx="69"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9" name="Rectangle 32"/>
            <p:cNvSpPr>
              <a:spLocks noChangeArrowheads="1"/>
            </p:cNvSpPr>
            <p:nvPr/>
          </p:nvSpPr>
          <p:spPr bwMode="auto">
            <a:xfrm>
              <a:off x="1729" y="1182"/>
              <a:ext cx="68"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90" name="Rectangle 33"/>
            <p:cNvSpPr>
              <a:spLocks noChangeArrowheads="1"/>
            </p:cNvSpPr>
            <p:nvPr/>
          </p:nvSpPr>
          <p:spPr bwMode="auto">
            <a:xfrm>
              <a:off x="1092" y="1073"/>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91" name="Rectangle 34"/>
            <p:cNvSpPr>
              <a:spLocks noChangeArrowheads="1"/>
            </p:cNvSpPr>
            <p:nvPr/>
          </p:nvSpPr>
          <p:spPr bwMode="auto">
            <a:xfrm>
              <a:off x="1220" y="1073"/>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92" name="Rectangle 35"/>
            <p:cNvSpPr>
              <a:spLocks noChangeArrowheads="1"/>
            </p:cNvSpPr>
            <p:nvPr/>
          </p:nvSpPr>
          <p:spPr bwMode="auto">
            <a:xfrm>
              <a:off x="1347" y="1073"/>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93" name="Rectangle 36"/>
            <p:cNvSpPr>
              <a:spLocks noChangeArrowheads="1"/>
            </p:cNvSpPr>
            <p:nvPr/>
          </p:nvSpPr>
          <p:spPr bwMode="auto">
            <a:xfrm>
              <a:off x="1474" y="1073"/>
              <a:ext cx="67"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94" name="Rectangle 37"/>
            <p:cNvSpPr>
              <a:spLocks noChangeArrowheads="1"/>
            </p:cNvSpPr>
            <p:nvPr/>
          </p:nvSpPr>
          <p:spPr bwMode="auto">
            <a:xfrm>
              <a:off x="1600" y="1073"/>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95" name="Rectangle 38"/>
            <p:cNvSpPr>
              <a:spLocks noChangeArrowheads="1"/>
            </p:cNvSpPr>
            <p:nvPr/>
          </p:nvSpPr>
          <p:spPr bwMode="auto">
            <a:xfrm>
              <a:off x="1729" y="1073"/>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96" name="Rectangle 39"/>
            <p:cNvSpPr>
              <a:spLocks noChangeArrowheads="1"/>
            </p:cNvSpPr>
            <p:nvPr/>
          </p:nvSpPr>
          <p:spPr bwMode="auto">
            <a:xfrm>
              <a:off x="1092" y="1296"/>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97" name="Rectangle 40"/>
            <p:cNvSpPr>
              <a:spLocks noChangeArrowheads="1"/>
            </p:cNvSpPr>
            <p:nvPr/>
          </p:nvSpPr>
          <p:spPr bwMode="auto">
            <a:xfrm>
              <a:off x="1220" y="1296"/>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98" name="Rectangle 41"/>
            <p:cNvSpPr>
              <a:spLocks noChangeArrowheads="1"/>
            </p:cNvSpPr>
            <p:nvPr/>
          </p:nvSpPr>
          <p:spPr bwMode="auto">
            <a:xfrm>
              <a:off x="1347" y="1296"/>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99" name="Rectangle 42"/>
            <p:cNvSpPr>
              <a:spLocks noChangeArrowheads="1"/>
            </p:cNvSpPr>
            <p:nvPr/>
          </p:nvSpPr>
          <p:spPr bwMode="auto">
            <a:xfrm>
              <a:off x="1474" y="1296"/>
              <a:ext cx="67"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00" name="Rectangle 43"/>
            <p:cNvSpPr>
              <a:spLocks noChangeArrowheads="1"/>
            </p:cNvSpPr>
            <p:nvPr/>
          </p:nvSpPr>
          <p:spPr bwMode="auto">
            <a:xfrm>
              <a:off x="1600" y="1296"/>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01" name="Rectangle 44"/>
            <p:cNvSpPr>
              <a:spLocks noChangeArrowheads="1"/>
            </p:cNvSpPr>
            <p:nvPr/>
          </p:nvSpPr>
          <p:spPr bwMode="auto">
            <a:xfrm>
              <a:off x="1729" y="1296"/>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02" name="Rectangle 45"/>
            <p:cNvSpPr>
              <a:spLocks noChangeArrowheads="1"/>
            </p:cNvSpPr>
            <p:nvPr/>
          </p:nvSpPr>
          <p:spPr bwMode="auto">
            <a:xfrm>
              <a:off x="1092" y="1410"/>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03" name="Rectangle 46"/>
            <p:cNvSpPr>
              <a:spLocks noChangeArrowheads="1"/>
            </p:cNvSpPr>
            <p:nvPr/>
          </p:nvSpPr>
          <p:spPr bwMode="auto">
            <a:xfrm>
              <a:off x="1220" y="1410"/>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04" name="Rectangle 47"/>
            <p:cNvSpPr>
              <a:spLocks noChangeArrowheads="1"/>
            </p:cNvSpPr>
            <p:nvPr/>
          </p:nvSpPr>
          <p:spPr bwMode="auto">
            <a:xfrm>
              <a:off x="1347" y="1410"/>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05" name="Rectangle 48"/>
            <p:cNvSpPr>
              <a:spLocks noChangeArrowheads="1"/>
            </p:cNvSpPr>
            <p:nvPr/>
          </p:nvSpPr>
          <p:spPr bwMode="auto">
            <a:xfrm>
              <a:off x="1474" y="1410"/>
              <a:ext cx="67"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06" name="Rectangle 49"/>
            <p:cNvSpPr>
              <a:spLocks noChangeArrowheads="1"/>
            </p:cNvSpPr>
            <p:nvPr/>
          </p:nvSpPr>
          <p:spPr bwMode="auto">
            <a:xfrm>
              <a:off x="1600" y="1410"/>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07" name="Rectangle 50"/>
            <p:cNvSpPr>
              <a:spLocks noChangeArrowheads="1"/>
            </p:cNvSpPr>
            <p:nvPr/>
          </p:nvSpPr>
          <p:spPr bwMode="auto">
            <a:xfrm>
              <a:off x="1729" y="1410"/>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08" name="Rectangle 51"/>
            <p:cNvSpPr>
              <a:spLocks noChangeArrowheads="1"/>
            </p:cNvSpPr>
            <p:nvPr/>
          </p:nvSpPr>
          <p:spPr bwMode="auto">
            <a:xfrm>
              <a:off x="1600" y="1525"/>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09" name="Rectangle 52"/>
            <p:cNvSpPr>
              <a:spLocks noChangeArrowheads="1"/>
            </p:cNvSpPr>
            <p:nvPr/>
          </p:nvSpPr>
          <p:spPr bwMode="auto">
            <a:xfrm>
              <a:off x="1729" y="1525"/>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10" name="Rectangle 53"/>
            <p:cNvSpPr>
              <a:spLocks noChangeArrowheads="1"/>
            </p:cNvSpPr>
            <p:nvPr/>
          </p:nvSpPr>
          <p:spPr bwMode="auto">
            <a:xfrm>
              <a:off x="763" y="1583"/>
              <a:ext cx="209"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11" name="Rectangle 54"/>
            <p:cNvSpPr>
              <a:spLocks noChangeArrowheads="1"/>
            </p:cNvSpPr>
            <p:nvPr/>
          </p:nvSpPr>
          <p:spPr bwMode="auto">
            <a:xfrm>
              <a:off x="1008" y="1583"/>
              <a:ext cx="207"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12" name="Rectangle 55"/>
            <p:cNvSpPr>
              <a:spLocks noChangeArrowheads="1"/>
            </p:cNvSpPr>
            <p:nvPr/>
          </p:nvSpPr>
          <p:spPr bwMode="auto">
            <a:xfrm>
              <a:off x="1252" y="1583"/>
              <a:ext cx="207"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13" name="Rectangle 56"/>
            <p:cNvSpPr>
              <a:spLocks noChangeArrowheads="1"/>
            </p:cNvSpPr>
            <p:nvPr/>
          </p:nvSpPr>
          <p:spPr bwMode="auto">
            <a:xfrm>
              <a:off x="2465" y="1834"/>
              <a:ext cx="48" cy="76"/>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14" name="Rectangle 57"/>
            <p:cNvSpPr>
              <a:spLocks noChangeArrowheads="1"/>
            </p:cNvSpPr>
            <p:nvPr/>
          </p:nvSpPr>
          <p:spPr bwMode="auto">
            <a:xfrm>
              <a:off x="2550" y="1834"/>
              <a:ext cx="49" cy="76"/>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15" name="Rectangle 58"/>
            <p:cNvSpPr>
              <a:spLocks noChangeArrowheads="1"/>
            </p:cNvSpPr>
            <p:nvPr/>
          </p:nvSpPr>
          <p:spPr bwMode="auto">
            <a:xfrm>
              <a:off x="1802" y="1807"/>
              <a:ext cx="97" cy="165"/>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16" name="Freeform 59"/>
            <p:cNvSpPr>
              <a:spLocks/>
            </p:cNvSpPr>
            <p:nvPr/>
          </p:nvSpPr>
          <p:spPr bwMode="auto">
            <a:xfrm>
              <a:off x="278" y="1656"/>
              <a:ext cx="2448" cy="332"/>
            </a:xfrm>
            <a:custGeom>
              <a:avLst/>
              <a:gdLst/>
              <a:ahLst/>
              <a:cxnLst>
                <a:cxn ang="0">
                  <a:pos x="0" y="0"/>
                </a:cxn>
                <a:cxn ang="0">
                  <a:pos x="30" y="33"/>
                </a:cxn>
                <a:cxn ang="0">
                  <a:pos x="84" y="33"/>
                </a:cxn>
                <a:cxn ang="0">
                  <a:pos x="84" y="264"/>
                </a:cxn>
                <a:cxn ang="0">
                  <a:pos x="108" y="264"/>
                </a:cxn>
                <a:cxn ang="0">
                  <a:pos x="108" y="33"/>
                </a:cxn>
                <a:cxn ang="0">
                  <a:pos x="410" y="33"/>
                </a:cxn>
                <a:cxn ang="0">
                  <a:pos x="410" y="264"/>
                </a:cxn>
                <a:cxn ang="0">
                  <a:pos x="434" y="264"/>
                </a:cxn>
                <a:cxn ang="0">
                  <a:pos x="434" y="127"/>
                </a:cxn>
                <a:cxn ang="0">
                  <a:pos x="885" y="127"/>
                </a:cxn>
                <a:cxn ang="0">
                  <a:pos x="885" y="126"/>
                </a:cxn>
                <a:cxn ang="0">
                  <a:pos x="887" y="126"/>
                </a:cxn>
                <a:cxn ang="0">
                  <a:pos x="885" y="124"/>
                </a:cxn>
                <a:cxn ang="0">
                  <a:pos x="885" y="119"/>
                </a:cxn>
                <a:cxn ang="0">
                  <a:pos x="878" y="119"/>
                </a:cxn>
                <a:cxn ang="0">
                  <a:pos x="829" y="86"/>
                </a:cxn>
                <a:cxn ang="0">
                  <a:pos x="434" y="86"/>
                </a:cxn>
                <a:cxn ang="0">
                  <a:pos x="434" y="33"/>
                </a:cxn>
                <a:cxn ang="0">
                  <a:pos x="1252" y="33"/>
                </a:cxn>
                <a:cxn ang="0">
                  <a:pos x="1252" y="272"/>
                </a:cxn>
                <a:cxn ang="0">
                  <a:pos x="1265" y="272"/>
                </a:cxn>
                <a:cxn ang="0">
                  <a:pos x="1265" y="33"/>
                </a:cxn>
                <a:cxn ang="0">
                  <a:pos x="1456" y="33"/>
                </a:cxn>
                <a:cxn ang="0">
                  <a:pos x="1456" y="264"/>
                </a:cxn>
                <a:cxn ang="0">
                  <a:pos x="1480" y="264"/>
                </a:cxn>
                <a:cxn ang="0">
                  <a:pos x="1480" y="128"/>
                </a:cxn>
                <a:cxn ang="0">
                  <a:pos x="1565" y="128"/>
                </a:cxn>
                <a:cxn ang="0">
                  <a:pos x="1565" y="259"/>
                </a:cxn>
                <a:cxn ang="0">
                  <a:pos x="1587" y="259"/>
                </a:cxn>
                <a:cxn ang="0">
                  <a:pos x="1587" y="128"/>
                </a:cxn>
                <a:cxn ang="0">
                  <a:pos x="1621" y="128"/>
                </a:cxn>
                <a:cxn ang="0">
                  <a:pos x="1621" y="111"/>
                </a:cxn>
                <a:cxn ang="0">
                  <a:pos x="1591" y="111"/>
                </a:cxn>
                <a:cxn ang="0">
                  <a:pos x="1541" y="63"/>
                </a:cxn>
                <a:cxn ang="0">
                  <a:pos x="1480" y="63"/>
                </a:cxn>
                <a:cxn ang="0">
                  <a:pos x="1480" y="33"/>
                </a:cxn>
                <a:cxn ang="0">
                  <a:pos x="1738" y="33"/>
                </a:cxn>
                <a:cxn ang="0">
                  <a:pos x="1738" y="264"/>
                </a:cxn>
                <a:cxn ang="0">
                  <a:pos x="1762" y="264"/>
                </a:cxn>
                <a:cxn ang="0">
                  <a:pos x="1762" y="33"/>
                </a:cxn>
                <a:cxn ang="0">
                  <a:pos x="1825" y="33"/>
                </a:cxn>
                <a:cxn ang="0">
                  <a:pos x="1825" y="266"/>
                </a:cxn>
                <a:cxn ang="0">
                  <a:pos x="1849" y="266"/>
                </a:cxn>
                <a:cxn ang="0">
                  <a:pos x="1849" y="33"/>
                </a:cxn>
                <a:cxn ang="0">
                  <a:pos x="2038" y="33"/>
                </a:cxn>
                <a:cxn ang="0">
                  <a:pos x="2038" y="268"/>
                </a:cxn>
                <a:cxn ang="0">
                  <a:pos x="2060" y="268"/>
                </a:cxn>
                <a:cxn ang="0">
                  <a:pos x="2060" y="33"/>
                </a:cxn>
                <a:cxn ang="0">
                  <a:pos x="2097" y="33"/>
                </a:cxn>
                <a:cxn ang="0">
                  <a:pos x="2125" y="0"/>
                </a:cxn>
                <a:cxn ang="0">
                  <a:pos x="0" y="0"/>
                </a:cxn>
              </a:cxnLst>
              <a:rect l="0" t="0" r="r" b="b"/>
              <a:pathLst>
                <a:path w="2125" h="272">
                  <a:moveTo>
                    <a:pt x="0" y="0"/>
                  </a:moveTo>
                  <a:lnTo>
                    <a:pt x="30" y="33"/>
                  </a:lnTo>
                  <a:lnTo>
                    <a:pt x="84" y="33"/>
                  </a:lnTo>
                  <a:lnTo>
                    <a:pt x="84" y="264"/>
                  </a:lnTo>
                  <a:lnTo>
                    <a:pt x="108" y="264"/>
                  </a:lnTo>
                  <a:lnTo>
                    <a:pt x="108" y="33"/>
                  </a:lnTo>
                  <a:lnTo>
                    <a:pt x="410" y="33"/>
                  </a:lnTo>
                  <a:lnTo>
                    <a:pt x="410" y="264"/>
                  </a:lnTo>
                  <a:lnTo>
                    <a:pt x="434" y="264"/>
                  </a:lnTo>
                  <a:lnTo>
                    <a:pt x="434" y="127"/>
                  </a:lnTo>
                  <a:lnTo>
                    <a:pt x="885" y="127"/>
                  </a:lnTo>
                  <a:lnTo>
                    <a:pt x="885" y="126"/>
                  </a:lnTo>
                  <a:lnTo>
                    <a:pt x="887" y="126"/>
                  </a:lnTo>
                  <a:lnTo>
                    <a:pt x="885" y="124"/>
                  </a:lnTo>
                  <a:lnTo>
                    <a:pt x="885" y="119"/>
                  </a:lnTo>
                  <a:lnTo>
                    <a:pt x="878" y="119"/>
                  </a:lnTo>
                  <a:lnTo>
                    <a:pt x="829" y="86"/>
                  </a:lnTo>
                  <a:lnTo>
                    <a:pt x="434" y="86"/>
                  </a:lnTo>
                  <a:lnTo>
                    <a:pt x="434" y="33"/>
                  </a:lnTo>
                  <a:lnTo>
                    <a:pt x="1252" y="33"/>
                  </a:lnTo>
                  <a:lnTo>
                    <a:pt x="1252" y="272"/>
                  </a:lnTo>
                  <a:lnTo>
                    <a:pt x="1265" y="272"/>
                  </a:lnTo>
                  <a:lnTo>
                    <a:pt x="1265" y="33"/>
                  </a:lnTo>
                  <a:lnTo>
                    <a:pt x="1456" y="33"/>
                  </a:lnTo>
                  <a:lnTo>
                    <a:pt x="1456" y="264"/>
                  </a:lnTo>
                  <a:lnTo>
                    <a:pt x="1480" y="264"/>
                  </a:lnTo>
                  <a:lnTo>
                    <a:pt x="1480" y="128"/>
                  </a:lnTo>
                  <a:lnTo>
                    <a:pt x="1565" y="128"/>
                  </a:lnTo>
                  <a:lnTo>
                    <a:pt x="1565" y="259"/>
                  </a:lnTo>
                  <a:lnTo>
                    <a:pt x="1587" y="259"/>
                  </a:lnTo>
                  <a:lnTo>
                    <a:pt x="1587" y="128"/>
                  </a:lnTo>
                  <a:lnTo>
                    <a:pt x="1621" y="128"/>
                  </a:lnTo>
                  <a:lnTo>
                    <a:pt x="1621" y="111"/>
                  </a:lnTo>
                  <a:lnTo>
                    <a:pt x="1591" y="111"/>
                  </a:lnTo>
                  <a:lnTo>
                    <a:pt x="1541" y="63"/>
                  </a:lnTo>
                  <a:lnTo>
                    <a:pt x="1480" y="63"/>
                  </a:lnTo>
                  <a:lnTo>
                    <a:pt x="1480" y="33"/>
                  </a:lnTo>
                  <a:lnTo>
                    <a:pt x="1738" y="33"/>
                  </a:lnTo>
                  <a:lnTo>
                    <a:pt x="1738" y="264"/>
                  </a:lnTo>
                  <a:lnTo>
                    <a:pt x="1762" y="264"/>
                  </a:lnTo>
                  <a:lnTo>
                    <a:pt x="1762" y="33"/>
                  </a:lnTo>
                  <a:lnTo>
                    <a:pt x="1825" y="33"/>
                  </a:lnTo>
                  <a:lnTo>
                    <a:pt x="1825" y="266"/>
                  </a:lnTo>
                  <a:lnTo>
                    <a:pt x="1849" y="266"/>
                  </a:lnTo>
                  <a:lnTo>
                    <a:pt x="1849" y="33"/>
                  </a:lnTo>
                  <a:lnTo>
                    <a:pt x="2038" y="33"/>
                  </a:lnTo>
                  <a:lnTo>
                    <a:pt x="2038" y="268"/>
                  </a:lnTo>
                  <a:lnTo>
                    <a:pt x="2060" y="268"/>
                  </a:lnTo>
                  <a:lnTo>
                    <a:pt x="2060" y="33"/>
                  </a:lnTo>
                  <a:lnTo>
                    <a:pt x="2097" y="33"/>
                  </a:lnTo>
                  <a:lnTo>
                    <a:pt x="2125" y="0"/>
                  </a:lnTo>
                  <a:lnTo>
                    <a:pt x="0" y="0"/>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17" name="Freeform 60"/>
            <p:cNvSpPr>
              <a:spLocks/>
            </p:cNvSpPr>
            <p:nvPr/>
          </p:nvSpPr>
          <p:spPr bwMode="auto">
            <a:xfrm>
              <a:off x="327" y="1828"/>
              <a:ext cx="1456" cy="173"/>
            </a:xfrm>
            <a:custGeom>
              <a:avLst/>
              <a:gdLst/>
              <a:ahLst/>
              <a:cxnLst>
                <a:cxn ang="0">
                  <a:pos x="1176" y="119"/>
                </a:cxn>
                <a:cxn ang="0">
                  <a:pos x="1176" y="0"/>
                </a:cxn>
                <a:cxn ang="0">
                  <a:pos x="1092" y="0"/>
                </a:cxn>
                <a:cxn ang="0">
                  <a:pos x="1092" y="119"/>
                </a:cxn>
                <a:cxn ang="0">
                  <a:pos x="1064" y="119"/>
                </a:cxn>
                <a:cxn ang="0">
                  <a:pos x="1064" y="0"/>
                </a:cxn>
                <a:cxn ang="0">
                  <a:pos x="981" y="0"/>
                </a:cxn>
                <a:cxn ang="0">
                  <a:pos x="981" y="119"/>
                </a:cxn>
                <a:cxn ang="0">
                  <a:pos x="955" y="119"/>
                </a:cxn>
                <a:cxn ang="0">
                  <a:pos x="955" y="0"/>
                </a:cxn>
                <a:cxn ang="0">
                  <a:pos x="871" y="0"/>
                </a:cxn>
                <a:cxn ang="0">
                  <a:pos x="871" y="119"/>
                </a:cxn>
                <a:cxn ang="0">
                  <a:pos x="711" y="119"/>
                </a:cxn>
                <a:cxn ang="0">
                  <a:pos x="711" y="2"/>
                </a:cxn>
                <a:cxn ang="0">
                  <a:pos x="684" y="2"/>
                </a:cxn>
                <a:cxn ang="0">
                  <a:pos x="684" y="119"/>
                </a:cxn>
                <a:cxn ang="0">
                  <a:pos x="536" y="119"/>
                </a:cxn>
                <a:cxn ang="0">
                  <a:pos x="536" y="2"/>
                </a:cxn>
                <a:cxn ang="0">
                  <a:pos x="510" y="2"/>
                </a:cxn>
                <a:cxn ang="0">
                  <a:pos x="510" y="119"/>
                </a:cxn>
                <a:cxn ang="0">
                  <a:pos x="320" y="119"/>
                </a:cxn>
                <a:cxn ang="0">
                  <a:pos x="320" y="1"/>
                </a:cxn>
                <a:cxn ang="0">
                  <a:pos x="190" y="1"/>
                </a:cxn>
                <a:cxn ang="0">
                  <a:pos x="190" y="119"/>
                </a:cxn>
                <a:cxn ang="0">
                  <a:pos x="0" y="119"/>
                </a:cxn>
                <a:cxn ang="0">
                  <a:pos x="0" y="141"/>
                </a:cxn>
                <a:cxn ang="0">
                  <a:pos x="1264" y="141"/>
                </a:cxn>
                <a:cxn ang="0">
                  <a:pos x="1264" y="119"/>
                </a:cxn>
                <a:cxn ang="0">
                  <a:pos x="1176" y="119"/>
                </a:cxn>
              </a:cxnLst>
              <a:rect l="0" t="0" r="r" b="b"/>
              <a:pathLst>
                <a:path w="1264" h="141">
                  <a:moveTo>
                    <a:pt x="1176" y="119"/>
                  </a:moveTo>
                  <a:lnTo>
                    <a:pt x="1176" y="0"/>
                  </a:lnTo>
                  <a:lnTo>
                    <a:pt x="1092" y="0"/>
                  </a:lnTo>
                  <a:lnTo>
                    <a:pt x="1092" y="119"/>
                  </a:lnTo>
                  <a:lnTo>
                    <a:pt x="1064" y="119"/>
                  </a:lnTo>
                  <a:lnTo>
                    <a:pt x="1064" y="0"/>
                  </a:lnTo>
                  <a:lnTo>
                    <a:pt x="981" y="0"/>
                  </a:lnTo>
                  <a:lnTo>
                    <a:pt x="981" y="119"/>
                  </a:lnTo>
                  <a:lnTo>
                    <a:pt x="955" y="119"/>
                  </a:lnTo>
                  <a:lnTo>
                    <a:pt x="955" y="0"/>
                  </a:lnTo>
                  <a:lnTo>
                    <a:pt x="871" y="0"/>
                  </a:lnTo>
                  <a:lnTo>
                    <a:pt x="871" y="119"/>
                  </a:lnTo>
                  <a:lnTo>
                    <a:pt x="711" y="119"/>
                  </a:lnTo>
                  <a:lnTo>
                    <a:pt x="711" y="2"/>
                  </a:lnTo>
                  <a:lnTo>
                    <a:pt x="684" y="2"/>
                  </a:lnTo>
                  <a:lnTo>
                    <a:pt x="684" y="119"/>
                  </a:lnTo>
                  <a:lnTo>
                    <a:pt x="536" y="119"/>
                  </a:lnTo>
                  <a:lnTo>
                    <a:pt x="536" y="2"/>
                  </a:lnTo>
                  <a:lnTo>
                    <a:pt x="510" y="2"/>
                  </a:lnTo>
                  <a:lnTo>
                    <a:pt x="510" y="119"/>
                  </a:lnTo>
                  <a:lnTo>
                    <a:pt x="320" y="119"/>
                  </a:lnTo>
                  <a:lnTo>
                    <a:pt x="320" y="1"/>
                  </a:lnTo>
                  <a:lnTo>
                    <a:pt x="190" y="1"/>
                  </a:lnTo>
                  <a:lnTo>
                    <a:pt x="190" y="119"/>
                  </a:lnTo>
                  <a:lnTo>
                    <a:pt x="0" y="119"/>
                  </a:lnTo>
                  <a:lnTo>
                    <a:pt x="0" y="141"/>
                  </a:lnTo>
                  <a:lnTo>
                    <a:pt x="1264" y="141"/>
                  </a:lnTo>
                  <a:lnTo>
                    <a:pt x="1264" y="119"/>
                  </a:lnTo>
                  <a:lnTo>
                    <a:pt x="1176" y="11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18" name="Freeform 61"/>
            <p:cNvSpPr>
              <a:spLocks/>
            </p:cNvSpPr>
            <p:nvPr/>
          </p:nvSpPr>
          <p:spPr bwMode="auto">
            <a:xfrm>
              <a:off x="655" y="846"/>
              <a:ext cx="1841" cy="810"/>
            </a:xfrm>
            <a:custGeom>
              <a:avLst/>
              <a:gdLst/>
              <a:ahLst/>
              <a:cxnLst>
                <a:cxn ang="0">
                  <a:pos x="1598" y="637"/>
                </a:cxn>
                <a:cxn ang="0">
                  <a:pos x="768" y="626"/>
                </a:cxn>
                <a:cxn ang="0">
                  <a:pos x="768" y="543"/>
                </a:cxn>
                <a:cxn ang="0">
                  <a:pos x="325" y="543"/>
                </a:cxn>
                <a:cxn ang="0">
                  <a:pos x="325" y="155"/>
                </a:cxn>
                <a:cxn ang="0">
                  <a:pos x="1045" y="155"/>
                </a:cxn>
                <a:cxn ang="0">
                  <a:pos x="1045" y="606"/>
                </a:cxn>
                <a:cxn ang="0">
                  <a:pos x="1196" y="606"/>
                </a:cxn>
                <a:cxn ang="0">
                  <a:pos x="1196" y="561"/>
                </a:cxn>
                <a:cxn ang="0">
                  <a:pos x="1087" y="561"/>
                </a:cxn>
                <a:cxn ang="0">
                  <a:pos x="1087" y="115"/>
                </a:cxn>
                <a:cxn ang="0">
                  <a:pos x="712" y="115"/>
                </a:cxn>
                <a:cxn ang="0">
                  <a:pos x="712" y="0"/>
                </a:cxn>
                <a:cxn ang="0">
                  <a:pos x="555" y="0"/>
                </a:cxn>
                <a:cxn ang="0">
                  <a:pos x="555" y="115"/>
                </a:cxn>
                <a:cxn ang="0">
                  <a:pos x="281" y="115"/>
                </a:cxn>
                <a:cxn ang="0">
                  <a:pos x="283" y="543"/>
                </a:cxn>
                <a:cxn ang="0">
                  <a:pos x="0" y="543"/>
                </a:cxn>
                <a:cxn ang="0">
                  <a:pos x="0" y="662"/>
                </a:cxn>
                <a:cxn ang="0">
                  <a:pos x="32" y="662"/>
                </a:cxn>
                <a:cxn ang="0">
                  <a:pos x="32" y="573"/>
                </a:cxn>
                <a:cxn ang="0">
                  <a:pos x="750" y="573"/>
                </a:cxn>
                <a:cxn ang="0">
                  <a:pos x="750" y="647"/>
                </a:cxn>
                <a:cxn ang="0">
                  <a:pos x="1598" y="637"/>
                </a:cxn>
              </a:cxnLst>
              <a:rect l="0" t="0" r="r" b="b"/>
              <a:pathLst>
                <a:path w="1598" h="662">
                  <a:moveTo>
                    <a:pt x="1598" y="637"/>
                  </a:moveTo>
                  <a:lnTo>
                    <a:pt x="768" y="626"/>
                  </a:lnTo>
                  <a:lnTo>
                    <a:pt x="768" y="543"/>
                  </a:lnTo>
                  <a:lnTo>
                    <a:pt x="325" y="543"/>
                  </a:lnTo>
                  <a:lnTo>
                    <a:pt x="325" y="155"/>
                  </a:lnTo>
                  <a:lnTo>
                    <a:pt x="1045" y="155"/>
                  </a:lnTo>
                  <a:lnTo>
                    <a:pt x="1045" y="606"/>
                  </a:lnTo>
                  <a:lnTo>
                    <a:pt x="1196" y="606"/>
                  </a:lnTo>
                  <a:lnTo>
                    <a:pt x="1196" y="561"/>
                  </a:lnTo>
                  <a:lnTo>
                    <a:pt x="1087" y="561"/>
                  </a:lnTo>
                  <a:lnTo>
                    <a:pt x="1087" y="115"/>
                  </a:lnTo>
                  <a:lnTo>
                    <a:pt x="712" y="115"/>
                  </a:lnTo>
                  <a:lnTo>
                    <a:pt x="712" y="0"/>
                  </a:lnTo>
                  <a:lnTo>
                    <a:pt x="555" y="0"/>
                  </a:lnTo>
                  <a:lnTo>
                    <a:pt x="555" y="115"/>
                  </a:lnTo>
                  <a:lnTo>
                    <a:pt x="281" y="115"/>
                  </a:lnTo>
                  <a:lnTo>
                    <a:pt x="283" y="543"/>
                  </a:lnTo>
                  <a:lnTo>
                    <a:pt x="0" y="543"/>
                  </a:lnTo>
                  <a:lnTo>
                    <a:pt x="0" y="662"/>
                  </a:lnTo>
                  <a:lnTo>
                    <a:pt x="32" y="662"/>
                  </a:lnTo>
                  <a:lnTo>
                    <a:pt x="32" y="573"/>
                  </a:lnTo>
                  <a:lnTo>
                    <a:pt x="750" y="573"/>
                  </a:lnTo>
                  <a:lnTo>
                    <a:pt x="750" y="647"/>
                  </a:lnTo>
                  <a:lnTo>
                    <a:pt x="1598" y="63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19" name="Freeform 62"/>
            <p:cNvSpPr>
              <a:spLocks/>
            </p:cNvSpPr>
            <p:nvPr/>
          </p:nvSpPr>
          <p:spPr bwMode="auto">
            <a:xfrm>
              <a:off x="1887" y="2147"/>
              <a:ext cx="626" cy="31"/>
            </a:xfrm>
            <a:custGeom>
              <a:avLst/>
              <a:gdLst/>
              <a:ahLst/>
              <a:cxnLst>
                <a:cxn ang="0">
                  <a:pos x="20" y="0"/>
                </a:cxn>
                <a:cxn ang="0">
                  <a:pos x="0" y="25"/>
                </a:cxn>
                <a:cxn ang="0">
                  <a:pos x="544" y="18"/>
                </a:cxn>
                <a:cxn ang="0">
                  <a:pos x="20" y="0"/>
                </a:cxn>
              </a:cxnLst>
              <a:rect l="0" t="0" r="r" b="b"/>
              <a:pathLst>
                <a:path w="544" h="25">
                  <a:moveTo>
                    <a:pt x="20" y="0"/>
                  </a:moveTo>
                  <a:lnTo>
                    <a:pt x="0" y="25"/>
                  </a:lnTo>
                  <a:lnTo>
                    <a:pt x="544" y="18"/>
                  </a:lnTo>
                  <a:lnTo>
                    <a:pt x="20" y="0"/>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20" name="Freeform 63"/>
            <p:cNvSpPr>
              <a:spLocks/>
            </p:cNvSpPr>
            <p:nvPr/>
          </p:nvSpPr>
          <p:spPr bwMode="auto">
            <a:xfrm>
              <a:off x="588" y="2065"/>
              <a:ext cx="953" cy="32"/>
            </a:xfrm>
            <a:custGeom>
              <a:avLst/>
              <a:gdLst/>
              <a:ahLst/>
              <a:cxnLst>
                <a:cxn ang="0">
                  <a:pos x="21" y="0"/>
                </a:cxn>
                <a:cxn ang="0">
                  <a:pos x="0" y="26"/>
                </a:cxn>
                <a:cxn ang="0">
                  <a:pos x="827" y="11"/>
                </a:cxn>
                <a:cxn ang="0">
                  <a:pos x="21" y="0"/>
                </a:cxn>
              </a:cxnLst>
              <a:rect l="0" t="0" r="r" b="b"/>
              <a:pathLst>
                <a:path w="827" h="26">
                  <a:moveTo>
                    <a:pt x="21" y="0"/>
                  </a:moveTo>
                  <a:lnTo>
                    <a:pt x="0" y="26"/>
                  </a:lnTo>
                  <a:lnTo>
                    <a:pt x="827" y="11"/>
                  </a:lnTo>
                  <a:lnTo>
                    <a:pt x="21" y="0"/>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21" name="Rectangle 65"/>
            <p:cNvSpPr>
              <a:spLocks noChangeArrowheads="1"/>
            </p:cNvSpPr>
            <p:nvPr/>
          </p:nvSpPr>
          <p:spPr bwMode="auto">
            <a:xfrm>
              <a:off x="2079" y="1569"/>
              <a:ext cx="99" cy="24"/>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22" name="Rectangle 66"/>
            <p:cNvSpPr>
              <a:spLocks noChangeArrowheads="1"/>
            </p:cNvSpPr>
            <p:nvPr/>
          </p:nvSpPr>
          <p:spPr bwMode="auto">
            <a:xfrm>
              <a:off x="1635" y="942"/>
              <a:ext cx="101" cy="25"/>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23" name="Rectangle 67"/>
            <p:cNvSpPr>
              <a:spLocks noChangeArrowheads="1"/>
            </p:cNvSpPr>
            <p:nvPr/>
          </p:nvSpPr>
          <p:spPr bwMode="auto">
            <a:xfrm>
              <a:off x="2206" y="1569"/>
              <a:ext cx="101" cy="24"/>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24" name="Rectangle 68"/>
            <p:cNvSpPr>
              <a:spLocks noChangeArrowheads="1"/>
            </p:cNvSpPr>
            <p:nvPr/>
          </p:nvSpPr>
          <p:spPr bwMode="auto">
            <a:xfrm>
              <a:off x="500" y="2145"/>
              <a:ext cx="1100"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25" name="Rectangle 69"/>
            <p:cNvSpPr>
              <a:spLocks noChangeArrowheads="1"/>
            </p:cNvSpPr>
            <p:nvPr/>
          </p:nvSpPr>
          <p:spPr bwMode="auto">
            <a:xfrm>
              <a:off x="1372" y="1729"/>
              <a:ext cx="350" cy="10"/>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26" name="Rectangle 70"/>
            <p:cNvSpPr>
              <a:spLocks noChangeArrowheads="1"/>
            </p:cNvSpPr>
            <p:nvPr/>
          </p:nvSpPr>
          <p:spPr bwMode="auto">
            <a:xfrm>
              <a:off x="2048" y="1974"/>
              <a:ext cx="640" cy="47"/>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27" name="Freeform 71"/>
            <p:cNvSpPr>
              <a:spLocks/>
            </p:cNvSpPr>
            <p:nvPr/>
          </p:nvSpPr>
          <p:spPr bwMode="auto">
            <a:xfrm>
              <a:off x="1596" y="2012"/>
              <a:ext cx="455" cy="159"/>
            </a:xfrm>
            <a:custGeom>
              <a:avLst/>
              <a:gdLst/>
              <a:ahLst/>
              <a:cxnLst>
                <a:cxn ang="0">
                  <a:pos x="56" y="86"/>
                </a:cxn>
                <a:cxn ang="0">
                  <a:pos x="68" y="86"/>
                </a:cxn>
                <a:cxn ang="0">
                  <a:pos x="80" y="89"/>
                </a:cxn>
                <a:cxn ang="0">
                  <a:pos x="91" y="93"/>
                </a:cxn>
                <a:cxn ang="0">
                  <a:pos x="100" y="93"/>
                </a:cxn>
                <a:cxn ang="0">
                  <a:pos x="109" y="88"/>
                </a:cxn>
                <a:cxn ang="0">
                  <a:pos x="118" y="84"/>
                </a:cxn>
                <a:cxn ang="0">
                  <a:pos x="129" y="79"/>
                </a:cxn>
                <a:cxn ang="0">
                  <a:pos x="142" y="77"/>
                </a:cxn>
                <a:cxn ang="0">
                  <a:pos x="158" y="77"/>
                </a:cxn>
                <a:cxn ang="0">
                  <a:pos x="170" y="70"/>
                </a:cxn>
                <a:cxn ang="0">
                  <a:pos x="179" y="55"/>
                </a:cxn>
                <a:cxn ang="0">
                  <a:pos x="194" y="43"/>
                </a:cxn>
                <a:cxn ang="0">
                  <a:pos x="211" y="33"/>
                </a:cxn>
                <a:cxn ang="0">
                  <a:pos x="230" y="30"/>
                </a:cxn>
                <a:cxn ang="0">
                  <a:pos x="252" y="32"/>
                </a:cxn>
                <a:cxn ang="0">
                  <a:pos x="271" y="40"/>
                </a:cxn>
                <a:cxn ang="0">
                  <a:pos x="287" y="53"/>
                </a:cxn>
                <a:cxn ang="0">
                  <a:pos x="297" y="58"/>
                </a:cxn>
                <a:cxn ang="0">
                  <a:pos x="306" y="55"/>
                </a:cxn>
                <a:cxn ang="0">
                  <a:pos x="324" y="53"/>
                </a:cxn>
                <a:cxn ang="0">
                  <a:pos x="351" y="57"/>
                </a:cxn>
                <a:cxn ang="0">
                  <a:pos x="372" y="70"/>
                </a:cxn>
                <a:cxn ang="0">
                  <a:pos x="389" y="90"/>
                </a:cxn>
                <a:cxn ang="0">
                  <a:pos x="395" y="96"/>
                </a:cxn>
                <a:cxn ang="0">
                  <a:pos x="394" y="82"/>
                </a:cxn>
                <a:cxn ang="0">
                  <a:pos x="388" y="62"/>
                </a:cxn>
                <a:cxn ang="0">
                  <a:pos x="373" y="41"/>
                </a:cxn>
                <a:cxn ang="0">
                  <a:pos x="351" y="27"/>
                </a:cxn>
                <a:cxn ang="0">
                  <a:pos x="323" y="23"/>
                </a:cxn>
                <a:cxn ang="0">
                  <a:pos x="305" y="25"/>
                </a:cxn>
                <a:cxn ang="0">
                  <a:pos x="296" y="28"/>
                </a:cxn>
                <a:cxn ang="0">
                  <a:pos x="285" y="23"/>
                </a:cxn>
                <a:cxn ang="0">
                  <a:pos x="269" y="10"/>
                </a:cxn>
                <a:cxn ang="0">
                  <a:pos x="249" y="2"/>
                </a:cxn>
                <a:cxn ang="0">
                  <a:pos x="229" y="0"/>
                </a:cxn>
                <a:cxn ang="0">
                  <a:pos x="208" y="3"/>
                </a:cxn>
                <a:cxn ang="0">
                  <a:pos x="191" y="13"/>
                </a:cxn>
                <a:cxn ang="0">
                  <a:pos x="178" y="25"/>
                </a:cxn>
                <a:cxn ang="0">
                  <a:pos x="169" y="40"/>
                </a:cxn>
                <a:cxn ang="0">
                  <a:pos x="157" y="47"/>
                </a:cxn>
                <a:cxn ang="0">
                  <a:pos x="140" y="47"/>
                </a:cxn>
                <a:cxn ang="0">
                  <a:pos x="128" y="49"/>
                </a:cxn>
                <a:cxn ang="0">
                  <a:pos x="117" y="54"/>
                </a:cxn>
                <a:cxn ang="0">
                  <a:pos x="107" y="58"/>
                </a:cxn>
                <a:cxn ang="0">
                  <a:pos x="99" y="63"/>
                </a:cxn>
                <a:cxn ang="0">
                  <a:pos x="90" y="63"/>
                </a:cxn>
                <a:cxn ang="0">
                  <a:pos x="79" y="59"/>
                </a:cxn>
                <a:cxn ang="0">
                  <a:pos x="67" y="56"/>
                </a:cxn>
                <a:cxn ang="0">
                  <a:pos x="55" y="56"/>
                </a:cxn>
                <a:cxn ang="0">
                  <a:pos x="36" y="60"/>
                </a:cxn>
                <a:cxn ang="0">
                  <a:pos x="17" y="73"/>
                </a:cxn>
                <a:cxn ang="0">
                  <a:pos x="5" y="91"/>
                </a:cxn>
                <a:cxn ang="0">
                  <a:pos x="0" y="113"/>
                </a:cxn>
                <a:cxn ang="0">
                  <a:pos x="2" y="126"/>
                </a:cxn>
                <a:cxn ang="0">
                  <a:pos x="3" y="129"/>
                </a:cxn>
                <a:cxn ang="0">
                  <a:pos x="6" y="122"/>
                </a:cxn>
                <a:cxn ang="0">
                  <a:pos x="15" y="108"/>
                </a:cxn>
                <a:cxn ang="0">
                  <a:pos x="26" y="98"/>
                </a:cxn>
                <a:cxn ang="0">
                  <a:pos x="41" y="89"/>
                </a:cxn>
              </a:cxnLst>
              <a:rect l="0" t="0" r="r" b="b"/>
              <a:pathLst>
                <a:path w="395" h="130">
                  <a:moveTo>
                    <a:pt x="49" y="87"/>
                  </a:moveTo>
                  <a:lnTo>
                    <a:pt x="56" y="86"/>
                  </a:lnTo>
                  <a:lnTo>
                    <a:pt x="62" y="86"/>
                  </a:lnTo>
                  <a:lnTo>
                    <a:pt x="68" y="86"/>
                  </a:lnTo>
                  <a:lnTo>
                    <a:pt x="74" y="87"/>
                  </a:lnTo>
                  <a:lnTo>
                    <a:pt x="80" y="89"/>
                  </a:lnTo>
                  <a:lnTo>
                    <a:pt x="85" y="91"/>
                  </a:lnTo>
                  <a:lnTo>
                    <a:pt x="91" y="93"/>
                  </a:lnTo>
                  <a:lnTo>
                    <a:pt x="97" y="97"/>
                  </a:lnTo>
                  <a:lnTo>
                    <a:pt x="100" y="93"/>
                  </a:lnTo>
                  <a:lnTo>
                    <a:pt x="105" y="90"/>
                  </a:lnTo>
                  <a:lnTo>
                    <a:pt x="109" y="88"/>
                  </a:lnTo>
                  <a:lnTo>
                    <a:pt x="114" y="86"/>
                  </a:lnTo>
                  <a:lnTo>
                    <a:pt x="118" y="84"/>
                  </a:lnTo>
                  <a:lnTo>
                    <a:pt x="124" y="82"/>
                  </a:lnTo>
                  <a:lnTo>
                    <a:pt x="129" y="79"/>
                  </a:lnTo>
                  <a:lnTo>
                    <a:pt x="134" y="78"/>
                  </a:lnTo>
                  <a:lnTo>
                    <a:pt x="142" y="77"/>
                  </a:lnTo>
                  <a:lnTo>
                    <a:pt x="150" y="76"/>
                  </a:lnTo>
                  <a:lnTo>
                    <a:pt x="158" y="77"/>
                  </a:lnTo>
                  <a:lnTo>
                    <a:pt x="166" y="78"/>
                  </a:lnTo>
                  <a:lnTo>
                    <a:pt x="170" y="70"/>
                  </a:lnTo>
                  <a:lnTo>
                    <a:pt x="174" y="62"/>
                  </a:lnTo>
                  <a:lnTo>
                    <a:pt x="179" y="55"/>
                  </a:lnTo>
                  <a:lnTo>
                    <a:pt x="186" y="48"/>
                  </a:lnTo>
                  <a:lnTo>
                    <a:pt x="194" y="43"/>
                  </a:lnTo>
                  <a:lnTo>
                    <a:pt x="202" y="38"/>
                  </a:lnTo>
                  <a:lnTo>
                    <a:pt x="211" y="33"/>
                  </a:lnTo>
                  <a:lnTo>
                    <a:pt x="220" y="31"/>
                  </a:lnTo>
                  <a:lnTo>
                    <a:pt x="230" y="30"/>
                  </a:lnTo>
                  <a:lnTo>
                    <a:pt x="241" y="30"/>
                  </a:lnTo>
                  <a:lnTo>
                    <a:pt x="252" y="32"/>
                  </a:lnTo>
                  <a:lnTo>
                    <a:pt x="262" y="35"/>
                  </a:lnTo>
                  <a:lnTo>
                    <a:pt x="271" y="40"/>
                  </a:lnTo>
                  <a:lnTo>
                    <a:pt x="279" y="45"/>
                  </a:lnTo>
                  <a:lnTo>
                    <a:pt x="287" y="53"/>
                  </a:lnTo>
                  <a:lnTo>
                    <a:pt x="293" y="60"/>
                  </a:lnTo>
                  <a:lnTo>
                    <a:pt x="297" y="58"/>
                  </a:lnTo>
                  <a:lnTo>
                    <a:pt x="302" y="57"/>
                  </a:lnTo>
                  <a:lnTo>
                    <a:pt x="306" y="55"/>
                  </a:lnTo>
                  <a:lnTo>
                    <a:pt x="311" y="54"/>
                  </a:lnTo>
                  <a:lnTo>
                    <a:pt x="324" y="53"/>
                  </a:lnTo>
                  <a:lnTo>
                    <a:pt x="338" y="54"/>
                  </a:lnTo>
                  <a:lnTo>
                    <a:pt x="351" y="57"/>
                  </a:lnTo>
                  <a:lnTo>
                    <a:pt x="362" y="62"/>
                  </a:lnTo>
                  <a:lnTo>
                    <a:pt x="372" y="70"/>
                  </a:lnTo>
                  <a:lnTo>
                    <a:pt x="381" y="78"/>
                  </a:lnTo>
                  <a:lnTo>
                    <a:pt x="389" y="90"/>
                  </a:lnTo>
                  <a:lnTo>
                    <a:pt x="394" y="102"/>
                  </a:lnTo>
                  <a:lnTo>
                    <a:pt x="395" y="96"/>
                  </a:lnTo>
                  <a:lnTo>
                    <a:pt x="395" y="88"/>
                  </a:lnTo>
                  <a:lnTo>
                    <a:pt x="394" y="82"/>
                  </a:lnTo>
                  <a:lnTo>
                    <a:pt x="393" y="75"/>
                  </a:lnTo>
                  <a:lnTo>
                    <a:pt x="388" y="62"/>
                  </a:lnTo>
                  <a:lnTo>
                    <a:pt x="381" y="50"/>
                  </a:lnTo>
                  <a:lnTo>
                    <a:pt x="373" y="41"/>
                  </a:lnTo>
                  <a:lnTo>
                    <a:pt x="362" y="33"/>
                  </a:lnTo>
                  <a:lnTo>
                    <a:pt x="351" y="27"/>
                  </a:lnTo>
                  <a:lnTo>
                    <a:pt x="337" y="24"/>
                  </a:lnTo>
                  <a:lnTo>
                    <a:pt x="323" y="23"/>
                  </a:lnTo>
                  <a:lnTo>
                    <a:pt x="310" y="24"/>
                  </a:lnTo>
                  <a:lnTo>
                    <a:pt x="305" y="25"/>
                  </a:lnTo>
                  <a:lnTo>
                    <a:pt x="301" y="26"/>
                  </a:lnTo>
                  <a:lnTo>
                    <a:pt x="296" y="28"/>
                  </a:lnTo>
                  <a:lnTo>
                    <a:pt x="291" y="30"/>
                  </a:lnTo>
                  <a:lnTo>
                    <a:pt x="285" y="23"/>
                  </a:lnTo>
                  <a:lnTo>
                    <a:pt x="278" y="15"/>
                  </a:lnTo>
                  <a:lnTo>
                    <a:pt x="269" y="10"/>
                  </a:lnTo>
                  <a:lnTo>
                    <a:pt x="260" y="5"/>
                  </a:lnTo>
                  <a:lnTo>
                    <a:pt x="249" y="2"/>
                  </a:lnTo>
                  <a:lnTo>
                    <a:pt x="239" y="0"/>
                  </a:lnTo>
                  <a:lnTo>
                    <a:pt x="229" y="0"/>
                  </a:lnTo>
                  <a:lnTo>
                    <a:pt x="217" y="1"/>
                  </a:lnTo>
                  <a:lnTo>
                    <a:pt x="208" y="3"/>
                  </a:lnTo>
                  <a:lnTo>
                    <a:pt x="199" y="8"/>
                  </a:lnTo>
                  <a:lnTo>
                    <a:pt x="191" y="13"/>
                  </a:lnTo>
                  <a:lnTo>
                    <a:pt x="184" y="18"/>
                  </a:lnTo>
                  <a:lnTo>
                    <a:pt x="178" y="25"/>
                  </a:lnTo>
                  <a:lnTo>
                    <a:pt x="172" y="32"/>
                  </a:lnTo>
                  <a:lnTo>
                    <a:pt x="169" y="40"/>
                  </a:lnTo>
                  <a:lnTo>
                    <a:pt x="165" y="48"/>
                  </a:lnTo>
                  <a:lnTo>
                    <a:pt x="157" y="47"/>
                  </a:lnTo>
                  <a:lnTo>
                    <a:pt x="149" y="46"/>
                  </a:lnTo>
                  <a:lnTo>
                    <a:pt x="140" y="47"/>
                  </a:lnTo>
                  <a:lnTo>
                    <a:pt x="132" y="48"/>
                  </a:lnTo>
                  <a:lnTo>
                    <a:pt x="128" y="49"/>
                  </a:lnTo>
                  <a:lnTo>
                    <a:pt x="122" y="52"/>
                  </a:lnTo>
                  <a:lnTo>
                    <a:pt x="117" y="54"/>
                  </a:lnTo>
                  <a:lnTo>
                    <a:pt x="112" y="56"/>
                  </a:lnTo>
                  <a:lnTo>
                    <a:pt x="107" y="58"/>
                  </a:lnTo>
                  <a:lnTo>
                    <a:pt x="103" y="60"/>
                  </a:lnTo>
                  <a:lnTo>
                    <a:pt x="99" y="63"/>
                  </a:lnTo>
                  <a:lnTo>
                    <a:pt x="95" y="67"/>
                  </a:lnTo>
                  <a:lnTo>
                    <a:pt x="90" y="63"/>
                  </a:lnTo>
                  <a:lnTo>
                    <a:pt x="84" y="61"/>
                  </a:lnTo>
                  <a:lnTo>
                    <a:pt x="79" y="59"/>
                  </a:lnTo>
                  <a:lnTo>
                    <a:pt x="73" y="57"/>
                  </a:lnTo>
                  <a:lnTo>
                    <a:pt x="67" y="56"/>
                  </a:lnTo>
                  <a:lnTo>
                    <a:pt x="60" y="56"/>
                  </a:lnTo>
                  <a:lnTo>
                    <a:pt x="55" y="56"/>
                  </a:lnTo>
                  <a:lnTo>
                    <a:pt x="48" y="57"/>
                  </a:lnTo>
                  <a:lnTo>
                    <a:pt x="36" y="60"/>
                  </a:lnTo>
                  <a:lnTo>
                    <a:pt x="26" y="65"/>
                  </a:lnTo>
                  <a:lnTo>
                    <a:pt x="17" y="73"/>
                  </a:lnTo>
                  <a:lnTo>
                    <a:pt x="9" y="82"/>
                  </a:lnTo>
                  <a:lnTo>
                    <a:pt x="5" y="91"/>
                  </a:lnTo>
                  <a:lnTo>
                    <a:pt x="1" y="102"/>
                  </a:lnTo>
                  <a:lnTo>
                    <a:pt x="0" y="113"/>
                  </a:lnTo>
                  <a:lnTo>
                    <a:pt x="1" y="124"/>
                  </a:lnTo>
                  <a:lnTo>
                    <a:pt x="2" y="126"/>
                  </a:lnTo>
                  <a:lnTo>
                    <a:pt x="2" y="127"/>
                  </a:lnTo>
                  <a:lnTo>
                    <a:pt x="3" y="129"/>
                  </a:lnTo>
                  <a:lnTo>
                    <a:pt x="3" y="130"/>
                  </a:lnTo>
                  <a:lnTo>
                    <a:pt x="6" y="122"/>
                  </a:lnTo>
                  <a:lnTo>
                    <a:pt x="10" y="115"/>
                  </a:lnTo>
                  <a:lnTo>
                    <a:pt x="15" y="108"/>
                  </a:lnTo>
                  <a:lnTo>
                    <a:pt x="19" y="103"/>
                  </a:lnTo>
                  <a:lnTo>
                    <a:pt x="26" y="98"/>
                  </a:lnTo>
                  <a:lnTo>
                    <a:pt x="33" y="93"/>
                  </a:lnTo>
                  <a:lnTo>
                    <a:pt x="41" y="89"/>
                  </a:lnTo>
                  <a:lnTo>
                    <a:pt x="49" y="8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28" name="Rectangle 72"/>
            <p:cNvSpPr>
              <a:spLocks noChangeArrowheads="1"/>
            </p:cNvSpPr>
            <p:nvPr/>
          </p:nvSpPr>
          <p:spPr bwMode="auto">
            <a:xfrm>
              <a:off x="2135" y="1888"/>
              <a:ext cx="22" cy="23"/>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29" name="Rectangle 73"/>
            <p:cNvSpPr>
              <a:spLocks noChangeArrowheads="1"/>
            </p:cNvSpPr>
            <p:nvPr/>
          </p:nvSpPr>
          <p:spPr bwMode="auto">
            <a:xfrm>
              <a:off x="2171" y="1888"/>
              <a:ext cx="23" cy="23"/>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30" name="Rectangle 74"/>
            <p:cNvSpPr>
              <a:spLocks noChangeArrowheads="1"/>
            </p:cNvSpPr>
            <p:nvPr/>
          </p:nvSpPr>
          <p:spPr bwMode="auto">
            <a:xfrm>
              <a:off x="2207" y="1888"/>
              <a:ext cx="24" cy="23"/>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131" name="Rectangle 75"/>
            <p:cNvSpPr>
              <a:spLocks noChangeArrowheads="1"/>
            </p:cNvSpPr>
            <p:nvPr/>
          </p:nvSpPr>
          <p:spPr bwMode="auto">
            <a:xfrm>
              <a:off x="565" y="1848"/>
              <a:ext cx="19" cy="117"/>
            </a:xfrm>
            <a:prstGeom prst="rect">
              <a:avLst/>
            </a:prstGeom>
            <a:solidFill>
              <a:srgbClr val="FFFFFF"/>
            </a:solidFill>
            <a:ln w="9525">
              <a:noFill/>
              <a:miter lim="800000"/>
              <a:headEnd/>
              <a:tailEnd/>
            </a:ln>
          </p:spPr>
          <p:txBody>
            <a:bodyPr/>
            <a:lstStyle/>
            <a:p>
              <a:endParaRPr lang="en-US" dirty="0">
                <a:solidFill>
                  <a:srgbClr val="000000"/>
                </a:solidFill>
              </a:endParaRPr>
            </a:p>
          </p:txBody>
        </p:sp>
      </p:grpSp>
      <p:sp>
        <p:nvSpPr>
          <p:cNvPr id="3" name="Rectangle 2"/>
          <p:cNvSpPr/>
          <p:nvPr/>
        </p:nvSpPr>
        <p:spPr>
          <a:xfrm>
            <a:off x="1525227" y="2286000"/>
            <a:ext cx="989373" cy="307777"/>
          </a:xfrm>
          <a:prstGeom prst="rect">
            <a:avLst/>
          </a:prstGeom>
        </p:spPr>
        <p:txBody>
          <a:bodyPr wrap="none">
            <a:spAutoFit/>
          </a:bodyPr>
          <a:lstStyle/>
          <a:p>
            <a:pPr algn="ctr">
              <a:spcBef>
                <a:spcPct val="50000"/>
              </a:spcBef>
            </a:pPr>
            <a:r>
              <a:rPr lang="en-US" sz="1400" b="1" dirty="0">
                <a:solidFill>
                  <a:srgbClr val="000000"/>
                </a:solidFill>
              </a:rPr>
              <a:t>Hospitals</a:t>
            </a:r>
            <a:endParaRPr lang="en-US" sz="1400" dirty="0">
              <a:solidFill>
                <a:srgbClr val="000000"/>
              </a:solidFill>
            </a:endParaRPr>
          </a:p>
        </p:txBody>
      </p:sp>
      <p:grpSp>
        <p:nvGrpSpPr>
          <p:cNvPr id="132" name="Group 131"/>
          <p:cNvGrpSpPr/>
          <p:nvPr/>
        </p:nvGrpSpPr>
        <p:grpSpPr>
          <a:xfrm>
            <a:off x="15599" y="3813250"/>
            <a:ext cx="1690912" cy="1094054"/>
            <a:chOff x="1223956" y="5105400"/>
            <a:chExt cx="3883821" cy="1687836"/>
          </a:xfrm>
        </p:grpSpPr>
        <p:grpSp>
          <p:nvGrpSpPr>
            <p:cNvPr id="133" name="Group 87"/>
            <p:cNvGrpSpPr>
              <a:grpSpLocks/>
            </p:cNvGrpSpPr>
            <p:nvPr/>
          </p:nvGrpSpPr>
          <p:grpSpPr bwMode="auto">
            <a:xfrm>
              <a:off x="2108200" y="5105400"/>
              <a:ext cx="2311400" cy="914400"/>
              <a:chOff x="3264" y="192"/>
              <a:chExt cx="1792" cy="504"/>
            </a:xfrm>
          </p:grpSpPr>
          <p:sp>
            <p:nvSpPr>
              <p:cNvPr id="135" name="Freeform 88"/>
              <p:cNvSpPr>
                <a:spLocks/>
              </p:cNvSpPr>
              <p:nvPr/>
            </p:nvSpPr>
            <p:spPr bwMode="auto">
              <a:xfrm>
                <a:off x="3264" y="477"/>
                <a:ext cx="1792" cy="219"/>
              </a:xfrm>
              <a:custGeom>
                <a:avLst/>
                <a:gdLst/>
                <a:ahLst/>
                <a:cxnLst>
                  <a:cxn ang="0">
                    <a:pos x="777" y="848"/>
                  </a:cxn>
                  <a:cxn ang="0">
                    <a:pos x="0" y="200"/>
                  </a:cxn>
                  <a:cxn ang="0">
                    <a:pos x="1951" y="0"/>
                  </a:cxn>
                  <a:cxn ang="0">
                    <a:pos x="2736" y="653"/>
                  </a:cxn>
                  <a:cxn ang="0">
                    <a:pos x="777" y="848"/>
                  </a:cxn>
                </a:cxnLst>
                <a:rect l="0" t="0" r="r" b="b"/>
                <a:pathLst>
                  <a:path w="2736" h="848">
                    <a:moveTo>
                      <a:pt x="777" y="848"/>
                    </a:moveTo>
                    <a:lnTo>
                      <a:pt x="0" y="200"/>
                    </a:lnTo>
                    <a:lnTo>
                      <a:pt x="1951" y="0"/>
                    </a:lnTo>
                    <a:lnTo>
                      <a:pt x="2736" y="653"/>
                    </a:lnTo>
                    <a:lnTo>
                      <a:pt x="777" y="848"/>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36" name="Freeform 89"/>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37" name="Freeform 90"/>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38" name="Freeform 91"/>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39" name="Freeform 92"/>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40" name="Freeform 93"/>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close/>
                  </a:path>
                </a:pathLst>
              </a:custGeom>
              <a:solidFill>
                <a:srgbClr val="BFDEFF"/>
              </a:solidFill>
              <a:ln w="9525">
                <a:noFill/>
                <a:round/>
                <a:headEnd/>
                <a:tailEnd/>
              </a:ln>
            </p:spPr>
            <p:txBody>
              <a:bodyPr/>
              <a:lstStyle/>
              <a:p>
                <a:endParaRPr lang="en-US" dirty="0">
                  <a:solidFill>
                    <a:srgbClr val="000000"/>
                  </a:solidFill>
                </a:endParaRPr>
              </a:p>
            </p:txBody>
          </p:sp>
          <p:sp>
            <p:nvSpPr>
              <p:cNvPr id="141" name="Freeform 94"/>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42" name="Freeform 95"/>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43" name="Freeform 96"/>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44" name="Freeform 97"/>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45" name="Freeform 98"/>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46" name="Freeform 99"/>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47" name="Freeform 100"/>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48" name="Freeform 101"/>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49" name="Freeform 102"/>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50" name="Freeform 103"/>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51" name="Freeform 104"/>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52" name="Freeform 105"/>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10"/>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10"/>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53" name="Freeform 106"/>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07"/>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07"/>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54" name="Freeform 107"/>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55" name="Freeform 108"/>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56" name="Freeform 109"/>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57" name="Freeform 110"/>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58" name="Freeform 111"/>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59" name="Freeform 112"/>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0" name="Freeform 113"/>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42" y="50"/>
                  </a:cxn>
                  <a:cxn ang="0">
                    <a:pos x="47" y="53"/>
                  </a:cxn>
                  <a:cxn ang="0">
                    <a:pos x="50" y="58"/>
                  </a:cxn>
                  <a:cxn ang="0">
                    <a:pos x="53" y="61"/>
                  </a:cxn>
                  <a:cxn ang="0">
                    <a:pos x="58" y="64"/>
                  </a:cxn>
                  <a:cxn ang="0">
                    <a:pos x="61" y="69"/>
                  </a:cxn>
                  <a:cxn ang="0">
                    <a:pos x="64" y="75"/>
                  </a:cxn>
                  <a:cxn ang="0">
                    <a:pos x="64" y="83"/>
                  </a:cxn>
                  <a:cxn ang="0">
                    <a:pos x="61" y="96"/>
                  </a:cxn>
                  <a:cxn ang="0">
                    <a:pos x="61" y="110"/>
                  </a:cxn>
                  <a:cxn ang="0">
                    <a:pos x="61" y="124"/>
                  </a:cxn>
                  <a:cxn ang="0">
                    <a:pos x="58" y="138"/>
                  </a:cxn>
                  <a:cxn ang="0">
                    <a:pos x="58" y="151"/>
                  </a:cxn>
                  <a:cxn ang="0">
                    <a:pos x="58" y="165"/>
                  </a:cxn>
                  <a:cxn ang="0">
                    <a:pos x="58" y="179"/>
                  </a:cxn>
                  <a:cxn ang="0">
                    <a:pos x="58" y="193"/>
                  </a:cxn>
                  <a:cxn ang="0">
                    <a:pos x="58" y="206"/>
                  </a:cxn>
                  <a:cxn ang="0">
                    <a:pos x="58" y="220"/>
                  </a:cxn>
                  <a:cxn ang="0">
                    <a:pos x="58" y="234"/>
                  </a:cxn>
                  <a:cxn ang="0">
                    <a:pos x="58" y="247"/>
                  </a:cxn>
                  <a:cxn ang="0">
                    <a:pos x="58" y="261"/>
                  </a:cxn>
                  <a:cxn ang="0">
                    <a:pos x="58" y="275"/>
                  </a:cxn>
                  <a:cxn ang="0">
                    <a:pos x="58" y="291"/>
                  </a:cxn>
                  <a:cxn ang="0">
                    <a:pos x="182" y="289"/>
                  </a:cxn>
                  <a:cxn ang="0">
                    <a:pos x="182" y="269"/>
                  </a:cxn>
                  <a:cxn ang="0">
                    <a:pos x="182" y="253"/>
                  </a:cxn>
                  <a:cxn ang="0">
                    <a:pos x="184" y="234"/>
                  </a:cxn>
                  <a:cxn ang="0">
                    <a:pos x="184" y="214"/>
                  </a:cxn>
                  <a:cxn ang="0">
                    <a:pos x="184" y="198"/>
                  </a:cxn>
                  <a:cxn ang="0">
                    <a:pos x="184" y="179"/>
                  </a:cxn>
                  <a:cxn ang="0">
                    <a:pos x="184" y="160"/>
                  </a:cxn>
                  <a:cxn ang="0">
                    <a:pos x="184" y="140"/>
                  </a:cxn>
                  <a:cxn ang="0">
                    <a:pos x="184" y="124"/>
                  </a:cxn>
                  <a:cxn ang="0">
                    <a:pos x="184" y="105"/>
                  </a:cxn>
                  <a:cxn ang="0">
                    <a:pos x="184" y="86"/>
                  </a:cxn>
                  <a:cxn ang="0">
                    <a:pos x="184" y="69"/>
                  </a:cxn>
                  <a:cxn ang="0">
                    <a:pos x="184" y="50"/>
                  </a:cxn>
                  <a:cxn ang="0">
                    <a:pos x="182" y="33"/>
                  </a:cxn>
                  <a:cxn ang="0">
                    <a:pos x="182" y="17"/>
                  </a:cxn>
                  <a:cxn ang="0">
                    <a:pos x="179" y="0"/>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61" name="Freeform 114"/>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39" y="47"/>
                  </a:cxn>
                  <a:cxn ang="0">
                    <a:pos x="44" y="53"/>
                  </a:cxn>
                  <a:cxn ang="0">
                    <a:pos x="47" y="55"/>
                  </a:cxn>
                  <a:cxn ang="0">
                    <a:pos x="53" y="58"/>
                  </a:cxn>
                  <a:cxn ang="0">
                    <a:pos x="55" y="64"/>
                  </a:cxn>
                  <a:cxn ang="0">
                    <a:pos x="58" y="66"/>
                  </a:cxn>
                  <a:cxn ang="0">
                    <a:pos x="61" y="72"/>
                  </a:cxn>
                  <a:cxn ang="0">
                    <a:pos x="64" y="77"/>
                  </a:cxn>
                  <a:cxn ang="0">
                    <a:pos x="64" y="91"/>
                  </a:cxn>
                  <a:cxn ang="0">
                    <a:pos x="61" y="105"/>
                  </a:cxn>
                  <a:cxn ang="0">
                    <a:pos x="61" y="118"/>
                  </a:cxn>
                  <a:cxn ang="0">
                    <a:pos x="61" y="132"/>
                  </a:cxn>
                  <a:cxn ang="0">
                    <a:pos x="58" y="146"/>
                  </a:cxn>
                  <a:cxn ang="0">
                    <a:pos x="58" y="157"/>
                  </a:cxn>
                  <a:cxn ang="0">
                    <a:pos x="58" y="171"/>
                  </a:cxn>
                  <a:cxn ang="0">
                    <a:pos x="58" y="184"/>
                  </a:cxn>
                  <a:cxn ang="0">
                    <a:pos x="58" y="198"/>
                  </a:cxn>
                  <a:cxn ang="0">
                    <a:pos x="58" y="212"/>
                  </a:cxn>
                  <a:cxn ang="0">
                    <a:pos x="58" y="225"/>
                  </a:cxn>
                  <a:cxn ang="0">
                    <a:pos x="58" y="242"/>
                  </a:cxn>
                  <a:cxn ang="0">
                    <a:pos x="58" y="256"/>
                  </a:cxn>
                  <a:cxn ang="0">
                    <a:pos x="58" y="269"/>
                  </a:cxn>
                  <a:cxn ang="0">
                    <a:pos x="58" y="283"/>
                  </a:cxn>
                  <a:cxn ang="0">
                    <a:pos x="58" y="297"/>
                  </a:cxn>
                  <a:cxn ang="0">
                    <a:pos x="182" y="278"/>
                  </a:cxn>
                  <a:cxn ang="0">
                    <a:pos x="182" y="261"/>
                  </a:cxn>
                  <a:cxn ang="0">
                    <a:pos x="182" y="242"/>
                  </a:cxn>
                  <a:cxn ang="0">
                    <a:pos x="184" y="225"/>
                  </a:cxn>
                  <a:cxn ang="0">
                    <a:pos x="184" y="206"/>
                  </a:cxn>
                  <a:cxn ang="0">
                    <a:pos x="184" y="187"/>
                  </a:cxn>
                  <a:cxn ang="0">
                    <a:pos x="184" y="168"/>
                  </a:cxn>
                  <a:cxn ang="0">
                    <a:pos x="184" y="151"/>
                  </a:cxn>
                  <a:cxn ang="0">
                    <a:pos x="184" y="132"/>
                  </a:cxn>
                  <a:cxn ang="0">
                    <a:pos x="184" y="113"/>
                  </a:cxn>
                  <a:cxn ang="0">
                    <a:pos x="184" y="96"/>
                  </a:cxn>
                  <a:cxn ang="0">
                    <a:pos x="184" y="77"/>
                  </a:cxn>
                  <a:cxn ang="0">
                    <a:pos x="184" y="61"/>
                  </a:cxn>
                  <a:cxn ang="0">
                    <a:pos x="182" y="42"/>
                  </a:cxn>
                  <a:cxn ang="0">
                    <a:pos x="182" y="25"/>
                  </a:cxn>
                  <a:cxn ang="0">
                    <a:pos x="182" y="9"/>
                  </a:cxn>
                  <a:cxn ang="0">
                    <a:pos x="0" y="17"/>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6" y="47"/>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2" name="Freeform 115"/>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63" name="Freeform 116"/>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4" name="Freeform 117"/>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65" name="Freeform 118"/>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6" name="Freeform 119"/>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close/>
                  </a:path>
                </a:pathLst>
              </a:custGeom>
              <a:solidFill>
                <a:srgbClr val="BFDEFF"/>
              </a:solidFill>
              <a:ln w="9525">
                <a:noFill/>
                <a:round/>
                <a:headEnd/>
                <a:tailEnd/>
              </a:ln>
            </p:spPr>
            <p:txBody>
              <a:bodyPr/>
              <a:lstStyle/>
              <a:p>
                <a:endParaRPr lang="en-US" dirty="0">
                  <a:solidFill>
                    <a:srgbClr val="000000"/>
                  </a:solidFill>
                </a:endParaRPr>
              </a:p>
            </p:txBody>
          </p:sp>
          <p:sp>
            <p:nvSpPr>
              <p:cNvPr id="167" name="Freeform 120"/>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8" name="Freeform 121"/>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69" name="Freeform 122"/>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0" name="Freeform 123"/>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71" name="Freeform 124"/>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2" name="Freeform 125"/>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73" name="Freeform 126"/>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4" name="Freeform 127"/>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75" name="Freeform 128"/>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6" name="Freeform 129"/>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77" name="Freeform 130"/>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8" name="Freeform 131"/>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79" name="Freeform 132"/>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0" name="Freeform 133"/>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81" name="Freeform 134"/>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2" name="Freeform 135"/>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83" name="Freeform 136"/>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4" name="Freeform 137"/>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5"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5"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85" name="Freeform 138"/>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2"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2"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6" name="Freeform 139"/>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87" name="Freeform 140"/>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8" name="Freeform 141"/>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197"/>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197"/>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close/>
                  </a:path>
                </a:pathLst>
              </a:custGeom>
              <a:solidFill>
                <a:srgbClr val="7FFFBF"/>
              </a:solidFill>
              <a:ln w="9525">
                <a:noFill/>
                <a:round/>
                <a:headEnd/>
                <a:tailEnd/>
              </a:ln>
            </p:spPr>
            <p:txBody>
              <a:bodyPr/>
              <a:lstStyle/>
              <a:p>
                <a:endParaRPr lang="en-US" dirty="0">
                  <a:solidFill>
                    <a:srgbClr val="000000"/>
                  </a:solidFill>
                </a:endParaRPr>
              </a:p>
            </p:txBody>
          </p:sp>
          <p:sp>
            <p:nvSpPr>
              <p:cNvPr id="189" name="Freeform 142"/>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200"/>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200"/>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190" name="Freeform 143"/>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close/>
                  </a:path>
                </a:pathLst>
              </a:custGeom>
              <a:solidFill>
                <a:srgbClr val="40FF9E"/>
              </a:solidFill>
              <a:ln w="9525">
                <a:noFill/>
                <a:round/>
                <a:headEnd/>
                <a:tailEnd/>
              </a:ln>
            </p:spPr>
            <p:txBody>
              <a:bodyPr/>
              <a:lstStyle/>
              <a:p>
                <a:endParaRPr lang="en-US" dirty="0">
                  <a:solidFill>
                    <a:srgbClr val="000000"/>
                  </a:solidFill>
                </a:endParaRPr>
              </a:p>
            </p:txBody>
          </p:sp>
          <p:sp>
            <p:nvSpPr>
              <p:cNvPr id="191" name="Freeform 144"/>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192" name="Freeform 145"/>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close/>
                  </a:path>
                </a:pathLst>
              </a:custGeom>
              <a:solidFill>
                <a:srgbClr val="7FBFFF"/>
              </a:solidFill>
              <a:ln w="9525">
                <a:noFill/>
                <a:round/>
                <a:headEnd/>
                <a:tailEnd/>
              </a:ln>
            </p:spPr>
            <p:txBody>
              <a:bodyPr/>
              <a:lstStyle/>
              <a:p>
                <a:endParaRPr lang="en-US" dirty="0">
                  <a:solidFill>
                    <a:srgbClr val="000000"/>
                  </a:solidFill>
                </a:endParaRPr>
              </a:p>
            </p:txBody>
          </p:sp>
          <p:sp>
            <p:nvSpPr>
              <p:cNvPr id="193" name="Freeform 146"/>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194" name="Freeform 147"/>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95" name="Freeform 148"/>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6" name="Freeform 149"/>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97" name="Freeform 150"/>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8" name="Freeform 151"/>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99" name="Freeform 152"/>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0" name="Freeform 153"/>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close/>
                  </a:path>
                </a:pathLst>
              </a:custGeom>
              <a:solidFill>
                <a:schemeClr val="bg2"/>
              </a:solidFill>
              <a:ln w="9525">
                <a:noFill/>
                <a:round/>
                <a:headEnd/>
                <a:tailEnd/>
              </a:ln>
            </p:spPr>
            <p:txBody>
              <a:bodyPr/>
              <a:lstStyle/>
              <a:p>
                <a:endParaRPr lang="en-US" dirty="0">
                  <a:solidFill>
                    <a:srgbClr val="000000"/>
                  </a:solidFill>
                </a:endParaRPr>
              </a:p>
            </p:txBody>
          </p:sp>
          <p:sp>
            <p:nvSpPr>
              <p:cNvPr id="201" name="Freeform 154"/>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2" name="Freeform 155"/>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03" name="Freeform 156"/>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4" name="Freeform 157"/>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205" name="Freeform 158"/>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6" name="Freeform 159"/>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close/>
                  </a:path>
                </a:pathLst>
              </a:custGeom>
              <a:solidFill>
                <a:srgbClr val="000000"/>
              </a:solidFill>
              <a:ln w="9525">
                <a:noFill/>
                <a:round/>
                <a:headEnd/>
                <a:tailEnd/>
              </a:ln>
            </p:spPr>
            <p:txBody>
              <a:bodyPr/>
              <a:lstStyle/>
              <a:p>
                <a:endParaRPr lang="en-US" dirty="0">
                  <a:solidFill>
                    <a:srgbClr val="000000"/>
                  </a:solidFill>
                </a:endParaRPr>
              </a:p>
            </p:txBody>
          </p:sp>
          <p:sp>
            <p:nvSpPr>
              <p:cNvPr id="207" name="Freeform 160"/>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8" name="Freeform 161"/>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close/>
                  </a:path>
                </a:pathLst>
              </a:custGeom>
              <a:solidFill>
                <a:srgbClr val="7FFFBF"/>
              </a:solidFill>
              <a:ln w="9525">
                <a:noFill/>
                <a:round/>
                <a:headEnd/>
                <a:tailEnd/>
              </a:ln>
            </p:spPr>
            <p:txBody>
              <a:bodyPr/>
              <a:lstStyle/>
              <a:p>
                <a:endParaRPr lang="en-US" dirty="0">
                  <a:solidFill>
                    <a:srgbClr val="000000"/>
                  </a:solidFill>
                </a:endParaRPr>
              </a:p>
            </p:txBody>
          </p:sp>
          <p:sp>
            <p:nvSpPr>
              <p:cNvPr id="209" name="Freeform 162"/>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210" name="Freeform 163"/>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close/>
                  </a:path>
                </a:pathLst>
              </a:custGeom>
              <a:solidFill>
                <a:srgbClr val="40FF9E"/>
              </a:solidFill>
              <a:ln w="9525">
                <a:noFill/>
                <a:round/>
                <a:headEnd/>
                <a:tailEnd/>
              </a:ln>
            </p:spPr>
            <p:txBody>
              <a:bodyPr/>
              <a:lstStyle/>
              <a:p>
                <a:endParaRPr lang="en-US" dirty="0">
                  <a:solidFill>
                    <a:srgbClr val="000000"/>
                  </a:solidFill>
                </a:endParaRPr>
              </a:p>
            </p:txBody>
          </p:sp>
          <p:sp>
            <p:nvSpPr>
              <p:cNvPr id="211" name="Freeform 164"/>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212" name="Freeform 165"/>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close/>
                  </a:path>
                </a:pathLst>
              </a:custGeom>
              <a:solidFill>
                <a:srgbClr val="7FBFFF"/>
              </a:solidFill>
              <a:ln w="9525">
                <a:noFill/>
                <a:round/>
                <a:headEnd/>
                <a:tailEnd/>
              </a:ln>
            </p:spPr>
            <p:txBody>
              <a:bodyPr/>
              <a:lstStyle/>
              <a:p>
                <a:endParaRPr lang="en-US" dirty="0">
                  <a:solidFill>
                    <a:srgbClr val="000000"/>
                  </a:solidFill>
                </a:endParaRPr>
              </a:p>
            </p:txBody>
          </p:sp>
          <p:sp>
            <p:nvSpPr>
              <p:cNvPr id="213" name="Freeform 166"/>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214" name="Freeform 167"/>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15" name="Freeform 168"/>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16" name="Freeform 169"/>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217" name="Freeform 170"/>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18" name="Freeform 171"/>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close/>
                  </a:path>
                </a:pathLst>
              </a:custGeom>
              <a:solidFill>
                <a:srgbClr val="99CCFF"/>
              </a:solidFill>
              <a:ln w="9525">
                <a:noFill/>
                <a:round/>
                <a:headEnd/>
                <a:tailEnd/>
              </a:ln>
            </p:spPr>
            <p:txBody>
              <a:bodyPr/>
              <a:lstStyle/>
              <a:p>
                <a:endParaRPr lang="en-US" dirty="0">
                  <a:solidFill>
                    <a:srgbClr val="000000"/>
                  </a:solidFill>
                </a:endParaRPr>
              </a:p>
            </p:txBody>
          </p:sp>
          <p:sp>
            <p:nvSpPr>
              <p:cNvPr id="219" name="Freeform 172"/>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20" name="Freeform 173"/>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close/>
                  </a:path>
                </a:pathLst>
              </a:custGeom>
              <a:solidFill>
                <a:schemeClr val="bg2"/>
              </a:solidFill>
              <a:ln w="9525">
                <a:noFill/>
                <a:round/>
                <a:headEnd/>
                <a:tailEnd/>
              </a:ln>
            </p:spPr>
            <p:txBody>
              <a:bodyPr/>
              <a:lstStyle/>
              <a:p>
                <a:endParaRPr lang="en-US" dirty="0">
                  <a:solidFill>
                    <a:srgbClr val="000000"/>
                  </a:solidFill>
                </a:endParaRPr>
              </a:p>
            </p:txBody>
          </p:sp>
          <p:sp>
            <p:nvSpPr>
              <p:cNvPr id="221" name="Freeform 174"/>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22" name="Freeform 175"/>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23" name="Freeform 176"/>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24" name="Text Box 177"/>
              <p:cNvSpPr txBox="1">
                <a:spLocks noChangeArrowheads="1"/>
              </p:cNvSpPr>
              <p:nvPr/>
            </p:nvSpPr>
            <p:spPr bwMode="auto">
              <a:xfrm rot="-276386">
                <a:off x="3817" y="280"/>
                <a:ext cx="471" cy="154"/>
              </a:xfrm>
              <a:prstGeom prst="rect">
                <a:avLst/>
              </a:prstGeom>
              <a:noFill/>
              <a:ln w="9525">
                <a:noFill/>
                <a:miter lim="800000"/>
                <a:headEnd/>
                <a:tailEnd/>
              </a:ln>
              <a:effectLst/>
            </p:spPr>
            <p:txBody>
              <a:bodyPr>
                <a:spAutoFit/>
              </a:bodyPr>
              <a:lstStyle/>
              <a:p>
                <a:pPr algn="ctr">
                  <a:spcBef>
                    <a:spcPct val="50000"/>
                  </a:spcBef>
                </a:pPr>
                <a:endParaRPr lang="en-US" sz="1000" b="1" dirty="0">
                  <a:solidFill>
                    <a:srgbClr val="000000"/>
                  </a:solidFill>
                </a:endParaRPr>
              </a:p>
            </p:txBody>
          </p:sp>
        </p:grpSp>
        <p:sp>
          <p:nvSpPr>
            <p:cNvPr id="134" name="Text Box 85"/>
            <p:cNvSpPr txBox="1">
              <a:spLocks noChangeArrowheads="1"/>
            </p:cNvSpPr>
            <p:nvPr/>
          </p:nvSpPr>
          <p:spPr bwMode="auto">
            <a:xfrm>
              <a:off x="1223956" y="5986046"/>
              <a:ext cx="3883821" cy="807190"/>
            </a:xfrm>
            <a:prstGeom prst="rect">
              <a:avLst/>
            </a:prstGeom>
            <a:noFill/>
            <a:ln w="9525">
              <a:noFill/>
              <a:miter lim="800000"/>
              <a:headEnd/>
              <a:tailEnd/>
            </a:ln>
            <a:effectLst/>
          </p:spPr>
          <p:txBody>
            <a:bodyPr wrap="square">
              <a:spAutoFit/>
              <a:flatTx/>
            </a:bodyPr>
            <a:lstStyle/>
            <a:p>
              <a:pPr algn="ctr">
                <a:spcBef>
                  <a:spcPct val="50000"/>
                </a:spcBef>
              </a:pPr>
              <a:r>
                <a:rPr lang="en-US" sz="1400" b="1" dirty="0">
                  <a:solidFill>
                    <a:srgbClr val="000000"/>
                  </a:solidFill>
                </a:rPr>
                <a:t>Skilled </a:t>
              </a:r>
              <a:r>
                <a:rPr lang="en-US" sz="1400" b="1" dirty="0" smtClean="0">
                  <a:solidFill>
                    <a:srgbClr val="000000"/>
                  </a:solidFill>
                </a:rPr>
                <a:t>Nursing Care Centers</a:t>
              </a:r>
              <a:r>
                <a:rPr lang="en-US" sz="1400" b="1" dirty="0" smtClean="0">
                  <a:solidFill>
                    <a:srgbClr val="000000"/>
                  </a:solidFill>
                  <a:latin typeface="Times New Roman" pitchFamily="18" charset="0"/>
                </a:rPr>
                <a:t> </a:t>
              </a:r>
              <a:endParaRPr lang="en-US" sz="1400" b="1" dirty="0">
                <a:solidFill>
                  <a:srgbClr val="000000"/>
                </a:solidFill>
                <a:latin typeface="Times New Roman" pitchFamily="18" charset="0"/>
              </a:endParaRPr>
            </a:p>
          </p:txBody>
        </p:sp>
      </p:grpSp>
      <p:pic>
        <p:nvPicPr>
          <p:cNvPr id="1963120" name="Picture 112"/>
          <p:cNvPicPr>
            <a:picLocks noChangeAspect="1" noChangeArrowheads="1"/>
          </p:cNvPicPr>
          <p:nvPr/>
        </p:nvPicPr>
        <p:blipFill>
          <a:blip r:embed="rId7">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581400" y="4191000"/>
            <a:ext cx="1457325" cy="139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 name="Picture 82"/>
          <p:cNvPicPr>
            <a:picLocks noChangeAspect="1" noChangeArrowheads="1"/>
          </p:cNvPicPr>
          <p:nvPr/>
        </p:nvPicPr>
        <p:blipFill>
          <a:blip r:embed="rId9">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858000" y="4191000"/>
            <a:ext cx="145732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2012" name="Picture 28" descr="C:\Users\prutherford\Downloads\PhysRecog_PCMH2011_rgb.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5889" y="3433796"/>
            <a:ext cx="1614550" cy="144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276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2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122359" y="1600200"/>
            <a:ext cx="8666041" cy="2934087"/>
          </a:xfrm>
          <a:custGeom>
            <a:avLst/>
            <a:gdLst>
              <a:gd name="T0" fmla="*/ 2147483647 w 4480"/>
              <a:gd name="T1" fmla="*/ 0 h 1243"/>
              <a:gd name="T2" fmla="*/ 0 w 4480"/>
              <a:gd name="T3" fmla="*/ 2147483647 h 1243"/>
              <a:gd name="T4" fmla="*/ 2147483647 w 4480"/>
              <a:gd name="T5" fmla="*/ 2147483647 h 1243"/>
              <a:gd name="T6" fmla="*/ 2147483647 w 4480"/>
              <a:gd name="T7" fmla="*/ 0 h 1243"/>
              <a:gd name="T8" fmla="*/ 0 60000 65536"/>
              <a:gd name="T9" fmla="*/ 0 60000 65536"/>
              <a:gd name="T10" fmla="*/ 0 60000 65536"/>
              <a:gd name="T11" fmla="*/ 0 60000 65536"/>
              <a:gd name="T12" fmla="*/ 0 w 4480"/>
              <a:gd name="T13" fmla="*/ 0 h 1243"/>
              <a:gd name="T14" fmla="*/ 4480 w 4480"/>
              <a:gd name="T15" fmla="*/ 1243 h 1243"/>
              <a:gd name="connsiteX0" fmla="*/ 3570 w 10000"/>
              <a:gd name="connsiteY0" fmla="*/ 9556 h 9556"/>
              <a:gd name="connsiteX1" fmla="*/ 0 w 10000"/>
              <a:gd name="connsiteY1" fmla="*/ 40 h 9556"/>
              <a:gd name="connsiteX2" fmla="*/ 10000 w 10000"/>
              <a:gd name="connsiteY2" fmla="*/ 0 h 9556"/>
              <a:gd name="connsiteX3" fmla="*/ 3570 w 10000"/>
              <a:gd name="connsiteY3" fmla="*/ 9556 h 9556"/>
              <a:gd name="connsiteX0" fmla="*/ 7102 w 10000"/>
              <a:gd name="connsiteY0" fmla="*/ 11744 h 11744"/>
              <a:gd name="connsiteX1" fmla="*/ 0 w 10000"/>
              <a:gd name="connsiteY1" fmla="*/ 42 h 11744"/>
              <a:gd name="connsiteX2" fmla="*/ 10000 w 10000"/>
              <a:gd name="connsiteY2" fmla="*/ 0 h 11744"/>
              <a:gd name="connsiteX3" fmla="*/ 7102 w 10000"/>
              <a:gd name="connsiteY3" fmla="*/ 11744 h 11744"/>
              <a:gd name="connsiteX0" fmla="*/ 6868 w 10000"/>
              <a:gd name="connsiteY0" fmla="*/ 11744 h 11744"/>
              <a:gd name="connsiteX1" fmla="*/ 0 w 10000"/>
              <a:gd name="connsiteY1" fmla="*/ 42 h 11744"/>
              <a:gd name="connsiteX2" fmla="*/ 10000 w 10000"/>
              <a:gd name="connsiteY2" fmla="*/ 0 h 11744"/>
              <a:gd name="connsiteX3" fmla="*/ 6868 w 10000"/>
              <a:gd name="connsiteY3" fmla="*/ 11744 h 11744"/>
              <a:gd name="connsiteX0" fmla="*/ 6868 w 10000"/>
              <a:gd name="connsiteY0" fmla="*/ 12419 h 12419"/>
              <a:gd name="connsiteX1" fmla="*/ 0 w 10000"/>
              <a:gd name="connsiteY1" fmla="*/ 42 h 12419"/>
              <a:gd name="connsiteX2" fmla="*/ 10000 w 10000"/>
              <a:gd name="connsiteY2" fmla="*/ 0 h 12419"/>
              <a:gd name="connsiteX3" fmla="*/ 6868 w 10000"/>
              <a:gd name="connsiteY3" fmla="*/ 12419 h 12419"/>
              <a:gd name="connsiteX0" fmla="*/ 6868 w 10000"/>
              <a:gd name="connsiteY0" fmla="*/ 12419 h 12419"/>
              <a:gd name="connsiteX1" fmla="*/ 6673 w 10000"/>
              <a:gd name="connsiteY1" fmla="*/ 12365 h 12419"/>
              <a:gd name="connsiteX2" fmla="*/ 0 w 10000"/>
              <a:gd name="connsiteY2" fmla="*/ 42 h 12419"/>
              <a:gd name="connsiteX3" fmla="*/ 10000 w 10000"/>
              <a:gd name="connsiteY3" fmla="*/ 0 h 12419"/>
              <a:gd name="connsiteX4" fmla="*/ 6868 w 10000"/>
              <a:gd name="connsiteY4" fmla="*/ 12419 h 12419"/>
              <a:gd name="connsiteX0" fmla="*/ 6868 w 10000"/>
              <a:gd name="connsiteY0" fmla="*/ 12419 h 12475"/>
              <a:gd name="connsiteX1" fmla="*/ 6820 w 10000"/>
              <a:gd name="connsiteY1" fmla="*/ 12473 h 12475"/>
              <a:gd name="connsiteX2" fmla="*/ 0 w 10000"/>
              <a:gd name="connsiteY2" fmla="*/ 42 h 12475"/>
              <a:gd name="connsiteX3" fmla="*/ 10000 w 10000"/>
              <a:gd name="connsiteY3" fmla="*/ 0 h 12475"/>
              <a:gd name="connsiteX4" fmla="*/ 6868 w 10000"/>
              <a:gd name="connsiteY4" fmla="*/ 12419 h 1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475">
                <a:moveTo>
                  <a:pt x="6868" y="12419"/>
                </a:moveTo>
                <a:cubicBezTo>
                  <a:pt x="6847" y="12401"/>
                  <a:pt x="6841" y="12491"/>
                  <a:pt x="6820" y="12473"/>
                </a:cubicBezTo>
                <a:lnTo>
                  <a:pt x="0" y="42"/>
                </a:lnTo>
                <a:lnTo>
                  <a:pt x="10000" y="0"/>
                </a:lnTo>
                <a:lnTo>
                  <a:pt x="6868" y="12419"/>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w="25400" cap="sq">
            <a:solidFill>
              <a:schemeClr val="tx1"/>
            </a:solidFill>
            <a:round/>
            <a:headEnd type="none" w="sm" len="sm"/>
            <a:tailEnd type="none" w="sm" len="sm"/>
          </a:ln>
          <a:effectLst>
            <a:innerShdw blurRad="63500" dist="50800" dir="5400000">
              <a:prstClr val="black">
                <a:alpha val="50000"/>
              </a:prstClr>
            </a:innerShdw>
            <a:softEdge rad="31750"/>
          </a:effectLst>
        </p:spPr>
        <p:txBody>
          <a:bodyPr wrap="none"/>
          <a:lstStyle/>
          <a:p>
            <a:endParaRPr lang="en-US" dirty="0">
              <a:solidFill>
                <a:srgbClr val="000000"/>
              </a:solidFill>
            </a:endParaRPr>
          </a:p>
        </p:txBody>
      </p:sp>
      <p:cxnSp>
        <p:nvCxnSpPr>
          <p:cNvPr id="55" name="Straight Arrow Connector 54"/>
          <p:cNvCxnSpPr/>
          <p:nvPr/>
        </p:nvCxnSpPr>
        <p:spPr>
          <a:xfrm flipV="1">
            <a:off x="5715000" y="2208276"/>
            <a:ext cx="685800" cy="152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810000" y="2209800"/>
            <a:ext cx="6096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Flowchart: Process 65"/>
          <p:cNvSpPr/>
          <p:nvPr/>
        </p:nvSpPr>
        <p:spPr>
          <a:xfrm>
            <a:off x="6477000" y="1901952"/>
            <a:ext cx="1143000" cy="612648"/>
          </a:xfrm>
          <a:prstGeom prst="flowChartProcess">
            <a:avLst/>
          </a:prstGeom>
          <a:solidFill>
            <a:schemeClr val="bg1"/>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solidFill>
                  <a:srgbClr val="000000"/>
                </a:solidFill>
              </a:rPr>
              <a:t>Coordinate Care</a:t>
            </a:r>
            <a:endParaRPr lang="en-US" sz="1200" b="1" dirty="0">
              <a:solidFill>
                <a:srgbClr val="000000"/>
              </a:solidFill>
            </a:endParaRPr>
          </a:p>
        </p:txBody>
      </p:sp>
      <p:sp>
        <p:nvSpPr>
          <p:cNvPr id="70" name="Flowchart: Process 69"/>
          <p:cNvSpPr/>
          <p:nvPr/>
        </p:nvSpPr>
        <p:spPr>
          <a:xfrm>
            <a:off x="2514600" y="1905000"/>
            <a:ext cx="1143000" cy="612648"/>
          </a:xfrm>
          <a:prstGeom prst="flowChartProcess">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Review Home Care Plan</a:t>
            </a:r>
            <a:endParaRPr lang="en-US" sz="1200" b="1" dirty="0">
              <a:solidFill>
                <a:srgbClr val="000000"/>
              </a:solidFill>
            </a:endParaRPr>
          </a:p>
        </p:txBody>
      </p:sp>
      <p:sp>
        <p:nvSpPr>
          <p:cNvPr id="11" name="Flowchart: Process 10"/>
          <p:cNvSpPr/>
          <p:nvPr/>
        </p:nvSpPr>
        <p:spPr>
          <a:xfrm>
            <a:off x="4495800" y="1752600"/>
            <a:ext cx="1143000" cy="838200"/>
          </a:xfrm>
          <a:prstGeom prst="flowChartProcess">
            <a:avLst/>
          </a:prstGeom>
          <a:solidFill>
            <a:schemeClr val="bg1"/>
          </a:solidFill>
          <a:ln>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smtClean="0">
              <a:solidFill>
                <a:srgbClr val="000000"/>
              </a:solidFill>
            </a:endParaRPr>
          </a:p>
          <a:p>
            <a:pPr algn="ctr"/>
            <a:r>
              <a:rPr lang="en-US" sz="1200" b="1" dirty="0" smtClean="0">
                <a:solidFill>
                  <a:srgbClr val="000000"/>
                </a:solidFill>
              </a:rPr>
              <a:t>Assess</a:t>
            </a:r>
            <a:r>
              <a:rPr lang="en-US" sz="1200" b="1" dirty="0">
                <a:solidFill>
                  <a:srgbClr val="000000"/>
                </a:solidFill>
              </a:rPr>
              <a:t>, Plan &amp; Self-Management Support</a:t>
            </a:r>
          </a:p>
          <a:p>
            <a:pPr algn="ctr"/>
            <a:endParaRPr lang="en-US" sz="1200" b="1" dirty="0">
              <a:solidFill>
                <a:srgbClr val="000000"/>
              </a:solidFill>
            </a:endParaRPr>
          </a:p>
        </p:txBody>
      </p:sp>
      <p:sp>
        <p:nvSpPr>
          <p:cNvPr id="2" name="TextBox 1"/>
          <p:cNvSpPr txBox="1"/>
          <p:nvPr/>
        </p:nvSpPr>
        <p:spPr>
          <a:xfrm>
            <a:off x="228600" y="139005"/>
            <a:ext cx="8927067" cy="1384995"/>
          </a:xfrm>
          <a:prstGeom prst="rect">
            <a:avLst/>
          </a:prstGeom>
          <a:noFill/>
        </p:spPr>
        <p:txBody>
          <a:bodyPr wrap="square" rtlCol="0">
            <a:spAutoFit/>
          </a:bodyPr>
          <a:lstStyle/>
          <a:p>
            <a:pPr algn="ctr"/>
            <a:r>
              <a:rPr lang="en-US" sz="2200" b="1" u="sng" dirty="0">
                <a:solidFill>
                  <a:srgbClr val="000099"/>
                </a:solidFill>
              </a:rPr>
              <a:t>Reception into </a:t>
            </a:r>
            <a:r>
              <a:rPr lang="en-US" sz="2200" b="1" u="sng" dirty="0" smtClean="0">
                <a:solidFill>
                  <a:srgbClr val="000099"/>
                </a:solidFill>
              </a:rPr>
              <a:t>Home Health </a:t>
            </a:r>
            <a:r>
              <a:rPr lang="en-US" sz="2200" b="1" u="sng" dirty="0">
                <a:solidFill>
                  <a:srgbClr val="000099"/>
                </a:solidFill>
              </a:rPr>
              <a:t>Care </a:t>
            </a:r>
            <a:r>
              <a:rPr lang="en-US" sz="2200" dirty="0">
                <a:solidFill>
                  <a:srgbClr val="000099"/>
                </a:solidFill>
              </a:rPr>
              <a:t>with </a:t>
            </a:r>
            <a:r>
              <a:rPr lang="en-US" sz="2200" dirty="0" smtClean="0">
                <a:solidFill>
                  <a:srgbClr val="000099"/>
                </a:solidFill>
              </a:rPr>
              <a:t>Co-Design &amp; </a:t>
            </a:r>
          </a:p>
          <a:p>
            <a:pPr algn="ctr"/>
            <a:r>
              <a:rPr lang="en-US" sz="2200" dirty="0" smtClean="0">
                <a:solidFill>
                  <a:srgbClr val="000099"/>
                </a:solidFill>
              </a:rPr>
              <a:t>Implementation of </a:t>
            </a:r>
            <a:r>
              <a:rPr lang="en-US" sz="2200" dirty="0">
                <a:solidFill>
                  <a:srgbClr val="000099"/>
                </a:solidFill>
              </a:rPr>
              <a:t>Processes with </a:t>
            </a:r>
            <a:r>
              <a:rPr lang="en-US" sz="2200" dirty="0" smtClean="0">
                <a:solidFill>
                  <a:srgbClr val="000099"/>
                </a:solidFill>
              </a:rPr>
              <a:t>Patients, Family Caregivers, Hospitals </a:t>
            </a:r>
            <a:r>
              <a:rPr lang="en-US" sz="2200" dirty="0">
                <a:solidFill>
                  <a:srgbClr val="000099"/>
                </a:solidFill>
              </a:rPr>
              <a:t>and Community Providers</a:t>
            </a:r>
            <a:endParaRPr lang="en-US" sz="2200" dirty="0">
              <a:solidFill>
                <a:srgbClr val="000000"/>
              </a:solidFill>
            </a:endParaRPr>
          </a:p>
          <a:p>
            <a:endParaRPr lang="en-US" dirty="0">
              <a:solidFill>
                <a:srgbClr val="000000"/>
              </a:solidFill>
            </a:endParaRPr>
          </a:p>
        </p:txBody>
      </p:sp>
      <p:pic>
        <p:nvPicPr>
          <p:cNvPr id="9" name="Picture 8" descr="pic-sample1.jpg"/>
          <p:cNvPicPr>
            <a:picLocks noChangeAspect="1"/>
          </p:cNvPicPr>
          <p:nvPr/>
        </p:nvPicPr>
        <p:blipFill>
          <a:blip r:embed="rId4" cstate="print"/>
          <a:stretch>
            <a:fillRect/>
          </a:stretch>
        </p:blipFill>
        <p:spPr>
          <a:xfrm>
            <a:off x="6553200" y="3962400"/>
            <a:ext cx="1346308" cy="1468101"/>
          </a:xfrm>
          <a:prstGeom prst="rect">
            <a:avLst/>
          </a:prstGeom>
        </p:spPr>
      </p:pic>
      <p:sp>
        <p:nvSpPr>
          <p:cNvPr id="10" name="Text Box 85"/>
          <p:cNvSpPr txBox="1">
            <a:spLocks noChangeArrowheads="1"/>
          </p:cNvSpPr>
          <p:nvPr/>
        </p:nvSpPr>
        <p:spPr bwMode="auto">
          <a:xfrm>
            <a:off x="5943600" y="5358825"/>
            <a:ext cx="2605088" cy="338554"/>
          </a:xfrm>
          <a:prstGeom prst="rect">
            <a:avLst/>
          </a:prstGeom>
          <a:noFill/>
          <a:ln w="9525">
            <a:noFill/>
            <a:miter lim="800000"/>
            <a:headEnd/>
            <a:tailEnd/>
          </a:ln>
          <a:effectLst/>
        </p:spPr>
        <p:txBody>
          <a:bodyPr wrap="square">
            <a:spAutoFit/>
            <a:flatTx/>
          </a:bodyPr>
          <a:lstStyle/>
          <a:p>
            <a:pPr algn="ctr">
              <a:spcBef>
                <a:spcPct val="50000"/>
              </a:spcBef>
            </a:pPr>
            <a:r>
              <a:rPr lang="en-US" sz="1600" b="1" dirty="0" smtClean="0">
                <a:solidFill>
                  <a:srgbClr val="000000"/>
                </a:solidFill>
              </a:rPr>
              <a:t>Home Health Care</a:t>
            </a:r>
            <a:endParaRPr lang="en-US" sz="1600" b="1" dirty="0">
              <a:solidFill>
                <a:srgbClr val="000000"/>
              </a:solidFill>
              <a:latin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993240672"/>
              </p:ext>
            </p:extLst>
          </p:nvPr>
        </p:nvGraphicFramePr>
        <p:xfrm>
          <a:off x="3771287" y="4876800"/>
          <a:ext cx="1486513" cy="571736"/>
        </p:xfrm>
        <a:graphic>
          <a:graphicData uri="http://schemas.openxmlformats.org/presentationml/2006/ole">
            <mc:AlternateContent xmlns:mc="http://schemas.openxmlformats.org/markup-compatibility/2006">
              <mc:Choice xmlns:v="urn:schemas-microsoft-com:vml" Requires="v">
                <p:oleObj spid="_x0000_s1963060" name="Clip" r:id="rId5" imgW="4582562" imgH="2551568" progId="">
                  <p:embed/>
                </p:oleObj>
              </mc:Choice>
              <mc:Fallback>
                <p:oleObj name="Clip" r:id="rId5" imgW="4582562" imgH="255156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3968" t="21501" r="15964" b="14334"/>
                      <a:stretch>
                        <a:fillRect/>
                      </a:stretch>
                    </p:blipFill>
                    <p:spPr bwMode="auto">
                      <a:xfrm>
                        <a:off x="3771287" y="4876800"/>
                        <a:ext cx="1486513" cy="571736"/>
                      </a:xfrm>
                      <a:prstGeom prst="rect">
                        <a:avLst/>
                      </a:prstGeom>
                      <a:noFill/>
                      <a:ln>
                        <a:noFill/>
                      </a:ln>
                    </p:spPr>
                  </p:pic>
                </p:oleObj>
              </mc:Fallback>
            </mc:AlternateContent>
          </a:graphicData>
        </a:graphic>
      </p:graphicFrame>
      <p:grpSp>
        <p:nvGrpSpPr>
          <p:cNvPr id="16" name="Group 6"/>
          <p:cNvGrpSpPr>
            <a:grpSpLocks/>
          </p:cNvGrpSpPr>
          <p:nvPr/>
        </p:nvGrpSpPr>
        <p:grpSpPr bwMode="auto">
          <a:xfrm>
            <a:off x="381000" y="3062537"/>
            <a:ext cx="2217324" cy="595063"/>
            <a:chOff x="278" y="846"/>
            <a:chExt cx="2448" cy="1358"/>
          </a:xfrm>
        </p:grpSpPr>
        <p:sp>
          <p:nvSpPr>
            <p:cNvPr id="17" name="Freeform 7"/>
            <p:cNvSpPr>
              <a:spLocks/>
            </p:cNvSpPr>
            <p:nvPr/>
          </p:nvSpPr>
          <p:spPr bwMode="auto">
            <a:xfrm>
              <a:off x="2402" y="1994"/>
              <a:ext cx="1" cy="4"/>
            </a:xfrm>
            <a:custGeom>
              <a:avLst/>
              <a:gdLst/>
              <a:ahLst/>
              <a:cxnLst>
                <a:cxn ang="0">
                  <a:pos x="0" y="3"/>
                </a:cxn>
                <a:cxn ang="0">
                  <a:pos x="1" y="0"/>
                </a:cxn>
                <a:cxn ang="0">
                  <a:pos x="0" y="3"/>
                </a:cxn>
              </a:cxnLst>
              <a:rect l="0" t="0" r="r" b="b"/>
              <a:pathLst>
                <a:path w="1" h="3">
                  <a:moveTo>
                    <a:pt x="0" y="3"/>
                  </a:moveTo>
                  <a:lnTo>
                    <a:pt x="1" y="0"/>
                  </a:lnTo>
                  <a:lnTo>
                    <a:pt x="0" y="3"/>
                  </a:lnTo>
                  <a:close/>
                </a:path>
              </a:pathLst>
            </a:custGeom>
            <a:solidFill>
              <a:srgbClr val="CCC9DB"/>
            </a:solidFill>
            <a:ln w="9525">
              <a:noFill/>
              <a:round/>
              <a:headEnd/>
              <a:tailEnd/>
            </a:ln>
          </p:spPr>
          <p:txBody>
            <a:bodyPr/>
            <a:lstStyle/>
            <a:p>
              <a:endParaRPr lang="en-US" dirty="0">
                <a:solidFill>
                  <a:srgbClr val="000000"/>
                </a:solidFill>
              </a:endParaRPr>
            </a:p>
          </p:txBody>
        </p:sp>
        <p:sp>
          <p:nvSpPr>
            <p:cNvPr id="18" name="Rectangle 8"/>
            <p:cNvSpPr>
              <a:spLocks noChangeArrowheads="1"/>
            </p:cNvSpPr>
            <p:nvPr/>
          </p:nvSpPr>
          <p:spPr bwMode="auto">
            <a:xfrm>
              <a:off x="2253" y="1594"/>
              <a:ext cx="101"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19" name="Rectangle 9"/>
            <p:cNvSpPr>
              <a:spLocks noChangeArrowheads="1"/>
            </p:cNvSpPr>
            <p:nvPr/>
          </p:nvSpPr>
          <p:spPr bwMode="auto">
            <a:xfrm>
              <a:off x="2126" y="1594"/>
              <a:ext cx="99"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20" name="Rectangle 10"/>
            <p:cNvSpPr>
              <a:spLocks noChangeArrowheads="1"/>
            </p:cNvSpPr>
            <p:nvPr/>
          </p:nvSpPr>
          <p:spPr bwMode="auto">
            <a:xfrm>
              <a:off x="1683" y="968"/>
              <a:ext cx="100"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21" name="Freeform 11"/>
            <p:cNvSpPr>
              <a:spLocks/>
            </p:cNvSpPr>
            <p:nvPr/>
          </p:nvSpPr>
          <p:spPr bwMode="auto">
            <a:xfrm>
              <a:off x="598" y="869"/>
              <a:ext cx="1931" cy="1177"/>
            </a:xfrm>
            <a:custGeom>
              <a:avLst/>
              <a:gdLst/>
              <a:ahLst/>
              <a:cxnLst>
                <a:cxn ang="0">
                  <a:pos x="1285" y="632"/>
                </a:cxn>
                <a:cxn ang="0">
                  <a:pos x="1285" y="608"/>
                </a:cxn>
                <a:cxn ang="0">
                  <a:pos x="1287" y="608"/>
                </a:cxn>
                <a:cxn ang="0">
                  <a:pos x="1287" y="563"/>
                </a:cxn>
                <a:cxn ang="0">
                  <a:pos x="1178" y="563"/>
                </a:cxn>
                <a:cxn ang="0">
                  <a:pos x="1178" y="115"/>
                </a:cxn>
                <a:cxn ang="0">
                  <a:pos x="802" y="115"/>
                </a:cxn>
                <a:cxn ang="0">
                  <a:pos x="802" y="0"/>
                </a:cxn>
                <a:cxn ang="0">
                  <a:pos x="646" y="0"/>
                </a:cxn>
                <a:cxn ang="0">
                  <a:pos x="646" y="115"/>
                </a:cxn>
                <a:cxn ang="0">
                  <a:pos x="372" y="115"/>
                </a:cxn>
                <a:cxn ang="0">
                  <a:pos x="374" y="544"/>
                </a:cxn>
                <a:cxn ang="0">
                  <a:pos x="91" y="544"/>
                </a:cxn>
                <a:cxn ang="0">
                  <a:pos x="91" y="664"/>
                </a:cxn>
                <a:cxn ang="0">
                  <a:pos x="0" y="664"/>
                </a:cxn>
                <a:cxn ang="0">
                  <a:pos x="106" y="946"/>
                </a:cxn>
                <a:cxn ang="0">
                  <a:pos x="1070" y="946"/>
                </a:cxn>
                <a:cxn ang="0">
                  <a:pos x="1070" y="923"/>
                </a:cxn>
                <a:cxn ang="0">
                  <a:pos x="1087" y="921"/>
                </a:cxn>
                <a:cxn ang="0">
                  <a:pos x="1087" y="922"/>
                </a:cxn>
                <a:cxn ang="0">
                  <a:pos x="1171" y="922"/>
                </a:cxn>
                <a:cxn ang="0">
                  <a:pos x="1171" y="921"/>
                </a:cxn>
                <a:cxn ang="0">
                  <a:pos x="1220" y="921"/>
                </a:cxn>
                <a:cxn ang="0">
                  <a:pos x="1220" y="926"/>
                </a:cxn>
                <a:cxn ang="0">
                  <a:pos x="1244" y="926"/>
                </a:cxn>
                <a:cxn ang="0">
                  <a:pos x="1244" y="921"/>
                </a:cxn>
                <a:cxn ang="0">
                  <a:pos x="1300" y="923"/>
                </a:cxn>
                <a:cxn ang="0">
                  <a:pos x="1300" y="962"/>
                </a:cxn>
                <a:cxn ang="0">
                  <a:pos x="1551" y="962"/>
                </a:cxn>
                <a:cxn ang="0">
                  <a:pos x="1566" y="923"/>
                </a:cxn>
                <a:cxn ang="0">
                  <a:pos x="1567" y="920"/>
                </a:cxn>
                <a:cxn ang="0">
                  <a:pos x="1649" y="711"/>
                </a:cxn>
                <a:cxn ang="0">
                  <a:pos x="1649" y="711"/>
                </a:cxn>
                <a:cxn ang="0">
                  <a:pos x="1677" y="638"/>
                </a:cxn>
                <a:cxn ang="0">
                  <a:pos x="1677" y="638"/>
                </a:cxn>
                <a:cxn ang="0">
                  <a:pos x="1285" y="632"/>
                </a:cxn>
              </a:cxnLst>
              <a:rect l="0" t="0" r="r" b="b"/>
              <a:pathLst>
                <a:path w="1677" h="962">
                  <a:moveTo>
                    <a:pt x="1285" y="632"/>
                  </a:moveTo>
                  <a:lnTo>
                    <a:pt x="1285" y="608"/>
                  </a:lnTo>
                  <a:lnTo>
                    <a:pt x="1287" y="608"/>
                  </a:lnTo>
                  <a:lnTo>
                    <a:pt x="1287" y="563"/>
                  </a:lnTo>
                  <a:lnTo>
                    <a:pt x="1178" y="563"/>
                  </a:lnTo>
                  <a:lnTo>
                    <a:pt x="1178" y="115"/>
                  </a:lnTo>
                  <a:lnTo>
                    <a:pt x="802" y="115"/>
                  </a:lnTo>
                  <a:lnTo>
                    <a:pt x="802" y="0"/>
                  </a:lnTo>
                  <a:lnTo>
                    <a:pt x="646" y="0"/>
                  </a:lnTo>
                  <a:lnTo>
                    <a:pt x="646" y="115"/>
                  </a:lnTo>
                  <a:lnTo>
                    <a:pt x="372" y="115"/>
                  </a:lnTo>
                  <a:lnTo>
                    <a:pt x="374" y="544"/>
                  </a:lnTo>
                  <a:lnTo>
                    <a:pt x="91" y="544"/>
                  </a:lnTo>
                  <a:lnTo>
                    <a:pt x="91" y="664"/>
                  </a:lnTo>
                  <a:lnTo>
                    <a:pt x="0" y="664"/>
                  </a:lnTo>
                  <a:lnTo>
                    <a:pt x="106" y="946"/>
                  </a:lnTo>
                  <a:lnTo>
                    <a:pt x="1070" y="946"/>
                  </a:lnTo>
                  <a:lnTo>
                    <a:pt x="1070" y="923"/>
                  </a:lnTo>
                  <a:lnTo>
                    <a:pt x="1087" y="921"/>
                  </a:lnTo>
                  <a:lnTo>
                    <a:pt x="1087" y="922"/>
                  </a:lnTo>
                  <a:lnTo>
                    <a:pt x="1171" y="922"/>
                  </a:lnTo>
                  <a:lnTo>
                    <a:pt x="1171" y="921"/>
                  </a:lnTo>
                  <a:lnTo>
                    <a:pt x="1220" y="921"/>
                  </a:lnTo>
                  <a:lnTo>
                    <a:pt x="1220" y="926"/>
                  </a:lnTo>
                  <a:lnTo>
                    <a:pt x="1244" y="926"/>
                  </a:lnTo>
                  <a:lnTo>
                    <a:pt x="1244" y="921"/>
                  </a:lnTo>
                  <a:lnTo>
                    <a:pt x="1300" y="923"/>
                  </a:lnTo>
                  <a:lnTo>
                    <a:pt x="1300" y="962"/>
                  </a:lnTo>
                  <a:lnTo>
                    <a:pt x="1551" y="962"/>
                  </a:lnTo>
                  <a:lnTo>
                    <a:pt x="1566" y="923"/>
                  </a:lnTo>
                  <a:lnTo>
                    <a:pt x="1567" y="920"/>
                  </a:lnTo>
                  <a:lnTo>
                    <a:pt x="1649" y="711"/>
                  </a:lnTo>
                  <a:lnTo>
                    <a:pt x="1649" y="711"/>
                  </a:lnTo>
                  <a:lnTo>
                    <a:pt x="1677" y="638"/>
                  </a:lnTo>
                  <a:lnTo>
                    <a:pt x="1677" y="638"/>
                  </a:lnTo>
                  <a:lnTo>
                    <a:pt x="1285" y="632"/>
                  </a:lnTo>
                  <a:close/>
                </a:path>
              </a:pathLst>
            </a:custGeom>
            <a:solidFill>
              <a:srgbClr val="CCC9DB"/>
            </a:solidFill>
            <a:ln w="9525">
              <a:noFill/>
              <a:round/>
              <a:headEnd/>
              <a:tailEnd/>
            </a:ln>
          </p:spPr>
          <p:txBody>
            <a:bodyPr/>
            <a:lstStyle/>
            <a:p>
              <a:endParaRPr lang="en-US" dirty="0">
                <a:solidFill>
                  <a:srgbClr val="000000"/>
                </a:solidFill>
              </a:endParaRPr>
            </a:p>
          </p:txBody>
        </p:sp>
        <p:sp>
          <p:nvSpPr>
            <p:cNvPr id="22" name="Freeform 12"/>
            <p:cNvSpPr>
              <a:spLocks/>
            </p:cNvSpPr>
            <p:nvPr/>
          </p:nvSpPr>
          <p:spPr bwMode="auto">
            <a:xfrm>
              <a:off x="1934" y="2172"/>
              <a:ext cx="398" cy="32"/>
            </a:xfrm>
            <a:custGeom>
              <a:avLst/>
              <a:gdLst/>
              <a:ahLst/>
              <a:cxnLst>
                <a:cxn ang="0">
                  <a:pos x="0" y="26"/>
                </a:cxn>
                <a:cxn ang="0">
                  <a:pos x="342" y="20"/>
                </a:cxn>
                <a:cxn ang="0">
                  <a:pos x="346" y="11"/>
                </a:cxn>
                <a:cxn ang="0">
                  <a:pos x="21" y="0"/>
                </a:cxn>
                <a:cxn ang="0">
                  <a:pos x="0" y="26"/>
                </a:cxn>
              </a:cxnLst>
              <a:rect l="0" t="0" r="r" b="b"/>
              <a:pathLst>
                <a:path w="346" h="26">
                  <a:moveTo>
                    <a:pt x="0" y="26"/>
                  </a:moveTo>
                  <a:lnTo>
                    <a:pt x="342" y="20"/>
                  </a:lnTo>
                  <a:lnTo>
                    <a:pt x="346" y="11"/>
                  </a:lnTo>
                  <a:lnTo>
                    <a:pt x="21" y="0"/>
                  </a:lnTo>
                  <a:lnTo>
                    <a:pt x="0" y="26"/>
                  </a:lnTo>
                  <a:close/>
                </a:path>
              </a:pathLst>
            </a:custGeom>
            <a:solidFill>
              <a:srgbClr val="CCC9DB"/>
            </a:solidFill>
            <a:ln w="9525">
              <a:noFill/>
              <a:round/>
              <a:headEnd/>
              <a:tailEnd/>
            </a:ln>
          </p:spPr>
          <p:txBody>
            <a:bodyPr/>
            <a:lstStyle/>
            <a:p>
              <a:endParaRPr lang="en-US" dirty="0">
                <a:solidFill>
                  <a:srgbClr val="000000"/>
                </a:solidFill>
              </a:endParaRPr>
            </a:p>
          </p:txBody>
        </p:sp>
        <p:sp>
          <p:nvSpPr>
            <p:cNvPr id="23" name="Freeform 13"/>
            <p:cNvSpPr>
              <a:spLocks/>
            </p:cNvSpPr>
            <p:nvPr/>
          </p:nvSpPr>
          <p:spPr bwMode="auto">
            <a:xfrm>
              <a:off x="743" y="2090"/>
              <a:ext cx="845" cy="29"/>
            </a:xfrm>
            <a:custGeom>
              <a:avLst/>
              <a:gdLst/>
              <a:ahLst/>
              <a:cxnLst>
                <a:cxn ang="0">
                  <a:pos x="0" y="0"/>
                </a:cxn>
                <a:cxn ang="0">
                  <a:pos x="8" y="24"/>
                </a:cxn>
                <a:cxn ang="0">
                  <a:pos x="734" y="11"/>
                </a:cxn>
                <a:cxn ang="0">
                  <a:pos x="0" y="0"/>
                </a:cxn>
              </a:cxnLst>
              <a:rect l="0" t="0" r="r" b="b"/>
              <a:pathLst>
                <a:path w="734" h="24">
                  <a:moveTo>
                    <a:pt x="0" y="0"/>
                  </a:moveTo>
                  <a:lnTo>
                    <a:pt x="8" y="24"/>
                  </a:lnTo>
                  <a:lnTo>
                    <a:pt x="734" y="11"/>
                  </a:lnTo>
                  <a:lnTo>
                    <a:pt x="0" y="0"/>
                  </a:lnTo>
                  <a:close/>
                </a:path>
              </a:pathLst>
            </a:custGeom>
            <a:solidFill>
              <a:srgbClr val="CCC9DB"/>
            </a:solidFill>
            <a:ln w="9525">
              <a:noFill/>
              <a:round/>
              <a:headEnd/>
              <a:tailEnd/>
            </a:ln>
          </p:spPr>
          <p:txBody>
            <a:bodyPr/>
            <a:lstStyle/>
            <a:p>
              <a:endParaRPr lang="en-US" dirty="0">
                <a:solidFill>
                  <a:srgbClr val="000000"/>
                </a:solidFill>
              </a:endParaRPr>
            </a:p>
          </p:txBody>
        </p:sp>
        <p:sp>
          <p:nvSpPr>
            <p:cNvPr id="24" name="Rectangle 14"/>
            <p:cNvSpPr>
              <a:spLocks noChangeArrowheads="1"/>
            </p:cNvSpPr>
            <p:nvPr/>
          </p:nvSpPr>
          <p:spPr bwMode="auto">
            <a:xfrm>
              <a:off x="2126" y="1594"/>
              <a:ext cx="99"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25" name="Rectangle 15"/>
            <p:cNvSpPr>
              <a:spLocks noChangeArrowheads="1"/>
            </p:cNvSpPr>
            <p:nvPr/>
          </p:nvSpPr>
          <p:spPr bwMode="auto">
            <a:xfrm>
              <a:off x="1683" y="968"/>
              <a:ext cx="100"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26" name="Rectangle 16"/>
            <p:cNvSpPr>
              <a:spLocks noChangeArrowheads="1"/>
            </p:cNvSpPr>
            <p:nvPr/>
          </p:nvSpPr>
          <p:spPr bwMode="auto">
            <a:xfrm>
              <a:off x="2253" y="1594"/>
              <a:ext cx="101"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27" name="Freeform 17"/>
            <p:cNvSpPr>
              <a:spLocks/>
            </p:cNvSpPr>
            <p:nvPr/>
          </p:nvSpPr>
          <p:spPr bwMode="auto">
            <a:xfrm>
              <a:off x="770" y="2036"/>
              <a:ext cx="1329" cy="166"/>
            </a:xfrm>
            <a:custGeom>
              <a:avLst/>
              <a:gdLst/>
              <a:ahLst/>
              <a:cxnLst>
                <a:cxn ang="0">
                  <a:pos x="764" y="122"/>
                </a:cxn>
                <a:cxn ang="0">
                  <a:pos x="773" y="108"/>
                </a:cxn>
                <a:cxn ang="0">
                  <a:pos x="784" y="97"/>
                </a:cxn>
                <a:cxn ang="0">
                  <a:pos x="799" y="89"/>
                </a:cxn>
                <a:cxn ang="0">
                  <a:pos x="814" y="86"/>
                </a:cxn>
                <a:cxn ang="0">
                  <a:pos x="826" y="86"/>
                </a:cxn>
                <a:cxn ang="0">
                  <a:pos x="838" y="88"/>
                </a:cxn>
                <a:cxn ang="0">
                  <a:pos x="849" y="94"/>
                </a:cxn>
                <a:cxn ang="0">
                  <a:pos x="858" y="94"/>
                </a:cxn>
                <a:cxn ang="0">
                  <a:pos x="867" y="88"/>
                </a:cxn>
                <a:cxn ang="0">
                  <a:pos x="876" y="83"/>
                </a:cxn>
                <a:cxn ang="0">
                  <a:pos x="887" y="80"/>
                </a:cxn>
                <a:cxn ang="0">
                  <a:pos x="900" y="78"/>
                </a:cxn>
                <a:cxn ang="0">
                  <a:pos x="916" y="77"/>
                </a:cxn>
                <a:cxn ang="0">
                  <a:pos x="928" y="69"/>
                </a:cxn>
                <a:cxn ang="0">
                  <a:pos x="938" y="54"/>
                </a:cxn>
                <a:cxn ang="0">
                  <a:pos x="952" y="42"/>
                </a:cxn>
                <a:cxn ang="0">
                  <a:pos x="969" y="34"/>
                </a:cxn>
                <a:cxn ang="0">
                  <a:pos x="989" y="30"/>
                </a:cxn>
                <a:cxn ang="0">
                  <a:pos x="1010" y="33"/>
                </a:cxn>
                <a:cxn ang="0">
                  <a:pos x="1029" y="40"/>
                </a:cxn>
                <a:cxn ang="0">
                  <a:pos x="1045" y="53"/>
                </a:cxn>
                <a:cxn ang="0">
                  <a:pos x="1055" y="58"/>
                </a:cxn>
                <a:cxn ang="0">
                  <a:pos x="1064" y="55"/>
                </a:cxn>
                <a:cxn ang="0">
                  <a:pos x="1082" y="53"/>
                </a:cxn>
                <a:cxn ang="0">
                  <a:pos x="1109" y="57"/>
                </a:cxn>
                <a:cxn ang="0">
                  <a:pos x="1130" y="70"/>
                </a:cxn>
                <a:cxn ang="0">
                  <a:pos x="1147" y="89"/>
                </a:cxn>
                <a:cxn ang="0">
                  <a:pos x="1153" y="95"/>
                </a:cxn>
                <a:cxn ang="0">
                  <a:pos x="1152" y="82"/>
                </a:cxn>
                <a:cxn ang="0">
                  <a:pos x="1146" y="62"/>
                </a:cxn>
                <a:cxn ang="0">
                  <a:pos x="1131" y="41"/>
                </a:cxn>
                <a:cxn ang="0">
                  <a:pos x="1109" y="27"/>
                </a:cxn>
                <a:cxn ang="0">
                  <a:pos x="1081" y="22"/>
                </a:cxn>
                <a:cxn ang="0">
                  <a:pos x="1063" y="25"/>
                </a:cxn>
                <a:cxn ang="0">
                  <a:pos x="1054" y="28"/>
                </a:cxn>
                <a:cxn ang="0">
                  <a:pos x="1044" y="22"/>
                </a:cxn>
                <a:cxn ang="0">
                  <a:pos x="1028" y="9"/>
                </a:cxn>
                <a:cxn ang="0">
                  <a:pos x="1008" y="1"/>
                </a:cxn>
                <a:cxn ang="0">
                  <a:pos x="987" y="0"/>
                </a:cxn>
                <a:cxn ang="0">
                  <a:pos x="966" y="4"/>
                </a:cxn>
                <a:cxn ang="0">
                  <a:pos x="949" y="12"/>
                </a:cxn>
                <a:cxn ang="0">
                  <a:pos x="936" y="24"/>
                </a:cxn>
                <a:cxn ang="0">
                  <a:pos x="926" y="39"/>
                </a:cxn>
                <a:cxn ang="0">
                  <a:pos x="915" y="47"/>
                </a:cxn>
                <a:cxn ang="0">
                  <a:pos x="899" y="48"/>
                </a:cxn>
                <a:cxn ang="0">
                  <a:pos x="886" y="50"/>
                </a:cxn>
                <a:cxn ang="0">
                  <a:pos x="875" y="53"/>
                </a:cxn>
                <a:cxn ang="0">
                  <a:pos x="866" y="58"/>
                </a:cxn>
                <a:cxn ang="0">
                  <a:pos x="857" y="64"/>
                </a:cxn>
                <a:cxn ang="0">
                  <a:pos x="848" y="64"/>
                </a:cxn>
                <a:cxn ang="0">
                  <a:pos x="837" y="58"/>
                </a:cxn>
                <a:cxn ang="0">
                  <a:pos x="825" y="56"/>
                </a:cxn>
                <a:cxn ang="0">
                  <a:pos x="813" y="56"/>
                </a:cxn>
                <a:cxn ang="0">
                  <a:pos x="796" y="60"/>
                </a:cxn>
                <a:cxn ang="0">
                  <a:pos x="780" y="69"/>
                </a:cxn>
                <a:cxn ang="0">
                  <a:pos x="767" y="83"/>
                </a:cxn>
                <a:cxn ang="0">
                  <a:pos x="760" y="100"/>
                </a:cxn>
                <a:cxn ang="0">
                  <a:pos x="0" y="110"/>
                </a:cxn>
                <a:cxn ang="0">
                  <a:pos x="761" y="136"/>
                </a:cxn>
              </a:cxnLst>
              <a:rect l="0" t="0" r="r" b="b"/>
              <a:pathLst>
                <a:path w="1153" h="136">
                  <a:moveTo>
                    <a:pt x="761" y="129"/>
                  </a:moveTo>
                  <a:lnTo>
                    <a:pt x="764" y="122"/>
                  </a:lnTo>
                  <a:lnTo>
                    <a:pt x="768" y="114"/>
                  </a:lnTo>
                  <a:lnTo>
                    <a:pt x="773" y="108"/>
                  </a:lnTo>
                  <a:lnTo>
                    <a:pt x="777" y="102"/>
                  </a:lnTo>
                  <a:lnTo>
                    <a:pt x="784" y="97"/>
                  </a:lnTo>
                  <a:lnTo>
                    <a:pt x="791" y="93"/>
                  </a:lnTo>
                  <a:lnTo>
                    <a:pt x="799" y="89"/>
                  </a:lnTo>
                  <a:lnTo>
                    <a:pt x="807" y="87"/>
                  </a:lnTo>
                  <a:lnTo>
                    <a:pt x="814" y="86"/>
                  </a:lnTo>
                  <a:lnTo>
                    <a:pt x="820" y="86"/>
                  </a:lnTo>
                  <a:lnTo>
                    <a:pt x="826" y="86"/>
                  </a:lnTo>
                  <a:lnTo>
                    <a:pt x="832" y="87"/>
                  </a:lnTo>
                  <a:lnTo>
                    <a:pt x="838" y="88"/>
                  </a:lnTo>
                  <a:lnTo>
                    <a:pt x="843" y="91"/>
                  </a:lnTo>
                  <a:lnTo>
                    <a:pt x="849" y="94"/>
                  </a:lnTo>
                  <a:lnTo>
                    <a:pt x="855" y="97"/>
                  </a:lnTo>
                  <a:lnTo>
                    <a:pt x="858" y="94"/>
                  </a:lnTo>
                  <a:lnTo>
                    <a:pt x="863" y="91"/>
                  </a:lnTo>
                  <a:lnTo>
                    <a:pt x="867" y="88"/>
                  </a:lnTo>
                  <a:lnTo>
                    <a:pt x="872" y="85"/>
                  </a:lnTo>
                  <a:lnTo>
                    <a:pt x="876" y="83"/>
                  </a:lnTo>
                  <a:lnTo>
                    <a:pt x="882" y="81"/>
                  </a:lnTo>
                  <a:lnTo>
                    <a:pt x="887" y="80"/>
                  </a:lnTo>
                  <a:lnTo>
                    <a:pt x="892" y="79"/>
                  </a:lnTo>
                  <a:lnTo>
                    <a:pt x="900" y="78"/>
                  </a:lnTo>
                  <a:lnTo>
                    <a:pt x="908" y="77"/>
                  </a:lnTo>
                  <a:lnTo>
                    <a:pt x="916" y="77"/>
                  </a:lnTo>
                  <a:lnTo>
                    <a:pt x="924" y="78"/>
                  </a:lnTo>
                  <a:lnTo>
                    <a:pt x="928" y="69"/>
                  </a:lnTo>
                  <a:lnTo>
                    <a:pt x="932" y="62"/>
                  </a:lnTo>
                  <a:lnTo>
                    <a:pt x="938" y="54"/>
                  </a:lnTo>
                  <a:lnTo>
                    <a:pt x="945" y="48"/>
                  </a:lnTo>
                  <a:lnTo>
                    <a:pt x="952" y="42"/>
                  </a:lnTo>
                  <a:lnTo>
                    <a:pt x="960" y="38"/>
                  </a:lnTo>
                  <a:lnTo>
                    <a:pt x="969" y="34"/>
                  </a:lnTo>
                  <a:lnTo>
                    <a:pt x="978" y="32"/>
                  </a:lnTo>
                  <a:lnTo>
                    <a:pt x="989" y="30"/>
                  </a:lnTo>
                  <a:lnTo>
                    <a:pt x="999" y="30"/>
                  </a:lnTo>
                  <a:lnTo>
                    <a:pt x="1010" y="33"/>
                  </a:lnTo>
                  <a:lnTo>
                    <a:pt x="1020" y="36"/>
                  </a:lnTo>
                  <a:lnTo>
                    <a:pt x="1029" y="40"/>
                  </a:lnTo>
                  <a:lnTo>
                    <a:pt x="1038" y="45"/>
                  </a:lnTo>
                  <a:lnTo>
                    <a:pt x="1045" y="53"/>
                  </a:lnTo>
                  <a:lnTo>
                    <a:pt x="1052" y="60"/>
                  </a:lnTo>
                  <a:lnTo>
                    <a:pt x="1055" y="58"/>
                  </a:lnTo>
                  <a:lnTo>
                    <a:pt x="1060" y="56"/>
                  </a:lnTo>
                  <a:lnTo>
                    <a:pt x="1064" y="55"/>
                  </a:lnTo>
                  <a:lnTo>
                    <a:pt x="1069" y="54"/>
                  </a:lnTo>
                  <a:lnTo>
                    <a:pt x="1082" y="53"/>
                  </a:lnTo>
                  <a:lnTo>
                    <a:pt x="1096" y="54"/>
                  </a:lnTo>
                  <a:lnTo>
                    <a:pt x="1109" y="57"/>
                  </a:lnTo>
                  <a:lnTo>
                    <a:pt x="1120" y="63"/>
                  </a:lnTo>
                  <a:lnTo>
                    <a:pt x="1130" y="70"/>
                  </a:lnTo>
                  <a:lnTo>
                    <a:pt x="1139" y="79"/>
                  </a:lnTo>
                  <a:lnTo>
                    <a:pt x="1147" y="89"/>
                  </a:lnTo>
                  <a:lnTo>
                    <a:pt x="1152" y="101"/>
                  </a:lnTo>
                  <a:lnTo>
                    <a:pt x="1153" y="95"/>
                  </a:lnTo>
                  <a:lnTo>
                    <a:pt x="1153" y="88"/>
                  </a:lnTo>
                  <a:lnTo>
                    <a:pt x="1152" y="82"/>
                  </a:lnTo>
                  <a:lnTo>
                    <a:pt x="1151" y="74"/>
                  </a:lnTo>
                  <a:lnTo>
                    <a:pt x="1146" y="62"/>
                  </a:lnTo>
                  <a:lnTo>
                    <a:pt x="1139" y="51"/>
                  </a:lnTo>
                  <a:lnTo>
                    <a:pt x="1131" y="41"/>
                  </a:lnTo>
                  <a:lnTo>
                    <a:pt x="1120" y="33"/>
                  </a:lnTo>
                  <a:lnTo>
                    <a:pt x="1109" y="27"/>
                  </a:lnTo>
                  <a:lnTo>
                    <a:pt x="1095" y="23"/>
                  </a:lnTo>
                  <a:lnTo>
                    <a:pt x="1081" y="22"/>
                  </a:lnTo>
                  <a:lnTo>
                    <a:pt x="1068" y="24"/>
                  </a:lnTo>
                  <a:lnTo>
                    <a:pt x="1063" y="25"/>
                  </a:lnTo>
                  <a:lnTo>
                    <a:pt x="1059" y="26"/>
                  </a:lnTo>
                  <a:lnTo>
                    <a:pt x="1054" y="28"/>
                  </a:lnTo>
                  <a:lnTo>
                    <a:pt x="1049" y="29"/>
                  </a:lnTo>
                  <a:lnTo>
                    <a:pt x="1044" y="22"/>
                  </a:lnTo>
                  <a:lnTo>
                    <a:pt x="1036" y="15"/>
                  </a:lnTo>
                  <a:lnTo>
                    <a:pt x="1028" y="9"/>
                  </a:lnTo>
                  <a:lnTo>
                    <a:pt x="1019" y="5"/>
                  </a:lnTo>
                  <a:lnTo>
                    <a:pt x="1008" y="1"/>
                  </a:lnTo>
                  <a:lnTo>
                    <a:pt x="998" y="0"/>
                  </a:lnTo>
                  <a:lnTo>
                    <a:pt x="987" y="0"/>
                  </a:lnTo>
                  <a:lnTo>
                    <a:pt x="977" y="1"/>
                  </a:lnTo>
                  <a:lnTo>
                    <a:pt x="966" y="4"/>
                  </a:lnTo>
                  <a:lnTo>
                    <a:pt x="957" y="8"/>
                  </a:lnTo>
                  <a:lnTo>
                    <a:pt x="949" y="12"/>
                  </a:lnTo>
                  <a:lnTo>
                    <a:pt x="942" y="18"/>
                  </a:lnTo>
                  <a:lnTo>
                    <a:pt x="936" y="24"/>
                  </a:lnTo>
                  <a:lnTo>
                    <a:pt x="931" y="32"/>
                  </a:lnTo>
                  <a:lnTo>
                    <a:pt x="926" y="39"/>
                  </a:lnTo>
                  <a:lnTo>
                    <a:pt x="923" y="48"/>
                  </a:lnTo>
                  <a:lnTo>
                    <a:pt x="915" y="47"/>
                  </a:lnTo>
                  <a:lnTo>
                    <a:pt x="907" y="47"/>
                  </a:lnTo>
                  <a:lnTo>
                    <a:pt x="899" y="48"/>
                  </a:lnTo>
                  <a:lnTo>
                    <a:pt x="891" y="49"/>
                  </a:lnTo>
                  <a:lnTo>
                    <a:pt x="886" y="50"/>
                  </a:lnTo>
                  <a:lnTo>
                    <a:pt x="881" y="51"/>
                  </a:lnTo>
                  <a:lnTo>
                    <a:pt x="875" y="53"/>
                  </a:lnTo>
                  <a:lnTo>
                    <a:pt x="871" y="55"/>
                  </a:lnTo>
                  <a:lnTo>
                    <a:pt x="866" y="58"/>
                  </a:lnTo>
                  <a:lnTo>
                    <a:pt x="862" y="60"/>
                  </a:lnTo>
                  <a:lnTo>
                    <a:pt x="857" y="64"/>
                  </a:lnTo>
                  <a:lnTo>
                    <a:pt x="853" y="67"/>
                  </a:lnTo>
                  <a:lnTo>
                    <a:pt x="848" y="64"/>
                  </a:lnTo>
                  <a:lnTo>
                    <a:pt x="842" y="60"/>
                  </a:lnTo>
                  <a:lnTo>
                    <a:pt x="837" y="58"/>
                  </a:lnTo>
                  <a:lnTo>
                    <a:pt x="831" y="57"/>
                  </a:lnTo>
                  <a:lnTo>
                    <a:pt x="825" y="56"/>
                  </a:lnTo>
                  <a:lnTo>
                    <a:pt x="818" y="56"/>
                  </a:lnTo>
                  <a:lnTo>
                    <a:pt x="813" y="56"/>
                  </a:lnTo>
                  <a:lnTo>
                    <a:pt x="806" y="57"/>
                  </a:lnTo>
                  <a:lnTo>
                    <a:pt x="796" y="60"/>
                  </a:lnTo>
                  <a:lnTo>
                    <a:pt x="788" y="64"/>
                  </a:lnTo>
                  <a:lnTo>
                    <a:pt x="780" y="69"/>
                  </a:lnTo>
                  <a:lnTo>
                    <a:pt x="773" y="76"/>
                  </a:lnTo>
                  <a:lnTo>
                    <a:pt x="767" y="83"/>
                  </a:lnTo>
                  <a:lnTo>
                    <a:pt x="763" y="92"/>
                  </a:lnTo>
                  <a:lnTo>
                    <a:pt x="760" y="100"/>
                  </a:lnTo>
                  <a:lnTo>
                    <a:pt x="759" y="110"/>
                  </a:lnTo>
                  <a:lnTo>
                    <a:pt x="0" y="110"/>
                  </a:lnTo>
                  <a:lnTo>
                    <a:pt x="10" y="136"/>
                  </a:lnTo>
                  <a:lnTo>
                    <a:pt x="761" y="136"/>
                  </a:lnTo>
                  <a:lnTo>
                    <a:pt x="761" y="129"/>
                  </a:lnTo>
                  <a:close/>
                </a:path>
              </a:pathLst>
            </a:custGeom>
            <a:solidFill>
              <a:srgbClr val="CCC9DB"/>
            </a:solidFill>
            <a:ln w="9525">
              <a:noFill/>
              <a:round/>
              <a:headEnd/>
              <a:tailEnd/>
            </a:ln>
          </p:spPr>
          <p:txBody>
            <a:bodyPr/>
            <a:lstStyle/>
            <a:p>
              <a:endParaRPr lang="en-US" dirty="0">
                <a:solidFill>
                  <a:srgbClr val="000000"/>
                </a:solidFill>
              </a:endParaRPr>
            </a:p>
          </p:txBody>
        </p:sp>
        <p:sp>
          <p:nvSpPr>
            <p:cNvPr id="28" name="Freeform 18"/>
            <p:cNvSpPr>
              <a:spLocks/>
            </p:cNvSpPr>
            <p:nvPr/>
          </p:nvSpPr>
          <p:spPr bwMode="auto">
            <a:xfrm>
              <a:off x="395" y="1016"/>
              <a:ext cx="2245" cy="959"/>
            </a:xfrm>
            <a:custGeom>
              <a:avLst/>
              <a:gdLst/>
              <a:ahLst/>
              <a:cxnLst>
                <a:cxn ang="0">
                  <a:pos x="0" y="784"/>
                </a:cxn>
                <a:cxn ang="0">
                  <a:pos x="0" y="542"/>
                </a:cxn>
                <a:cxn ang="0">
                  <a:pos x="233" y="542"/>
                </a:cxn>
                <a:cxn ang="0">
                  <a:pos x="233" y="422"/>
                </a:cxn>
                <a:cxn ang="0">
                  <a:pos x="522" y="422"/>
                </a:cxn>
                <a:cxn ang="0">
                  <a:pos x="522" y="0"/>
                </a:cxn>
                <a:cxn ang="0">
                  <a:pos x="1286" y="0"/>
                </a:cxn>
                <a:cxn ang="0">
                  <a:pos x="1286" y="437"/>
                </a:cxn>
                <a:cxn ang="0">
                  <a:pos x="1418" y="437"/>
                </a:cxn>
                <a:cxn ang="0">
                  <a:pos x="1418" y="497"/>
                </a:cxn>
                <a:cxn ang="0">
                  <a:pos x="1733" y="497"/>
                </a:cxn>
                <a:cxn ang="0">
                  <a:pos x="1733" y="537"/>
                </a:cxn>
                <a:cxn ang="0">
                  <a:pos x="1949" y="537"/>
                </a:cxn>
                <a:cxn ang="0">
                  <a:pos x="1949" y="780"/>
                </a:cxn>
                <a:cxn ang="0">
                  <a:pos x="0" y="784"/>
                </a:cxn>
              </a:cxnLst>
              <a:rect l="0" t="0" r="r" b="b"/>
              <a:pathLst>
                <a:path w="1949" h="784">
                  <a:moveTo>
                    <a:pt x="0" y="784"/>
                  </a:moveTo>
                  <a:lnTo>
                    <a:pt x="0" y="542"/>
                  </a:lnTo>
                  <a:lnTo>
                    <a:pt x="233" y="542"/>
                  </a:lnTo>
                  <a:lnTo>
                    <a:pt x="233" y="422"/>
                  </a:lnTo>
                  <a:lnTo>
                    <a:pt x="522" y="422"/>
                  </a:lnTo>
                  <a:lnTo>
                    <a:pt x="522" y="0"/>
                  </a:lnTo>
                  <a:lnTo>
                    <a:pt x="1286" y="0"/>
                  </a:lnTo>
                  <a:lnTo>
                    <a:pt x="1286" y="437"/>
                  </a:lnTo>
                  <a:lnTo>
                    <a:pt x="1418" y="437"/>
                  </a:lnTo>
                  <a:lnTo>
                    <a:pt x="1418" y="497"/>
                  </a:lnTo>
                  <a:lnTo>
                    <a:pt x="1733" y="497"/>
                  </a:lnTo>
                  <a:lnTo>
                    <a:pt x="1733" y="537"/>
                  </a:lnTo>
                  <a:lnTo>
                    <a:pt x="1949" y="537"/>
                  </a:lnTo>
                  <a:lnTo>
                    <a:pt x="1949" y="780"/>
                  </a:lnTo>
                  <a:lnTo>
                    <a:pt x="0" y="784"/>
                  </a:lnTo>
                  <a:close/>
                </a:path>
              </a:pathLst>
            </a:custGeom>
            <a:solidFill>
              <a:srgbClr val="6699FF"/>
            </a:solidFill>
            <a:ln w="9525">
              <a:noFill/>
              <a:round/>
              <a:headEnd/>
              <a:tailEnd/>
            </a:ln>
          </p:spPr>
          <p:txBody>
            <a:bodyPr/>
            <a:lstStyle/>
            <a:p>
              <a:endParaRPr lang="en-US" dirty="0">
                <a:solidFill>
                  <a:srgbClr val="000000"/>
                </a:solidFill>
              </a:endParaRPr>
            </a:p>
          </p:txBody>
        </p:sp>
        <p:sp>
          <p:nvSpPr>
            <p:cNvPr id="29" name="Rectangle 19"/>
            <p:cNvSpPr>
              <a:spLocks noChangeArrowheads="1"/>
            </p:cNvSpPr>
            <p:nvPr/>
          </p:nvSpPr>
          <p:spPr bwMode="auto">
            <a:xfrm>
              <a:off x="770" y="1714"/>
              <a:ext cx="533" cy="256"/>
            </a:xfrm>
            <a:prstGeom prst="rect">
              <a:avLst/>
            </a:prstGeom>
            <a:solidFill>
              <a:srgbClr val="C4C4C4"/>
            </a:solidFill>
            <a:ln w="9525">
              <a:noFill/>
              <a:miter lim="800000"/>
              <a:headEnd/>
              <a:tailEnd/>
            </a:ln>
          </p:spPr>
          <p:txBody>
            <a:bodyPr/>
            <a:lstStyle/>
            <a:p>
              <a:endParaRPr lang="en-US" dirty="0">
                <a:solidFill>
                  <a:srgbClr val="000000"/>
                </a:solidFill>
              </a:endParaRPr>
            </a:p>
          </p:txBody>
        </p:sp>
        <p:sp>
          <p:nvSpPr>
            <p:cNvPr id="30" name="Rectangle 20"/>
            <p:cNvSpPr>
              <a:spLocks noChangeArrowheads="1"/>
            </p:cNvSpPr>
            <p:nvPr/>
          </p:nvSpPr>
          <p:spPr bwMode="auto">
            <a:xfrm>
              <a:off x="1829" y="1028"/>
              <a:ext cx="47" cy="585"/>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31" name="Rectangle 21"/>
            <p:cNvSpPr>
              <a:spLocks noChangeArrowheads="1"/>
            </p:cNvSpPr>
            <p:nvPr/>
          </p:nvSpPr>
          <p:spPr bwMode="auto">
            <a:xfrm>
              <a:off x="1017" y="1023"/>
              <a:ext cx="826" cy="63"/>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32" name="Rectangle 22"/>
            <p:cNvSpPr>
              <a:spLocks noChangeArrowheads="1"/>
            </p:cNvSpPr>
            <p:nvPr/>
          </p:nvSpPr>
          <p:spPr bwMode="auto">
            <a:xfrm>
              <a:off x="382" y="1684"/>
              <a:ext cx="1571" cy="40"/>
            </a:xfrm>
            <a:prstGeom prst="rect">
              <a:avLst/>
            </a:prstGeom>
            <a:solidFill>
              <a:srgbClr val="A5A5A5"/>
            </a:solidFill>
            <a:ln w="9525">
              <a:noFill/>
              <a:miter lim="800000"/>
              <a:headEnd/>
              <a:tailEnd/>
            </a:ln>
          </p:spPr>
          <p:txBody>
            <a:bodyPr/>
            <a:lstStyle/>
            <a:p>
              <a:endParaRPr lang="en-US" dirty="0">
                <a:solidFill>
                  <a:srgbClr val="000000"/>
                </a:solidFill>
              </a:endParaRPr>
            </a:p>
          </p:txBody>
        </p:sp>
        <p:sp>
          <p:nvSpPr>
            <p:cNvPr id="33" name="Freeform 23"/>
            <p:cNvSpPr>
              <a:spLocks/>
            </p:cNvSpPr>
            <p:nvPr/>
          </p:nvSpPr>
          <p:spPr bwMode="auto">
            <a:xfrm>
              <a:off x="1975" y="1797"/>
              <a:ext cx="114" cy="177"/>
            </a:xfrm>
            <a:custGeom>
              <a:avLst/>
              <a:gdLst/>
              <a:ahLst/>
              <a:cxnLst>
                <a:cxn ang="0">
                  <a:pos x="99" y="52"/>
                </a:cxn>
                <a:cxn ang="0">
                  <a:pos x="99" y="0"/>
                </a:cxn>
                <a:cxn ang="0">
                  <a:pos x="0" y="0"/>
                </a:cxn>
                <a:cxn ang="0">
                  <a:pos x="0" y="144"/>
                </a:cxn>
                <a:cxn ang="0">
                  <a:pos x="99" y="52"/>
                </a:cxn>
              </a:cxnLst>
              <a:rect l="0" t="0" r="r" b="b"/>
              <a:pathLst>
                <a:path w="99" h="144">
                  <a:moveTo>
                    <a:pt x="99" y="52"/>
                  </a:moveTo>
                  <a:lnTo>
                    <a:pt x="99" y="0"/>
                  </a:lnTo>
                  <a:lnTo>
                    <a:pt x="0" y="0"/>
                  </a:lnTo>
                  <a:lnTo>
                    <a:pt x="0" y="144"/>
                  </a:lnTo>
                  <a:lnTo>
                    <a:pt x="99" y="52"/>
                  </a:lnTo>
                  <a:close/>
                </a:path>
              </a:pathLst>
            </a:custGeom>
            <a:solidFill>
              <a:srgbClr val="DBDBDB"/>
            </a:solidFill>
            <a:ln w="9525">
              <a:noFill/>
              <a:round/>
              <a:headEnd/>
              <a:tailEnd/>
            </a:ln>
          </p:spPr>
          <p:txBody>
            <a:bodyPr/>
            <a:lstStyle/>
            <a:p>
              <a:endParaRPr lang="en-US" dirty="0">
                <a:solidFill>
                  <a:srgbClr val="000000"/>
                </a:solidFill>
              </a:endParaRPr>
            </a:p>
          </p:txBody>
        </p:sp>
        <p:sp>
          <p:nvSpPr>
            <p:cNvPr id="34" name="Rectangle 24"/>
            <p:cNvSpPr>
              <a:spLocks noChangeArrowheads="1"/>
            </p:cNvSpPr>
            <p:nvPr/>
          </p:nvSpPr>
          <p:spPr bwMode="auto">
            <a:xfrm>
              <a:off x="1972" y="1689"/>
              <a:ext cx="659" cy="72"/>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35" name="Freeform 25"/>
            <p:cNvSpPr>
              <a:spLocks/>
            </p:cNvSpPr>
            <p:nvPr/>
          </p:nvSpPr>
          <p:spPr bwMode="auto">
            <a:xfrm>
              <a:off x="780" y="1826"/>
              <a:ext cx="482" cy="144"/>
            </a:xfrm>
            <a:custGeom>
              <a:avLst/>
              <a:gdLst/>
              <a:ahLst/>
              <a:cxnLst>
                <a:cxn ang="0">
                  <a:pos x="348" y="118"/>
                </a:cxn>
                <a:cxn ang="0">
                  <a:pos x="419" y="0"/>
                </a:cxn>
                <a:cxn ang="0">
                  <a:pos x="0" y="0"/>
                </a:cxn>
                <a:cxn ang="0">
                  <a:pos x="0" y="118"/>
                </a:cxn>
                <a:cxn ang="0">
                  <a:pos x="348" y="118"/>
                </a:cxn>
              </a:cxnLst>
              <a:rect l="0" t="0" r="r" b="b"/>
              <a:pathLst>
                <a:path w="419" h="118">
                  <a:moveTo>
                    <a:pt x="348" y="118"/>
                  </a:moveTo>
                  <a:lnTo>
                    <a:pt x="419" y="0"/>
                  </a:lnTo>
                  <a:lnTo>
                    <a:pt x="0" y="0"/>
                  </a:lnTo>
                  <a:lnTo>
                    <a:pt x="0" y="118"/>
                  </a:lnTo>
                  <a:lnTo>
                    <a:pt x="348" y="118"/>
                  </a:lnTo>
                  <a:close/>
                </a:path>
              </a:pathLst>
            </a:custGeom>
            <a:solidFill>
              <a:srgbClr val="AFAFAF"/>
            </a:solidFill>
            <a:ln w="9525">
              <a:noFill/>
              <a:round/>
              <a:headEnd/>
              <a:tailEnd/>
            </a:ln>
          </p:spPr>
          <p:txBody>
            <a:bodyPr/>
            <a:lstStyle/>
            <a:p>
              <a:endParaRPr lang="en-US" dirty="0">
                <a:solidFill>
                  <a:srgbClr val="000000"/>
                </a:solidFill>
              </a:endParaRPr>
            </a:p>
          </p:txBody>
        </p:sp>
        <p:sp>
          <p:nvSpPr>
            <p:cNvPr id="36" name="Rectangle 26"/>
            <p:cNvSpPr>
              <a:spLocks noChangeArrowheads="1"/>
            </p:cNvSpPr>
            <p:nvPr/>
          </p:nvSpPr>
          <p:spPr bwMode="auto">
            <a:xfrm>
              <a:off x="1835" y="1583"/>
              <a:ext cx="196" cy="36"/>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37" name="Rectangle 27"/>
            <p:cNvSpPr>
              <a:spLocks noChangeArrowheads="1"/>
            </p:cNvSpPr>
            <p:nvPr/>
          </p:nvSpPr>
          <p:spPr bwMode="auto">
            <a:xfrm>
              <a:off x="1092" y="1182"/>
              <a:ext cx="68"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38" name="Rectangle 28"/>
            <p:cNvSpPr>
              <a:spLocks noChangeArrowheads="1"/>
            </p:cNvSpPr>
            <p:nvPr/>
          </p:nvSpPr>
          <p:spPr bwMode="auto">
            <a:xfrm>
              <a:off x="1220" y="1182"/>
              <a:ext cx="69"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39" name="Rectangle 29"/>
            <p:cNvSpPr>
              <a:spLocks noChangeArrowheads="1"/>
            </p:cNvSpPr>
            <p:nvPr/>
          </p:nvSpPr>
          <p:spPr bwMode="auto">
            <a:xfrm>
              <a:off x="1347" y="1182"/>
              <a:ext cx="68"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0" name="Rectangle 30"/>
            <p:cNvSpPr>
              <a:spLocks noChangeArrowheads="1"/>
            </p:cNvSpPr>
            <p:nvPr/>
          </p:nvSpPr>
          <p:spPr bwMode="auto">
            <a:xfrm>
              <a:off x="1474" y="1182"/>
              <a:ext cx="67"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1" name="Rectangle 31"/>
            <p:cNvSpPr>
              <a:spLocks noChangeArrowheads="1"/>
            </p:cNvSpPr>
            <p:nvPr/>
          </p:nvSpPr>
          <p:spPr bwMode="auto">
            <a:xfrm>
              <a:off x="1600" y="1182"/>
              <a:ext cx="69"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2" name="Rectangle 32"/>
            <p:cNvSpPr>
              <a:spLocks noChangeArrowheads="1"/>
            </p:cNvSpPr>
            <p:nvPr/>
          </p:nvSpPr>
          <p:spPr bwMode="auto">
            <a:xfrm>
              <a:off x="1729" y="1182"/>
              <a:ext cx="68"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3" name="Rectangle 33"/>
            <p:cNvSpPr>
              <a:spLocks noChangeArrowheads="1"/>
            </p:cNvSpPr>
            <p:nvPr/>
          </p:nvSpPr>
          <p:spPr bwMode="auto">
            <a:xfrm>
              <a:off x="1092" y="1073"/>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4" name="Rectangle 34"/>
            <p:cNvSpPr>
              <a:spLocks noChangeArrowheads="1"/>
            </p:cNvSpPr>
            <p:nvPr/>
          </p:nvSpPr>
          <p:spPr bwMode="auto">
            <a:xfrm>
              <a:off x="1220" y="1073"/>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5" name="Rectangle 35"/>
            <p:cNvSpPr>
              <a:spLocks noChangeArrowheads="1"/>
            </p:cNvSpPr>
            <p:nvPr/>
          </p:nvSpPr>
          <p:spPr bwMode="auto">
            <a:xfrm>
              <a:off x="1347" y="1073"/>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6" name="Rectangle 36"/>
            <p:cNvSpPr>
              <a:spLocks noChangeArrowheads="1"/>
            </p:cNvSpPr>
            <p:nvPr/>
          </p:nvSpPr>
          <p:spPr bwMode="auto">
            <a:xfrm>
              <a:off x="1474" y="1073"/>
              <a:ext cx="67"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7" name="Rectangle 37"/>
            <p:cNvSpPr>
              <a:spLocks noChangeArrowheads="1"/>
            </p:cNvSpPr>
            <p:nvPr/>
          </p:nvSpPr>
          <p:spPr bwMode="auto">
            <a:xfrm>
              <a:off x="1600" y="1073"/>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8" name="Rectangle 38"/>
            <p:cNvSpPr>
              <a:spLocks noChangeArrowheads="1"/>
            </p:cNvSpPr>
            <p:nvPr/>
          </p:nvSpPr>
          <p:spPr bwMode="auto">
            <a:xfrm>
              <a:off x="1729" y="1073"/>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9" name="Rectangle 39"/>
            <p:cNvSpPr>
              <a:spLocks noChangeArrowheads="1"/>
            </p:cNvSpPr>
            <p:nvPr/>
          </p:nvSpPr>
          <p:spPr bwMode="auto">
            <a:xfrm>
              <a:off x="1092" y="1296"/>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0" name="Rectangle 40"/>
            <p:cNvSpPr>
              <a:spLocks noChangeArrowheads="1"/>
            </p:cNvSpPr>
            <p:nvPr/>
          </p:nvSpPr>
          <p:spPr bwMode="auto">
            <a:xfrm>
              <a:off x="1220" y="1296"/>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1" name="Rectangle 41"/>
            <p:cNvSpPr>
              <a:spLocks noChangeArrowheads="1"/>
            </p:cNvSpPr>
            <p:nvPr/>
          </p:nvSpPr>
          <p:spPr bwMode="auto">
            <a:xfrm>
              <a:off x="1347" y="1296"/>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2" name="Rectangle 42"/>
            <p:cNvSpPr>
              <a:spLocks noChangeArrowheads="1"/>
            </p:cNvSpPr>
            <p:nvPr/>
          </p:nvSpPr>
          <p:spPr bwMode="auto">
            <a:xfrm>
              <a:off x="1474" y="1296"/>
              <a:ext cx="67"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3" name="Rectangle 43"/>
            <p:cNvSpPr>
              <a:spLocks noChangeArrowheads="1"/>
            </p:cNvSpPr>
            <p:nvPr/>
          </p:nvSpPr>
          <p:spPr bwMode="auto">
            <a:xfrm>
              <a:off x="1600" y="1296"/>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4" name="Rectangle 44"/>
            <p:cNvSpPr>
              <a:spLocks noChangeArrowheads="1"/>
            </p:cNvSpPr>
            <p:nvPr/>
          </p:nvSpPr>
          <p:spPr bwMode="auto">
            <a:xfrm>
              <a:off x="1729" y="1296"/>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6" name="Rectangle 45"/>
            <p:cNvSpPr>
              <a:spLocks noChangeArrowheads="1"/>
            </p:cNvSpPr>
            <p:nvPr/>
          </p:nvSpPr>
          <p:spPr bwMode="auto">
            <a:xfrm>
              <a:off x="1092" y="1410"/>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8" name="Rectangle 46"/>
            <p:cNvSpPr>
              <a:spLocks noChangeArrowheads="1"/>
            </p:cNvSpPr>
            <p:nvPr/>
          </p:nvSpPr>
          <p:spPr bwMode="auto">
            <a:xfrm>
              <a:off x="1220" y="1410"/>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9" name="Rectangle 47"/>
            <p:cNvSpPr>
              <a:spLocks noChangeArrowheads="1"/>
            </p:cNvSpPr>
            <p:nvPr/>
          </p:nvSpPr>
          <p:spPr bwMode="auto">
            <a:xfrm>
              <a:off x="1347" y="1410"/>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0" name="Rectangle 48"/>
            <p:cNvSpPr>
              <a:spLocks noChangeArrowheads="1"/>
            </p:cNvSpPr>
            <p:nvPr/>
          </p:nvSpPr>
          <p:spPr bwMode="auto">
            <a:xfrm>
              <a:off x="1474" y="1410"/>
              <a:ext cx="67"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1" name="Rectangle 49"/>
            <p:cNvSpPr>
              <a:spLocks noChangeArrowheads="1"/>
            </p:cNvSpPr>
            <p:nvPr/>
          </p:nvSpPr>
          <p:spPr bwMode="auto">
            <a:xfrm>
              <a:off x="1600" y="1410"/>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2" name="Rectangle 50"/>
            <p:cNvSpPr>
              <a:spLocks noChangeArrowheads="1"/>
            </p:cNvSpPr>
            <p:nvPr/>
          </p:nvSpPr>
          <p:spPr bwMode="auto">
            <a:xfrm>
              <a:off x="1729" y="1410"/>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3" name="Rectangle 51"/>
            <p:cNvSpPr>
              <a:spLocks noChangeArrowheads="1"/>
            </p:cNvSpPr>
            <p:nvPr/>
          </p:nvSpPr>
          <p:spPr bwMode="auto">
            <a:xfrm>
              <a:off x="1600" y="1525"/>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4" name="Rectangle 52"/>
            <p:cNvSpPr>
              <a:spLocks noChangeArrowheads="1"/>
            </p:cNvSpPr>
            <p:nvPr/>
          </p:nvSpPr>
          <p:spPr bwMode="auto">
            <a:xfrm>
              <a:off x="1729" y="1525"/>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5" name="Rectangle 53"/>
            <p:cNvSpPr>
              <a:spLocks noChangeArrowheads="1"/>
            </p:cNvSpPr>
            <p:nvPr/>
          </p:nvSpPr>
          <p:spPr bwMode="auto">
            <a:xfrm>
              <a:off x="763" y="1583"/>
              <a:ext cx="209"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7" name="Rectangle 54"/>
            <p:cNvSpPr>
              <a:spLocks noChangeArrowheads="1"/>
            </p:cNvSpPr>
            <p:nvPr/>
          </p:nvSpPr>
          <p:spPr bwMode="auto">
            <a:xfrm>
              <a:off x="1008" y="1583"/>
              <a:ext cx="207"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8" name="Rectangle 55"/>
            <p:cNvSpPr>
              <a:spLocks noChangeArrowheads="1"/>
            </p:cNvSpPr>
            <p:nvPr/>
          </p:nvSpPr>
          <p:spPr bwMode="auto">
            <a:xfrm>
              <a:off x="1252" y="1583"/>
              <a:ext cx="207"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9" name="Rectangle 56"/>
            <p:cNvSpPr>
              <a:spLocks noChangeArrowheads="1"/>
            </p:cNvSpPr>
            <p:nvPr/>
          </p:nvSpPr>
          <p:spPr bwMode="auto">
            <a:xfrm>
              <a:off x="2465" y="1834"/>
              <a:ext cx="48" cy="76"/>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71" name="Rectangle 57"/>
            <p:cNvSpPr>
              <a:spLocks noChangeArrowheads="1"/>
            </p:cNvSpPr>
            <p:nvPr/>
          </p:nvSpPr>
          <p:spPr bwMode="auto">
            <a:xfrm>
              <a:off x="2550" y="1834"/>
              <a:ext cx="49" cy="76"/>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72" name="Rectangle 58"/>
            <p:cNvSpPr>
              <a:spLocks noChangeArrowheads="1"/>
            </p:cNvSpPr>
            <p:nvPr/>
          </p:nvSpPr>
          <p:spPr bwMode="auto">
            <a:xfrm>
              <a:off x="1802" y="1807"/>
              <a:ext cx="97" cy="165"/>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73" name="Freeform 59"/>
            <p:cNvSpPr>
              <a:spLocks/>
            </p:cNvSpPr>
            <p:nvPr/>
          </p:nvSpPr>
          <p:spPr bwMode="auto">
            <a:xfrm>
              <a:off x="278" y="1656"/>
              <a:ext cx="2448" cy="332"/>
            </a:xfrm>
            <a:custGeom>
              <a:avLst/>
              <a:gdLst/>
              <a:ahLst/>
              <a:cxnLst>
                <a:cxn ang="0">
                  <a:pos x="0" y="0"/>
                </a:cxn>
                <a:cxn ang="0">
                  <a:pos x="30" y="33"/>
                </a:cxn>
                <a:cxn ang="0">
                  <a:pos x="84" y="33"/>
                </a:cxn>
                <a:cxn ang="0">
                  <a:pos x="84" y="264"/>
                </a:cxn>
                <a:cxn ang="0">
                  <a:pos x="108" y="264"/>
                </a:cxn>
                <a:cxn ang="0">
                  <a:pos x="108" y="33"/>
                </a:cxn>
                <a:cxn ang="0">
                  <a:pos x="410" y="33"/>
                </a:cxn>
                <a:cxn ang="0">
                  <a:pos x="410" y="264"/>
                </a:cxn>
                <a:cxn ang="0">
                  <a:pos x="434" y="264"/>
                </a:cxn>
                <a:cxn ang="0">
                  <a:pos x="434" y="127"/>
                </a:cxn>
                <a:cxn ang="0">
                  <a:pos x="885" y="127"/>
                </a:cxn>
                <a:cxn ang="0">
                  <a:pos x="885" y="126"/>
                </a:cxn>
                <a:cxn ang="0">
                  <a:pos x="887" y="126"/>
                </a:cxn>
                <a:cxn ang="0">
                  <a:pos x="885" y="124"/>
                </a:cxn>
                <a:cxn ang="0">
                  <a:pos x="885" y="119"/>
                </a:cxn>
                <a:cxn ang="0">
                  <a:pos x="878" y="119"/>
                </a:cxn>
                <a:cxn ang="0">
                  <a:pos x="829" y="86"/>
                </a:cxn>
                <a:cxn ang="0">
                  <a:pos x="434" y="86"/>
                </a:cxn>
                <a:cxn ang="0">
                  <a:pos x="434" y="33"/>
                </a:cxn>
                <a:cxn ang="0">
                  <a:pos x="1252" y="33"/>
                </a:cxn>
                <a:cxn ang="0">
                  <a:pos x="1252" y="272"/>
                </a:cxn>
                <a:cxn ang="0">
                  <a:pos x="1265" y="272"/>
                </a:cxn>
                <a:cxn ang="0">
                  <a:pos x="1265" y="33"/>
                </a:cxn>
                <a:cxn ang="0">
                  <a:pos x="1456" y="33"/>
                </a:cxn>
                <a:cxn ang="0">
                  <a:pos x="1456" y="264"/>
                </a:cxn>
                <a:cxn ang="0">
                  <a:pos x="1480" y="264"/>
                </a:cxn>
                <a:cxn ang="0">
                  <a:pos x="1480" y="128"/>
                </a:cxn>
                <a:cxn ang="0">
                  <a:pos x="1565" y="128"/>
                </a:cxn>
                <a:cxn ang="0">
                  <a:pos x="1565" y="259"/>
                </a:cxn>
                <a:cxn ang="0">
                  <a:pos x="1587" y="259"/>
                </a:cxn>
                <a:cxn ang="0">
                  <a:pos x="1587" y="128"/>
                </a:cxn>
                <a:cxn ang="0">
                  <a:pos x="1621" y="128"/>
                </a:cxn>
                <a:cxn ang="0">
                  <a:pos x="1621" y="111"/>
                </a:cxn>
                <a:cxn ang="0">
                  <a:pos x="1591" y="111"/>
                </a:cxn>
                <a:cxn ang="0">
                  <a:pos x="1541" y="63"/>
                </a:cxn>
                <a:cxn ang="0">
                  <a:pos x="1480" y="63"/>
                </a:cxn>
                <a:cxn ang="0">
                  <a:pos x="1480" y="33"/>
                </a:cxn>
                <a:cxn ang="0">
                  <a:pos x="1738" y="33"/>
                </a:cxn>
                <a:cxn ang="0">
                  <a:pos x="1738" y="264"/>
                </a:cxn>
                <a:cxn ang="0">
                  <a:pos x="1762" y="264"/>
                </a:cxn>
                <a:cxn ang="0">
                  <a:pos x="1762" y="33"/>
                </a:cxn>
                <a:cxn ang="0">
                  <a:pos x="1825" y="33"/>
                </a:cxn>
                <a:cxn ang="0">
                  <a:pos x="1825" y="266"/>
                </a:cxn>
                <a:cxn ang="0">
                  <a:pos x="1849" y="266"/>
                </a:cxn>
                <a:cxn ang="0">
                  <a:pos x="1849" y="33"/>
                </a:cxn>
                <a:cxn ang="0">
                  <a:pos x="2038" y="33"/>
                </a:cxn>
                <a:cxn ang="0">
                  <a:pos x="2038" y="268"/>
                </a:cxn>
                <a:cxn ang="0">
                  <a:pos x="2060" y="268"/>
                </a:cxn>
                <a:cxn ang="0">
                  <a:pos x="2060" y="33"/>
                </a:cxn>
                <a:cxn ang="0">
                  <a:pos x="2097" y="33"/>
                </a:cxn>
                <a:cxn ang="0">
                  <a:pos x="2125" y="0"/>
                </a:cxn>
                <a:cxn ang="0">
                  <a:pos x="0" y="0"/>
                </a:cxn>
              </a:cxnLst>
              <a:rect l="0" t="0" r="r" b="b"/>
              <a:pathLst>
                <a:path w="2125" h="272">
                  <a:moveTo>
                    <a:pt x="0" y="0"/>
                  </a:moveTo>
                  <a:lnTo>
                    <a:pt x="30" y="33"/>
                  </a:lnTo>
                  <a:lnTo>
                    <a:pt x="84" y="33"/>
                  </a:lnTo>
                  <a:lnTo>
                    <a:pt x="84" y="264"/>
                  </a:lnTo>
                  <a:lnTo>
                    <a:pt x="108" y="264"/>
                  </a:lnTo>
                  <a:lnTo>
                    <a:pt x="108" y="33"/>
                  </a:lnTo>
                  <a:lnTo>
                    <a:pt x="410" y="33"/>
                  </a:lnTo>
                  <a:lnTo>
                    <a:pt x="410" y="264"/>
                  </a:lnTo>
                  <a:lnTo>
                    <a:pt x="434" y="264"/>
                  </a:lnTo>
                  <a:lnTo>
                    <a:pt x="434" y="127"/>
                  </a:lnTo>
                  <a:lnTo>
                    <a:pt x="885" y="127"/>
                  </a:lnTo>
                  <a:lnTo>
                    <a:pt x="885" y="126"/>
                  </a:lnTo>
                  <a:lnTo>
                    <a:pt x="887" y="126"/>
                  </a:lnTo>
                  <a:lnTo>
                    <a:pt x="885" y="124"/>
                  </a:lnTo>
                  <a:lnTo>
                    <a:pt x="885" y="119"/>
                  </a:lnTo>
                  <a:lnTo>
                    <a:pt x="878" y="119"/>
                  </a:lnTo>
                  <a:lnTo>
                    <a:pt x="829" y="86"/>
                  </a:lnTo>
                  <a:lnTo>
                    <a:pt x="434" y="86"/>
                  </a:lnTo>
                  <a:lnTo>
                    <a:pt x="434" y="33"/>
                  </a:lnTo>
                  <a:lnTo>
                    <a:pt x="1252" y="33"/>
                  </a:lnTo>
                  <a:lnTo>
                    <a:pt x="1252" y="272"/>
                  </a:lnTo>
                  <a:lnTo>
                    <a:pt x="1265" y="272"/>
                  </a:lnTo>
                  <a:lnTo>
                    <a:pt x="1265" y="33"/>
                  </a:lnTo>
                  <a:lnTo>
                    <a:pt x="1456" y="33"/>
                  </a:lnTo>
                  <a:lnTo>
                    <a:pt x="1456" y="264"/>
                  </a:lnTo>
                  <a:lnTo>
                    <a:pt x="1480" y="264"/>
                  </a:lnTo>
                  <a:lnTo>
                    <a:pt x="1480" y="128"/>
                  </a:lnTo>
                  <a:lnTo>
                    <a:pt x="1565" y="128"/>
                  </a:lnTo>
                  <a:lnTo>
                    <a:pt x="1565" y="259"/>
                  </a:lnTo>
                  <a:lnTo>
                    <a:pt x="1587" y="259"/>
                  </a:lnTo>
                  <a:lnTo>
                    <a:pt x="1587" y="128"/>
                  </a:lnTo>
                  <a:lnTo>
                    <a:pt x="1621" y="128"/>
                  </a:lnTo>
                  <a:lnTo>
                    <a:pt x="1621" y="111"/>
                  </a:lnTo>
                  <a:lnTo>
                    <a:pt x="1591" y="111"/>
                  </a:lnTo>
                  <a:lnTo>
                    <a:pt x="1541" y="63"/>
                  </a:lnTo>
                  <a:lnTo>
                    <a:pt x="1480" y="63"/>
                  </a:lnTo>
                  <a:lnTo>
                    <a:pt x="1480" y="33"/>
                  </a:lnTo>
                  <a:lnTo>
                    <a:pt x="1738" y="33"/>
                  </a:lnTo>
                  <a:lnTo>
                    <a:pt x="1738" y="264"/>
                  </a:lnTo>
                  <a:lnTo>
                    <a:pt x="1762" y="264"/>
                  </a:lnTo>
                  <a:lnTo>
                    <a:pt x="1762" y="33"/>
                  </a:lnTo>
                  <a:lnTo>
                    <a:pt x="1825" y="33"/>
                  </a:lnTo>
                  <a:lnTo>
                    <a:pt x="1825" y="266"/>
                  </a:lnTo>
                  <a:lnTo>
                    <a:pt x="1849" y="266"/>
                  </a:lnTo>
                  <a:lnTo>
                    <a:pt x="1849" y="33"/>
                  </a:lnTo>
                  <a:lnTo>
                    <a:pt x="2038" y="33"/>
                  </a:lnTo>
                  <a:lnTo>
                    <a:pt x="2038" y="268"/>
                  </a:lnTo>
                  <a:lnTo>
                    <a:pt x="2060" y="268"/>
                  </a:lnTo>
                  <a:lnTo>
                    <a:pt x="2060" y="33"/>
                  </a:lnTo>
                  <a:lnTo>
                    <a:pt x="2097" y="33"/>
                  </a:lnTo>
                  <a:lnTo>
                    <a:pt x="2125" y="0"/>
                  </a:lnTo>
                  <a:lnTo>
                    <a:pt x="0" y="0"/>
                  </a:lnTo>
                  <a:close/>
                </a:path>
              </a:pathLst>
            </a:custGeom>
            <a:solidFill>
              <a:srgbClr val="000000"/>
            </a:solidFill>
            <a:ln w="9525">
              <a:noFill/>
              <a:round/>
              <a:headEnd/>
              <a:tailEnd/>
            </a:ln>
          </p:spPr>
          <p:txBody>
            <a:bodyPr/>
            <a:lstStyle/>
            <a:p>
              <a:endParaRPr lang="en-US" dirty="0">
                <a:solidFill>
                  <a:srgbClr val="000000"/>
                </a:solidFill>
              </a:endParaRPr>
            </a:p>
          </p:txBody>
        </p:sp>
        <p:sp>
          <p:nvSpPr>
            <p:cNvPr id="74" name="Freeform 60"/>
            <p:cNvSpPr>
              <a:spLocks/>
            </p:cNvSpPr>
            <p:nvPr/>
          </p:nvSpPr>
          <p:spPr bwMode="auto">
            <a:xfrm>
              <a:off x="327" y="1828"/>
              <a:ext cx="1456" cy="173"/>
            </a:xfrm>
            <a:custGeom>
              <a:avLst/>
              <a:gdLst/>
              <a:ahLst/>
              <a:cxnLst>
                <a:cxn ang="0">
                  <a:pos x="1176" y="119"/>
                </a:cxn>
                <a:cxn ang="0">
                  <a:pos x="1176" y="0"/>
                </a:cxn>
                <a:cxn ang="0">
                  <a:pos x="1092" y="0"/>
                </a:cxn>
                <a:cxn ang="0">
                  <a:pos x="1092" y="119"/>
                </a:cxn>
                <a:cxn ang="0">
                  <a:pos x="1064" y="119"/>
                </a:cxn>
                <a:cxn ang="0">
                  <a:pos x="1064" y="0"/>
                </a:cxn>
                <a:cxn ang="0">
                  <a:pos x="981" y="0"/>
                </a:cxn>
                <a:cxn ang="0">
                  <a:pos x="981" y="119"/>
                </a:cxn>
                <a:cxn ang="0">
                  <a:pos x="955" y="119"/>
                </a:cxn>
                <a:cxn ang="0">
                  <a:pos x="955" y="0"/>
                </a:cxn>
                <a:cxn ang="0">
                  <a:pos x="871" y="0"/>
                </a:cxn>
                <a:cxn ang="0">
                  <a:pos x="871" y="119"/>
                </a:cxn>
                <a:cxn ang="0">
                  <a:pos x="711" y="119"/>
                </a:cxn>
                <a:cxn ang="0">
                  <a:pos x="711" y="2"/>
                </a:cxn>
                <a:cxn ang="0">
                  <a:pos x="684" y="2"/>
                </a:cxn>
                <a:cxn ang="0">
                  <a:pos x="684" y="119"/>
                </a:cxn>
                <a:cxn ang="0">
                  <a:pos x="536" y="119"/>
                </a:cxn>
                <a:cxn ang="0">
                  <a:pos x="536" y="2"/>
                </a:cxn>
                <a:cxn ang="0">
                  <a:pos x="510" y="2"/>
                </a:cxn>
                <a:cxn ang="0">
                  <a:pos x="510" y="119"/>
                </a:cxn>
                <a:cxn ang="0">
                  <a:pos x="320" y="119"/>
                </a:cxn>
                <a:cxn ang="0">
                  <a:pos x="320" y="1"/>
                </a:cxn>
                <a:cxn ang="0">
                  <a:pos x="190" y="1"/>
                </a:cxn>
                <a:cxn ang="0">
                  <a:pos x="190" y="119"/>
                </a:cxn>
                <a:cxn ang="0">
                  <a:pos x="0" y="119"/>
                </a:cxn>
                <a:cxn ang="0">
                  <a:pos x="0" y="141"/>
                </a:cxn>
                <a:cxn ang="0">
                  <a:pos x="1264" y="141"/>
                </a:cxn>
                <a:cxn ang="0">
                  <a:pos x="1264" y="119"/>
                </a:cxn>
                <a:cxn ang="0">
                  <a:pos x="1176" y="119"/>
                </a:cxn>
              </a:cxnLst>
              <a:rect l="0" t="0" r="r" b="b"/>
              <a:pathLst>
                <a:path w="1264" h="141">
                  <a:moveTo>
                    <a:pt x="1176" y="119"/>
                  </a:moveTo>
                  <a:lnTo>
                    <a:pt x="1176" y="0"/>
                  </a:lnTo>
                  <a:lnTo>
                    <a:pt x="1092" y="0"/>
                  </a:lnTo>
                  <a:lnTo>
                    <a:pt x="1092" y="119"/>
                  </a:lnTo>
                  <a:lnTo>
                    <a:pt x="1064" y="119"/>
                  </a:lnTo>
                  <a:lnTo>
                    <a:pt x="1064" y="0"/>
                  </a:lnTo>
                  <a:lnTo>
                    <a:pt x="981" y="0"/>
                  </a:lnTo>
                  <a:lnTo>
                    <a:pt x="981" y="119"/>
                  </a:lnTo>
                  <a:lnTo>
                    <a:pt x="955" y="119"/>
                  </a:lnTo>
                  <a:lnTo>
                    <a:pt x="955" y="0"/>
                  </a:lnTo>
                  <a:lnTo>
                    <a:pt x="871" y="0"/>
                  </a:lnTo>
                  <a:lnTo>
                    <a:pt x="871" y="119"/>
                  </a:lnTo>
                  <a:lnTo>
                    <a:pt x="711" y="119"/>
                  </a:lnTo>
                  <a:lnTo>
                    <a:pt x="711" y="2"/>
                  </a:lnTo>
                  <a:lnTo>
                    <a:pt x="684" y="2"/>
                  </a:lnTo>
                  <a:lnTo>
                    <a:pt x="684" y="119"/>
                  </a:lnTo>
                  <a:lnTo>
                    <a:pt x="536" y="119"/>
                  </a:lnTo>
                  <a:lnTo>
                    <a:pt x="536" y="2"/>
                  </a:lnTo>
                  <a:lnTo>
                    <a:pt x="510" y="2"/>
                  </a:lnTo>
                  <a:lnTo>
                    <a:pt x="510" y="119"/>
                  </a:lnTo>
                  <a:lnTo>
                    <a:pt x="320" y="119"/>
                  </a:lnTo>
                  <a:lnTo>
                    <a:pt x="320" y="1"/>
                  </a:lnTo>
                  <a:lnTo>
                    <a:pt x="190" y="1"/>
                  </a:lnTo>
                  <a:lnTo>
                    <a:pt x="190" y="119"/>
                  </a:lnTo>
                  <a:lnTo>
                    <a:pt x="0" y="119"/>
                  </a:lnTo>
                  <a:lnTo>
                    <a:pt x="0" y="141"/>
                  </a:lnTo>
                  <a:lnTo>
                    <a:pt x="1264" y="141"/>
                  </a:lnTo>
                  <a:lnTo>
                    <a:pt x="1264" y="119"/>
                  </a:lnTo>
                  <a:lnTo>
                    <a:pt x="1176" y="11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75" name="Freeform 61"/>
            <p:cNvSpPr>
              <a:spLocks/>
            </p:cNvSpPr>
            <p:nvPr/>
          </p:nvSpPr>
          <p:spPr bwMode="auto">
            <a:xfrm>
              <a:off x="655" y="846"/>
              <a:ext cx="1841" cy="810"/>
            </a:xfrm>
            <a:custGeom>
              <a:avLst/>
              <a:gdLst/>
              <a:ahLst/>
              <a:cxnLst>
                <a:cxn ang="0">
                  <a:pos x="1598" y="637"/>
                </a:cxn>
                <a:cxn ang="0">
                  <a:pos x="768" y="626"/>
                </a:cxn>
                <a:cxn ang="0">
                  <a:pos x="768" y="543"/>
                </a:cxn>
                <a:cxn ang="0">
                  <a:pos x="325" y="543"/>
                </a:cxn>
                <a:cxn ang="0">
                  <a:pos x="325" y="155"/>
                </a:cxn>
                <a:cxn ang="0">
                  <a:pos x="1045" y="155"/>
                </a:cxn>
                <a:cxn ang="0">
                  <a:pos x="1045" y="606"/>
                </a:cxn>
                <a:cxn ang="0">
                  <a:pos x="1196" y="606"/>
                </a:cxn>
                <a:cxn ang="0">
                  <a:pos x="1196" y="561"/>
                </a:cxn>
                <a:cxn ang="0">
                  <a:pos x="1087" y="561"/>
                </a:cxn>
                <a:cxn ang="0">
                  <a:pos x="1087" y="115"/>
                </a:cxn>
                <a:cxn ang="0">
                  <a:pos x="712" y="115"/>
                </a:cxn>
                <a:cxn ang="0">
                  <a:pos x="712" y="0"/>
                </a:cxn>
                <a:cxn ang="0">
                  <a:pos x="555" y="0"/>
                </a:cxn>
                <a:cxn ang="0">
                  <a:pos x="555" y="115"/>
                </a:cxn>
                <a:cxn ang="0">
                  <a:pos x="281" y="115"/>
                </a:cxn>
                <a:cxn ang="0">
                  <a:pos x="283" y="543"/>
                </a:cxn>
                <a:cxn ang="0">
                  <a:pos x="0" y="543"/>
                </a:cxn>
                <a:cxn ang="0">
                  <a:pos x="0" y="662"/>
                </a:cxn>
                <a:cxn ang="0">
                  <a:pos x="32" y="662"/>
                </a:cxn>
                <a:cxn ang="0">
                  <a:pos x="32" y="573"/>
                </a:cxn>
                <a:cxn ang="0">
                  <a:pos x="750" y="573"/>
                </a:cxn>
                <a:cxn ang="0">
                  <a:pos x="750" y="647"/>
                </a:cxn>
                <a:cxn ang="0">
                  <a:pos x="1598" y="637"/>
                </a:cxn>
              </a:cxnLst>
              <a:rect l="0" t="0" r="r" b="b"/>
              <a:pathLst>
                <a:path w="1598" h="662">
                  <a:moveTo>
                    <a:pt x="1598" y="637"/>
                  </a:moveTo>
                  <a:lnTo>
                    <a:pt x="768" y="626"/>
                  </a:lnTo>
                  <a:lnTo>
                    <a:pt x="768" y="543"/>
                  </a:lnTo>
                  <a:lnTo>
                    <a:pt x="325" y="543"/>
                  </a:lnTo>
                  <a:lnTo>
                    <a:pt x="325" y="155"/>
                  </a:lnTo>
                  <a:lnTo>
                    <a:pt x="1045" y="155"/>
                  </a:lnTo>
                  <a:lnTo>
                    <a:pt x="1045" y="606"/>
                  </a:lnTo>
                  <a:lnTo>
                    <a:pt x="1196" y="606"/>
                  </a:lnTo>
                  <a:lnTo>
                    <a:pt x="1196" y="561"/>
                  </a:lnTo>
                  <a:lnTo>
                    <a:pt x="1087" y="561"/>
                  </a:lnTo>
                  <a:lnTo>
                    <a:pt x="1087" y="115"/>
                  </a:lnTo>
                  <a:lnTo>
                    <a:pt x="712" y="115"/>
                  </a:lnTo>
                  <a:lnTo>
                    <a:pt x="712" y="0"/>
                  </a:lnTo>
                  <a:lnTo>
                    <a:pt x="555" y="0"/>
                  </a:lnTo>
                  <a:lnTo>
                    <a:pt x="555" y="115"/>
                  </a:lnTo>
                  <a:lnTo>
                    <a:pt x="281" y="115"/>
                  </a:lnTo>
                  <a:lnTo>
                    <a:pt x="283" y="543"/>
                  </a:lnTo>
                  <a:lnTo>
                    <a:pt x="0" y="543"/>
                  </a:lnTo>
                  <a:lnTo>
                    <a:pt x="0" y="662"/>
                  </a:lnTo>
                  <a:lnTo>
                    <a:pt x="32" y="662"/>
                  </a:lnTo>
                  <a:lnTo>
                    <a:pt x="32" y="573"/>
                  </a:lnTo>
                  <a:lnTo>
                    <a:pt x="750" y="573"/>
                  </a:lnTo>
                  <a:lnTo>
                    <a:pt x="750" y="647"/>
                  </a:lnTo>
                  <a:lnTo>
                    <a:pt x="1598" y="63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76" name="Freeform 62"/>
            <p:cNvSpPr>
              <a:spLocks/>
            </p:cNvSpPr>
            <p:nvPr/>
          </p:nvSpPr>
          <p:spPr bwMode="auto">
            <a:xfrm>
              <a:off x="1887" y="2147"/>
              <a:ext cx="626" cy="31"/>
            </a:xfrm>
            <a:custGeom>
              <a:avLst/>
              <a:gdLst/>
              <a:ahLst/>
              <a:cxnLst>
                <a:cxn ang="0">
                  <a:pos x="20" y="0"/>
                </a:cxn>
                <a:cxn ang="0">
                  <a:pos x="0" y="25"/>
                </a:cxn>
                <a:cxn ang="0">
                  <a:pos x="544" y="18"/>
                </a:cxn>
                <a:cxn ang="0">
                  <a:pos x="20" y="0"/>
                </a:cxn>
              </a:cxnLst>
              <a:rect l="0" t="0" r="r" b="b"/>
              <a:pathLst>
                <a:path w="544" h="25">
                  <a:moveTo>
                    <a:pt x="20" y="0"/>
                  </a:moveTo>
                  <a:lnTo>
                    <a:pt x="0" y="25"/>
                  </a:lnTo>
                  <a:lnTo>
                    <a:pt x="544" y="18"/>
                  </a:lnTo>
                  <a:lnTo>
                    <a:pt x="20" y="0"/>
                  </a:lnTo>
                  <a:close/>
                </a:path>
              </a:pathLst>
            </a:custGeom>
            <a:solidFill>
              <a:srgbClr val="000000"/>
            </a:solidFill>
            <a:ln w="9525">
              <a:noFill/>
              <a:round/>
              <a:headEnd/>
              <a:tailEnd/>
            </a:ln>
          </p:spPr>
          <p:txBody>
            <a:bodyPr/>
            <a:lstStyle/>
            <a:p>
              <a:endParaRPr lang="en-US" dirty="0">
                <a:solidFill>
                  <a:srgbClr val="000000"/>
                </a:solidFill>
              </a:endParaRPr>
            </a:p>
          </p:txBody>
        </p:sp>
        <p:sp>
          <p:nvSpPr>
            <p:cNvPr id="77" name="Freeform 63"/>
            <p:cNvSpPr>
              <a:spLocks/>
            </p:cNvSpPr>
            <p:nvPr/>
          </p:nvSpPr>
          <p:spPr bwMode="auto">
            <a:xfrm>
              <a:off x="588" y="2065"/>
              <a:ext cx="953" cy="32"/>
            </a:xfrm>
            <a:custGeom>
              <a:avLst/>
              <a:gdLst/>
              <a:ahLst/>
              <a:cxnLst>
                <a:cxn ang="0">
                  <a:pos x="21" y="0"/>
                </a:cxn>
                <a:cxn ang="0">
                  <a:pos x="0" y="26"/>
                </a:cxn>
                <a:cxn ang="0">
                  <a:pos x="827" y="11"/>
                </a:cxn>
                <a:cxn ang="0">
                  <a:pos x="21" y="0"/>
                </a:cxn>
              </a:cxnLst>
              <a:rect l="0" t="0" r="r" b="b"/>
              <a:pathLst>
                <a:path w="827" h="26">
                  <a:moveTo>
                    <a:pt x="21" y="0"/>
                  </a:moveTo>
                  <a:lnTo>
                    <a:pt x="0" y="26"/>
                  </a:lnTo>
                  <a:lnTo>
                    <a:pt x="827" y="11"/>
                  </a:lnTo>
                  <a:lnTo>
                    <a:pt x="21" y="0"/>
                  </a:lnTo>
                  <a:close/>
                </a:path>
              </a:pathLst>
            </a:custGeom>
            <a:solidFill>
              <a:srgbClr val="000000"/>
            </a:solidFill>
            <a:ln w="9525">
              <a:noFill/>
              <a:round/>
              <a:headEnd/>
              <a:tailEnd/>
            </a:ln>
          </p:spPr>
          <p:txBody>
            <a:bodyPr/>
            <a:lstStyle/>
            <a:p>
              <a:endParaRPr lang="en-US" dirty="0">
                <a:solidFill>
                  <a:srgbClr val="000000"/>
                </a:solidFill>
              </a:endParaRPr>
            </a:p>
          </p:txBody>
        </p:sp>
        <p:sp>
          <p:nvSpPr>
            <p:cNvPr id="78" name="Rectangle 65"/>
            <p:cNvSpPr>
              <a:spLocks noChangeArrowheads="1"/>
            </p:cNvSpPr>
            <p:nvPr/>
          </p:nvSpPr>
          <p:spPr bwMode="auto">
            <a:xfrm>
              <a:off x="2079" y="1569"/>
              <a:ext cx="99" cy="24"/>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79" name="Rectangle 66"/>
            <p:cNvSpPr>
              <a:spLocks noChangeArrowheads="1"/>
            </p:cNvSpPr>
            <p:nvPr/>
          </p:nvSpPr>
          <p:spPr bwMode="auto">
            <a:xfrm>
              <a:off x="1635" y="942"/>
              <a:ext cx="101" cy="25"/>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0" name="Rectangle 67"/>
            <p:cNvSpPr>
              <a:spLocks noChangeArrowheads="1"/>
            </p:cNvSpPr>
            <p:nvPr/>
          </p:nvSpPr>
          <p:spPr bwMode="auto">
            <a:xfrm>
              <a:off x="2206" y="1569"/>
              <a:ext cx="101" cy="24"/>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1" name="Rectangle 68"/>
            <p:cNvSpPr>
              <a:spLocks noChangeArrowheads="1"/>
            </p:cNvSpPr>
            <p:nvPr/>
          </p:nvSpPr>
          <p:spPr bwMode="auto">
            <a:xfrm>
              <a:off x="500" y="2145"/>
              <a:ext cx="1100"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2" name="Rectangle 69"/>
            <p:cNvSpPr>
              <a:spLocks noChangeArrowheads="1"/>
            </p:cNvSpPr>
            <p:nvPr/>
          </p:nvSpPr>
          <p:spPr bwMode="auto">
            <a:xfrm>
              <a:off x="1372" y="1729"/>
              <a:ext cx="350" cy="10"/>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3" name="Rectangle 70"/>
            <p:cNvSpPr>
              <a:spLocks noChangeArrowheads="1"/>
            </p:cNvSpPr>
            <p:nvPr/>
          </p:nvSpPr>
          <p:spPr bwMode="auto">
            <a:xfrm>
              <a:off x="2048" y="1974"/>
              <a:ext cx="640" cy="47"/>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4" name="Freeform 71"/>
            <p:cNvSpPr>
              <a:spLocks/>
            </p:cNvSpPr>
            <p:nvPr/>
          </p:nvSpPr>
          <p:spPr bwMode="auto">
            <a:xfrm>
              <a:off x="1596" y="2012"/>
              <a:ext cx="455" cy="159"/>
            </a:xfrm>
            <a:custGeom>
              <a:avLst/>
              <a:gdLst/>
              <a:ahLst/>
              <a:cxnLst>
                <a:cxn ang="0">
                  <a:pos x="56" y="86"/>
                </a:cxn>
                <a:cxn ang="0">
                  <a:pos x="68" y="86"/>
                </a:cxn>
                <a:cxn ang="0">
                  <a:pos x="80" y="89"/>
                </a:cxn>
                <a:cxn ang="0">
                  <a:pos x="91" y="93"/>
                </a:cxn>
                <a:cxn ang="0">
                  <a:pos x="100" y="93"/>
                </a:cxn>
                <a:cxn ang="0">
                  <a:pos x="109" y="88"/>
                </a:cxn>
                <a:cxn ang="0">
                  <a:pos x="118" y="84"/>
                </a:cxn>
                <a:cxn ang="0">
                  <a:pos x="129" y="79"/>
                </a:cxn>
                <a:cxn ang="0">
                  <a:pos x="142" y="77"/>
                </a:cxn>
                <a:cxn ang="0">
                  <a:pos x="158" y="77"/>
                </a:cxn>
                <a:cxn ang="0">
                  <a:pos x="170" y="70"/>
                </a:cxn>
                <a:cxn ang="0">
                  <a:pos x="179" y="55"/>
                </a:cxn>
                <a:cxn ang="0">
                  <a:pos x="194" y="43"/>
                </a:cxn>
                <a:cxn ang="0">
                  <a:pos x="211" y="33"/>
                </a:cxn>
                <a:cxn ang="0">
                  <a:pos x="230" y="30"/>
                </a:cxn>
                <a:cxn ang="0">
                  <a:pos x="252" y="32"/>
                </a:cxn>
                <a:cxn ang="0">
                  <a:pos x="271" y="40"/>
                </a:cxn>
                <a:cxn ang="0">
                  <a:pos x="287" y="53"/>
                </a:cxn>
                <a:cxn ang="0">
                  <a:pos x="297" y="58"/>
                </a:cxn>
                <a:cxn ang="0">
                  <a:pos x="306" y="55"/>
                </a:cxn>
                <a:cxn ang="0">
                  <a:pos x="324" y="53"/>
                </a:cxn>
                <a:cxn ang="0">
                  <a:pos x="351" y="57"/>
                </a:cxn>
                <a:cxn ang="0">
                  <a:pos x="372" y="70"/>
                </a:cxn>
                <a:cxn ang="0">
                  <a:pos x="389" y="90"/>
                </a:cxn>
                <a:cxn ang="0">
                  <a:pos x="395" y="96"/>
                </a:cxn>
                <a:cxn ang="0">
                  <a:pos x="394" y="82"/>
                </a:cxn>
                <a:cxn ang="0">
                  <a:pos x="388" y="62"/>
                </a:cxn>
                <a:cxn ang="0">
                  <a:pos x="373" y="41"/>
                </a:cxn>
                <a:cxn ang="0">
                  <a:pos x="351" y="27"/>
                </a:cxn>
                <a:cxn ang="0">
                  <a:pos x="323" y="23"/>
                </a:cxn>
                <a:cxn ang="0">
                  <a:pos x="305" y="25"/>
                </a:cxn>
                <a:cxn ang="0">
                  <a:pos x="296" y="28"/>
                </a:cxn>
                <a:cxn ang="0">
                  <a:pos x="285" y="23"/>
                </a:cxn>
                <a:cxn ang="0">
                  <a:pos x="269" y="10"/>
                </a:cxn>
                <a:cxn ang="0">
                  <a:pos x="249" y="2"/>
                </a:cxn>
                <a:cxn ang="0">
                  <a:pos x="229" y="0"/>
                </a:cxn>
                <a:cxn ang="0">
                  <a:pos x="208" y="3"/>
                </a:cxn>
                <a:cxn ang="0">
                  <a:pos x="191" y="13"/>
                </a:cxn>
                <a:cxn ang="0">
                  <a:pos x="178" y="25"/>
                </a:cxn>
                <a:cxn ang="0">
                  <a:pos x="169" y="40"/>
                </a:cxn>
                <a:cxn ang="0">
                  <a:pos x="157" y="47"/>
                </a:cxn>
                <a:cxn ang="0">
                  <a:pos x="140" y="47"/>
                </a:cxn>
                <a:cxn ang="0">
                  <a:pos x="128" y="49"/>
                </a:cxn>
                <a:cxn ang="0">
                  <a:pos x="117" y="54"/>
                </a:cxn>
                <a:cxn ang="0">
                  <a:pos x="107" y="58"/>
                </a:cxn>
                <a:cxn ang="0">
                  <a:pos x="99" y="63"/>
                </a:cxn>
                <a:cxn ang="0">
                  <a:pos x="90" y="63"/>
                </a:cxn>
                <a:cxn ang="0">
                  <a:pos x="79" y="59"/>
                </a:cxn>
                <a:cxn ang="0">
                  <a:pos x="67" y="56"/>
                </a:cxn>
                <a:cxn ang="0">
                  <a:pos x="55" y="56"/>
                </a:cxn>
                <a:cxn ang="0">
                  <a:pos x="36" y="60"/>
                </a:cxn>
                <a:cxn ang="0">
                  <a:pos x="17" y="73"/>
                </a:cxn>
                <a:cxn ang="0">
                  <a:pos x="5" y="91"/>
                </a:cxn>
                <a:cxn ang="0">
                  <a:pos x="0" y="113"/>
                </a:cxn>
                <a:cxn ang="0">
                  <a:pos x="2" y="126"/>
                </a:cxn>
                <a:cxn ang="0">
                  <a:pos x="3" y="129"/>
                </a:cxn>
                <a:cxn ang="0">
                  <a:pos x="6" y="122"/>
                </a:cxn>
                <a:cxn ang="0">
                  <a:pos x="15" y="108"/>
                </a:cxn>
                <a:cxn ang="0">
                  <a:pos x="26" y="98"/>
                </a:cxn>
                <a:cxn ang="0">
                  <a:pos x="41" y="89"/>
                </a:cxn>
              </a:cxnLst>
              <a:rect l="0" t="0" r="r" b="b"/>
              <a:pathLst>
                <a:path w="395" h="130">
                  <a:moveTo>
                    <a:pt x="49" y="87"/>
                  </a:moveTo>
                  <a:lnTo>
                    <a:pt x="56" y="86"/>
                  </a:lnTo>
                  <a:lnTo>
                    <a:pt x="62" y="86"/>
                  </a:lnTo>
                  <a:lnTo>
                    <a:pt x="68" y="86"/>
                  </a:lnTo>
                  <a:lnTo>
                    <a:pt x="74" y="87"/>
                  </a:lnTo>
                  <a:lnTo>
                    <a:pt x="80" y="89"/>
                  </a:lnTo>
                  <a:lnTo>
                    <a:pt x="85" y="91"/>
                  </a:lnTo>
                  <a:lnTo>
                    <a:pt x="91" y="93"/>
                  </a:lnTo>
                  <a:lnTo>
                    <a:pt x="97" y="97"/>
                  </a:lnTo>
                  <a:lnTo>
                    <a:pt x="100" y="93"/>
                  </a:lnTo>
                  <a:lnTo>
                    <a:pt x="105" y="90"/>
                  </a:lnTo>
                  <a:lnTo>
                    <a:pt x="109" y="88"/>
                  </a:lnTo>
                  <a:lnTo>
                    <a:pt x="114" y="86"/>
                  </a:lnTo>
                  <a:lnTo>
                    <a:pt x="118" y="84"/>
                  </a:lnTo>
                  <a:lnTo>
                    <a:pt x="124" y="82"/>
                  </a:lnTo>
                  <a:lnTo>
                    <a:pt x="129" y="79"/>
                  </a:lnTo>
                  <a:lnTo>
                    <a:pt x="134" y="78"/>
                  </a:lnTo>
                  <a:lnTo>
                    <a:pt x="142" y="77"/>
                  </a:lnTo>
                  <a:lnTo>
                    <a:pt x="150" y="76"/>
                  </a:lnTo>
                  <a:lnTo>
                    <a:pt x="158" y="77"/>
                  </a:lnTo>
                  <a:lnTo>
                    <a:pt x="166" y="78"/>
                  </a:lnTo>
                  <a:lnTo>
                    <a:pt x="170" y="70"/>
                  </a:lnTo>
                  <a:lnTo>
                    <a:pt x="174" y="62"/>
                  </a:lnTo>
                  <a:lnTo>
                    <a:pt x="179" y="55"/>
                  </a:lnTo>
                  <a:lnTo>
                    <a:pt x="186" y="48"/>
                  </a:lnTo>
                  <a:lnTo>
                    <a:pt x="194" y="43"/>
                  </a:lnTo>
                  <a:lnTo>
                    <a:pt x="202" y="38"/>
                  </a:lnTo>
                  <a:lnTo>
                    <a:pt x="211" y="33"/>
                  </a:lnTo>
                  <a:lnTo>
                    <a:pt x="220" y="31"/>
                  </a:lnTo>
                  <a:lnTo>
                    <a:pt x="230" y="30"/>
                  </a:lnTo>
                  <a:lnTo>
                    <a:pt x="241" y="30"/>
                  </a:lnTo>
                  <a:lnTo>
                    <a:pt x="252" y="32"/>
                  </a:lnTo>
                  <a:lnTo>
                    <a:pt x="262" y="35"/>
                  </a:lnTo>
                  <a:lnTo>
                    <a:pt x="271" y="40"/>
                  </a:lnTo>
                  <a:lnTo>
                    <a:pt x="279" y="45"/>
                  </a:lnTo>
                  <a:lnTo>
                    <a:pt x="287" y="53"/>
                  </a:lnTo>
                  <a:lnTo>
                    <a:pt x="293" y="60"/>
                  </a:lnTo>
                  <a:lnTo>
                    <a:pt x="297" y="58"/>
                  </a:lnTo>
                  <a:lnTo>
                    <a:pt x="302" y="57"/>
                  </a:lnTo>
                  <a:lnTo>
                    <a:pt x="306" y="55"/>
                  </a:lnTo>
                  <a:lnTo>
                    <a:pt x="311" y="54"/>
                  </a:lnTo>
                  <a:lnTo>
                    <a:pt x="324" y="53"/>
                  </a:lnTo>
                  <a:lnTo>
                    <a:pt x="338" y="54"/>
                  </a:lnTo>
                  <a:lnTo>
                    <a:pt x="351" y="57"/>
                  </a:lnTo>
                  <a:lnTo>
                    <a:pt x="362" y="62"/>
                  </a:lnTo>
                  <a:lnTo>
                    <a:pt x="372" y="70"/>
                  </a:lnTo>
                  <a:lnTo>
                    <a:pt x="381" y="78"/>
                  </a:lnTo>
                  <a:lnTo>
                    <a:pt x="389" y="90"/>
                  </a:lnTo>
                  <a:lnTo>
                    <a:pt x="394" y="102"/>
                  </a:lnTo>
                  <a:lnTo>
                    <a:pt x="395" y="96"/>
                  </a:lnTo>
                  <a:lnTo>
                    <a:pt x="395" y="88"/>
                  </a:lnTo>
                  <a:lnTo>
                    <a:pt x="394" y="82"/>
                  </a:lnTo>
                  <a:lnTo>
                    <a:pt x="393" y="75"/>
                  </a:lnTo>
                  <a:lnTo>
                    <a:pt x="388" y="62"/>
                  </a:lnTo>
                  <a:lnTo>
                    <a:pt x="381" y="50"/>
                  </a:lnTo>
                  <a:lnTo>
                    <a:pt x="373" y="41"/>
                  </a:lnTo>
                  <a:lnTo>
                    <a:pt x="362" y="33"/>
                  </a:lnTo>
                  <a:lnTo>
                    <a:pt x="351" y="27"/>
                  </a:lnTo>
                  <a:lnTo>
                    <a:pt x="337" y="24"/>
                  </a:lnTo>
                  <a:lnTo>
                    <a:pt x="323" y="23"/>
                  </a:lnTo>
                  <a:lnTo>
                    <a:pt x="310" y="24"/>
                  </a:lnTo>
                  <a:lnTo>
                    <a:pt x="305" y="25"/>
                  </a:lnTo>
                  <a:lnTo>
                    <a:pt x="301" y="26"/>
                  </a:lnTo>
                  <a:lnTo>
                    <a:pt x="296" y="28"/>
                  </a:lnTo>
                  <a:lnTo>
                    <a:pt x="291" y="30"/>
                  </a:lnTo>
                  <a:lnTo>
                    <a:pt x="285" y="23"/>
                  </a:lnTo>
                  <a:lnTo>
                    <a:pt x="278" y="15"/>
                  </a:lnTo>
                  <a:lnTo>
                    <a:pt x="269" y="10"/>
                  </a:lnTo>
                  <a:lnTo>
                    <a:pt x="260" y="5"/>
                  </a:lnTo>
                  <a:lnTo>
                    <a:pt x="249" y="2"/>
                  </a:lnTo>
                  <a:lnTo>
                    <a:pt x="239" y="0"/>
                  </a:lnTo>
                  <a:lnTo>
                    <a:pt x="229" y="0"/>
                  </a:lnTo>
                  <a:lnTo>
                    <a:pt x="217" y="1"/>
                  </a:lnTo>
                  <a:lnTo>
                    <a:pt x="208" y="3"/>
                  </a:lnTo>
                  <a:lnTo>
                    <a:pt x="199" y="8"/>
                  </a:lnTo>
                  <a:lnTo>
                    <a:pt x="191" y="13"/>
                  </a:lnTo>
                  <a:lnTo>
                    <a:pt x="184" y="18"/>
                  </a:lnTo>
                  <a:lnTo>
                    <a:pt x="178" y="25"/>
                  </a:lnTo>
                  <a:lnTo>
                    <a:pt x="172" y="32"/>
                  </a:lnTo>
                  <a:lnTo>
                    <a:pt x="169" y="40"/>
                  </a:lnTo>
                  <a:lnTo>
                    <a:pt x="165" y="48"/>
                  </a:lnTo>
                  <a:lnTo>
                    <a:pt x="157" y="47"/>
                  </a:lnTo>
                  <a:lnTo>
                    <a:pt x="149" y="46"/>
                  </a:lnTo>
                  <a:lnTo>
                    <a:pt x="140" y="47"/>
                  </a:lnTo>
                  <a:lnTo>
                    <a:pt x="132" y="48"/>
                  </a:lnTo>
                  <a:lnTo>
                    <a:pt x="128" y="49"/>
                  </a:lnTo>
                  <a:lnTo>
                    <a:pt x="122" y="52"/>
                  </a:lnTo>
                  <a:lnTo>
                    <a:pt x="117" y="54"/>
                  </a:lnTo>
                  <a:lnTo>
                    <a:pt x="112" y="56"/>
                  </a:lnTo>
                  <a:lnTo>
                    <a:pt x="107" y="58"/>
                  </a:lnTo>
                  <a:lnTo>
                    <a:pt x="103" y="60"/>
                  </a:lnTo>
                  <a:lnTo>
                    <a:pt x="99" y="63"/>
                  </a:lnTo>
                  <a:lnTo>
                    <a:pt x="95" y="67"/>
                  </a:lnTo>
                  <a:lnTo>
                    <a:pt x="90" y="63"/>
                  </a:lnTo>
                  <a:lnTo>
                    <a:pt x="84" y="61"/>
                  </a:lnTo>
                  <a:lnTo>
                    <a:pt x="79" y="59"/>
                  </a:lnTo>
                  <a:lnTo>
                    <a:pt x="73" y="57"/>
                  </a:lnTo>
                  <a:lnTo>
                    <a:pt x="67" y="56"/>
                  </a:lnTo>
                  <a:lnTo>
                    <a:pt x="60" y="56"/>
                  </a:lnTo>
                  <a:lnTo>
                    <a:pt x="55" y="56"/>
                  </a:lnTo>
                  <a:lnTo>
                    <a:pt x="48" y="57"/>
                  </a:lnTo>
                  <a:lnTo>
                    <a:pt x="36" y="60"/>
                  </a:lnTo>
                  <a:lnTo>
                    <a:pt x="26" y="65"/>
                  </a:lnTo>
                  <a:lnTo>
                    <a:pt x="17" y="73"/>
                  </a:lnTo>
                  <a:lnTo>
                    <a:pt x="9" y="82"/>
                  </a:lnTo>
                  <a:lnTo>
                    <a:pt x="5" y="91"/>
                  </a:lnTo>
                  <a:lnTo>
                    <a:pt x="1" y="102"/>
                  </a:lnTo>
                  <a:lnTo>
                    <a:pt x="0" y="113"/>
                  </a:lnTo>
                  <a:lnTo>
                    <a:pt x="1" y="124"/>
                  </a:lnTo>
                  <a:lnTo>
                    <a:pt x="2" y="126"/>
                  </a:lnTo>
                  <a:lnTo>
                    <a:pt x="2" y="127"/>
                  </a:lnTo>
                  <a:lnTo>
                    <a:pt x="3" y="129"/>
                  </a:lnTo>
                  <a:lnTo>
                    <a:pt x="3" y="130"/>
                  </a:lnTo>
                  <a:lnTo>
                    <a:pt x="6" y="122"/>
                  </a:lnTo>
                  <a:lnTo>
                    <a:pt x="10" y="115"/>
                  </a:lnTo>
                  <a:lnTo>
                    <a:pt x="15" y="108"/>
                  </a:lnTo>
                  <a:lnTo>
                    <a:pt x="19" y="103"/>
                  </a:lnTo>
                  <a:lnTo>
                    <a:pt x="26" y="98"/>
                  </a:lnTo>
                  <a:lnTo>
                    <a:pt x="33" y="93"/>
                  </a:lnTo>
                  <a:lnTo>
                    <a:pt x="41" y="89"/>
                  </a:lnTo>
                  <a:lnTo>
                    <a:pt x="49" y="8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85" name="Rectangle 72"/>
            <p:cNvSpPr>
              <a:spLocks noChangeArrowheads="1"/>
            </p:cNvSpPr>
            <p:nvPr/>
          </p:nvSpPr>
          <p:spPr bwMode="auto">
            <a:xfrm>
              <a:off x="2135" y="1888"/>
              <a:ext cx="22" cy="23"/>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6" name="Rectangle 73"/>
            <p:cNvSpPr>
              <a:spLocks noChangeArrowheads="1"/>
            </p:cNvSpPr>
            <p:nvPr/>
          </p:nvSpPr>
          <p:spPr bwMode="auto">
            <a:xfrm>
              <a:off x="2171" y="1888"/>
              <a:ext cx="23" cy="23"/>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7" name="Rectangle 74"/>
            <p:cNvSpPr>
              <a:spLocks noChangeArrowheads="1"/>
            </p:cNvSpPr>
            <p:nvPr/>
          </p:nvSpPr>
          <p:spPr bwMode="auto">
            <a:xfrm>
              <a:off x="2207" y="1888"/>
              <a:ext cx="24" cy="23"/>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8" name="Rectangle 75"/>
            <p:cNvSpPr>
              <a:spLocks noChangeArrowheads="1"/>
            </p:cNvSpPr>
            <p:nvPr/>
          </p:nvSpPr>
          <p:spPr bwMode="auto">
            <a:xfrm>
              <a:off x="565" y="1848"/>
              <a:ext cx="19" cy="117"/>
            </a:xfrm>
            <a:prstGeom prst="rect">
              <a:avLst/>
            </a:prstGeom>
            <a:solidFill>
              <a:srgbClr val="FFFFFF"/>
            </a:solidFill>
            <a:ln w="9525">
              <a:noFill/>
              <a:miter lim="800000"/>
              <a:headEnd/>
              <a:tailEnd/>
            </a:ln>
          </p:spPr>
          <p:txBody>
            <a:bodyPr/>
            <a:lstStyle/>
            <a:p>
              <a:endParaRPr lang="en-US" dirty="0">
                <a:solidFill>
                  <a:srgbClr val="000000"/>
                </a:solidFill>
              </a:endParaRPr>
            </a:p>
          </p:txBody>
        </p:sp>
      </p:grpSp>
      <p:sp>
        <p:nvSpPr>
          <p:cNvPr id="6" name="Rectangle 5"/>
          <p:cNvSpPr/>
          <p:nvPr/>
        </p:nvSpPr>
        <p:spPr>
          <a:xfrm>
            <a:off x="914400" y="3578423"/>
            <a:ext cx="989373" cy="307777"/>
          </a:xfrm>
          <a:prstGeom prst="rect">
            <a:avLst/>
          </a:prstGeom>
        </p:spPr>
        <p:txBody>
          <a:bodyPr wrap="none">
            <a:spAutoFit/>
          </a:bodyPr>
          <a:lstStyle/>
          <a:p>
            <a:pPr algn="ctr">
              <a:spcBef>
                <a:spcPct val="50000"/>
              </a:spcBef>
            </a:pPr>
            <a:r>
              <a:rPr lang="en-US" sz="1400" b="1" dirty="0">
                <a:solidFill>
                  <a:srgbClr val="000000"/>
                </a:solidFill>
              </a:rPr>
              <a:t>Hospitals</a:t>
            </a:r>
            <a:endParaRPr lang="en-US" sz="1400" dirty="0">
              <a:solidFill>
                <a:srgbClr val="000000"/>
              </a:solidFill>
            </a:endParaRPr>
          </a:p>
        </p:txBody>
      </p:sp>
      <p:sp>
        <p:nvSpPr>
          <p:cNvPr id="7" name="Rectangle 6"/>
          <p:cNvSpPr/>
          <p:nvPr/>
        </p:nvSpPr>
        <p:spPr>
          <a:xfrm>
            <a:off x="3396738" y="5562600"/>
            <a:ext cx="2318262" cy="307777"/>
          </a:xfrm>
          <a:prstGeom prst="rect">
            <a:avLst/>
          </a:prstGeom>
        </p:spPr>
        <p:txBody>
          <a:bodyPr wrap="none">
            <a:spAutoFit/>
          </a:bodyPr>
          <a:lstStyle/>
          <a:p>
            <a:pPr algn="ctr">
              <a:spcBef>
                <a:spcPct val="50000"/>
              </a:spcBef>
            </a:pPr>
            <a:r>
              <a:rPr lang="en-US" sz="1400" b="1" dirty="0">
                <a:solidFill>
                  <a:srgbClr val="000000"/>
                </a:solidFill>
              </a:rPr>
              <a:t>Primary &amp; Specialty Care</a:t>
            </a:r>
            <a:endParaRPr lang="en-US" sz="1400" dirty="0">
              <a:solidFill>
                <a:srgbClr val="000000"/>
              </a:solidFill>
            </a:endParaRPr>
          </a:p>
        </p:txBody>
      </p:sp>
      <p:grpSp>
        <p:nvGrpSpPr>
          <p:cNvPr id="89" name="Group 88"/>
          <p:cNvGrpSpPr/>
          <p:nvPr/>
        </p:nvGrpSpPr>
        <p:grpSpPr>
          <a:xfrm>
            <a:off x="1612293" y="4038600"/>
            <a:ext cx="1969107" cy="1221323"/>
            <a:chOff x="4922695" y="2971800"/>
            <a:chExt cx="3029237" cy="1673514"/>
          </a:xfrm>
        </p:grpSpPr>
        <p:grpSp>
          <p:nvGrpSpPr>
            <p:cNvPr id="90" name="Group 181"/>
            <p:cNvGrpSpPr>
              <a:grpSpLocks/>
            </p:cNvGrpSpPr>
            <p:nvPr/>
          </p:nvGrpSpPr>
          <p:grpSpPr bwMode="auto">
            <a:xfrm>
              <a:off x="5410200" y="2971800"/>
              <a:ext cx="1447800" cy="914400"/>
              <a:chOff x="240" y="336"/>
              <a:chExt cx="2976" cy="2608"/>
            </a:xfrm>
          </p:grpSpPr>
          <p:sp>
            <p:nvSpPr>
              <p:cNvPr id="92" name="Freeform 182"/>
              <p:cNvSpPr>
                <a:spLocks/>
              </p:cNvSpPr>
              <p:nvPr/>
            </p:nvSpPr>
            <p:spPr bwMode="auto">
              <a:xfrm>
                <a:off x="240" y="2198"/>
                <a:ext cx="2976" cy="746"/>
              </a:xfrm>
              <a:custGeom>
                <a:avLst/>
                <a:gdLst/>
                <a:ahLst/>
                <a:cxnLst>
                  <a:cxn ang="0">
                    <a:pos x="693" y="746"/>
                  </a:cxn>
                  <a:cxn ang="0">
                    <a:pos x="0" y="54"/>
                  </a:cxn>
                  <a:cxn ang="0">
                    <a:pos x="2202" y="0"/>
                  </a:cxn>
                  <a:cxn ang="0">
                    <a:pos x="2976" y="654"/>
                  </a:cxn>
                  <a:cxn ang="0">
                    <a:pos x="693" y="746"/>
                  </a:cxn>
                </a:cxnLst>
                <a:rect l="0" t="0" r="r" b="b"/>
                <a:pathLst>
                  <a:path w="2976" h="746">
                    <a:moveTo>
                      <a:pt x="693" y="746"/>
                    </a:moveTo>
                    <a:lnTo>
                      <a:pt x="0" y="54"/>
                    </a:lnTo>
                    <a:lnTo>
                      <a:pt x="2202" y="0"/>
                    </a:lnTo>
                    <a:lnTo>
                      <a:pt x="2976" y="654"/>
                    </a:lnTo>
                    <a:lnTo>
                      <a:pt x="693" y="746"/>
                    </a:lnTo>
                    <a:close/>
                  </a:path>
                </a:pathLst>
              </a:custGeom>
              <a:solidFill>
                <a:srgbClr val="7FFF7F"/>
              </a:solidFill>
              <a:ln w="9525">
                <a:noFill/>
                <a:round/>
                <a:headEnd/>
                <a:tailEnd/>
              </a:ln>
            </p:spPr>
            <p:txBody>
              <a:bodyPr/>
              <a:lstStyle/>
              <a:p>
                <a:endParaRPr lang="en-US" dirty="0">
                  <a:solidFill>
                    <a:srgbClr val="000000"/>
                  </a:solidFill>
                </a:endParaRPr>
              </a:p>
            </p:txBody>
          </p:sp>
          <p:sp>
            <p:nvSpPr>
              <p:cNvPr id="93" name="Rectangle 183"/>
              <p:cNvSpPr>
                <a:spLocks noChangeArrowheads="1"/>
              </p:cNvSpPr>
              <p:nvPr/>
            </p:nvSpPr>
            <p:spPr bwMode="auto">
              <a:xfrm>
                <a:off x="2064" y="672"/>
                <a:ext cx="192" cy="288"/>
              </a:xfrm>
              <a:prstGeom prst="rect">
                <a:avLst/>
              </a:prstGeom>
              <a:solidFill>
                <a:srgbClr val="FF5050"/>
              </a:solidFill>
              <a:ln w="57150">
                <a:solidFill>
                  <a:schemeClr val="tx1"/>
                </a:solidFill>
                <a:miter lim="800000"/>
                <a:headEnd/>
                <a:tailEnd/>
              </a:ln>
              <a:effectLst/>
            </p:spPr>
            <p:txBody>
              <a:bodyPr wrap="none" anchor="ctr"/>
              <a:lstStyle/>
              <a:p>
                <a:endParaRPr lang="en-US" dirty="0">
                  <a:solidFill>
                    <a:srgbClr val="000000"/>
                  </a:solidFill>
                </a:endParaRPr>
              </a:p>
            </p:txBody>
          </p:sp>
          <p:sp>
            <p:nvSpPr>
              <p:cNvPr id="94" name="Freeform 184"/>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95" name="Freeform 185"/>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96" name="Freeform 186"/>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close/>
                  </a:path>
                </a:pathLst>
              </a:custGeom>
              <a:solidFill>
                <a:srgbClr val="FF4040"/>
              </a:solidFill>
              <a:ln w="9525">
                <a:noFill/>
                <a:round/>
                <a:headEnd/>
                <a:tailEnd/>
              </a:ln>
            </p:spPr>
            <p:txBody>
              <a:bodyPr/>
              <a:lstStyle/>
              <a:p>
                <a:endParaRPr lang="en-US" dirty="0">
                  <a:solidFill>
                    <a:srgbClr val="000000"/>
                  </a:solidFill>
                </a:endParaRPr>
              </a:p>
            </p:txBody>
          </p:sp>
          <p:sp>
            <p:nvSpPr>
              <p:cNvPr id="97" name="Freeform 187"/>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98" name="Freeform 188"/>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close/>
                  </a:path>
                </a:pathLst>
              </a:custGeom>
              <a:solidFill>
                <a:srgbClr val="FFFFFF"/>
              </a:solidFill>
              <a:ln w="9525">
                <a:noFill/>
                <a:round/>
                <a:headEnd/>
                <a:tailEnd/>
              </a:ln>
            </p:spPr>
            <p:txBody>
              <a:bodyPr/>
              <a:lstStyle/>
              <a:p>
                <a:endParaRPr lang="en-US" dirty="0">
                  <a:solidFill>
                    <a:srgbClr val="000000"/>
                  </a:solidFill>
                </a:endParaRPr>
              </a:p>
            </p:txBody>
          </p:sp>
          <p:sp>
            <p:nvSpPr>
              <p:cNvPr id="99" name="Freeform 189"/>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0" name="Freeform 190"/>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close/>
                  </a:path>
                </a:pathLst>
              </a:custGeom>
              <a:solidFill>
                <a:srgbClr val="E1E7D7"/>
              </a:solidFill>
              <a:ln w="9525">
                <a:noFill/>
                <a:round/>
                <a:headEnd/>
                <a:tailEnd/>
              </a:ln>
            </p:spPr>
            <p:txBody>
              <a:bodyPr/>
              <a:lstStyle/>
              <a:p>
                <a:endParaRPr lang="en-US" dirty="0">
                  <a:solidFill>
                    <a:srgbClr val="000000"/>
                  </a:solidFill>
                </a:endParaRPr>
              </a:p>
            </p:txBody>
          </p:sp>
          <p:sp>
            <p:nvSpPr>
              <p:cNvPr id="101" name="Freeform 191"/>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2" name="Freeform 192"/>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close/>
                  </a:path>
                </a:pathLst>
              </a:custGeom>
              <a:solidFill>
                <a:srgbClr val="E1E7D7"/>
              </a:solidFill>
              <a:ln w="9525">
                <a:noFill/>
                <a:round/>
                <a:headEnd/>
                <a:tailEnd/>
              </a:ln>
            </p:spPr>
            <p:txBody>
              <a:bodyPr/>
              <a:lstStyle/>
              <a:p>
                <a:endParaRPr lang="en-US" dirty="0">
                  <a:solidFill>
                    <a:srgbClr val="000000"/>
                  </a:solidFill>
                </a:endParaRPr>
              </a:p>
            </p:txBody>
          </p:sp>
          <p:sp>
            <p:nvSpPr>
              <p:cNvPr id="103" name="Freeform 193"/>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4" name="Freeform 194"/>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05" name="Freeform 195"/>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6" name="Freeform 196"/>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close/>
                  </a:path>
                </a:pathLst>
              </a:custGeom>
              <a:solidFill>
                <a:srgbClr val="FF5050"/>
              </a:solidFill>
              <a:ln w="9525">
                <a:noFill/>
                <a:round/>
                <a:headEnd/>
                <a:tailEnd/>
              </a:ln>
            </p:spPr>
            <p:txBody>
              <a:bodyPr/>
              <a:lstStyle/>
              <a:p>
                <a:endParaRPr lang="en-US" dirty="0">
                  <a:solidFill>
                    <a:srgbClr val="000000"/>
                  </a:solidFill>
                </a:endParaRPr>
              </a:p>
            </p:txBody>
          </p:sp>
          <p:sp>
            <p:nvSpPr>
              <p:cNvPr id="107" name="Freeform 197"/>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8" name="Freeform 198"/>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close/>
                  </a:path>
                </a:pathLst>
              </a:custGeom>
              <a:solidFill>
                <a:srgbClr val="E1E7D7"/>
              </a:solidFill>
              <a:ln w="9525">
                <a:noFill/>
                <a:round/>
                <a:headEnd/>
                <a:tailEnd/>
              </a:ln>
            </p:spPr>
            <p:txBody>
              <a:bodyPr/>
              <a:lstStyle/>
              <a:p>
                <a:endParaRPr lang="en-US" dirty="0">
                  <a:solidFill>
                    <a:srgbClr val="000000"/>
                  </a:solidFill>
                </a:endParaRPr>
              </a:p>
            </p:txBody>
          </p:sp>
          <p:sp>
            <p:nvSpPr>
              <p:cNvPr id="109" name="Freeform 199"/>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10" name="Freeform 200"/>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11" name="Freeform 201"/>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12" name="Freeform 202"/>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13" name="Freeform 203"/>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14" name="Freeform 204"/>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15" name="Freeform 205"/>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16" name="Freeform 206"/>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17" name="Freeform 207"/>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18" name="Freeform 208"/>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close/>
                  </a:path>
                </a:pathLst>
              </a:custGeom>
              <a:solidFill>
                <a:srgbClr val="CCECFF"/>
              </a:solidFill>
              <a:ln w="9525">
                <a:noFill/>
                <a:round/>
                <a:headEnd/>
                <a:tailEnd/>
              </a:ln>
            </p:spPr>
            <p:txBody>
              <a:bodyPr/>
              <a:lstStyle/>
              <a:p>
                <a:endParaRPr lang="en-US" dirty="0">
                  <a:solidFill>
                    <a:srgbClr val="000000"/>
                  </a:solidFill>
                </a:endParaRPr>
              </a:p>
            </p:txBody>
          </p:sp>
          <p:sp>
            <p:nvSpPr>
              <p:cNvPr id="119" name="Freeform 209"/>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120" name="Freeform 210"/>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close/>
                  </a:path>
                </a:pathLst>
              </a:custGeom>
              <a:solidFill>
                <a:srgbClr val="C0C0C0"/>
              </a:solidFill>
              <a:ln w="9525">
                <a:noFill/>
                <a:round/>
                <a:headEnd/>
                <a:tailEnd/>
              </a:ln>
            </p:spPr>
            <p:txBody>
              <a:bodyPr/>
              <a:lstStyle/>
              <a:p>
                <a:endParaRPr lang="en-US" dirty="0">
                  <a:solidFill>
                    <a:srgbClr val="000000"/>
                  </a:solidFill>
                </a:endParaRPr>
              </a:p>
            </p:txBody>
          </p:sp>
          <p:sp>
            <p:nvSpPr>
              <p:cNvPr id="121" name="Freeform 211"/>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22" name="Freeform 212"/>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23" name="Freeform 213"/>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24" name="Freeform 214"/>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25" name="Freeform 215"/>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26" name="Freeform 216"/>
              <p:cNvSpPr>
                <a:spLocks/>
              </p:cNvSpPr>
              <p:nvPr/>
            </p:nvSpPr>
            <p:spPr bwMode="auto">
              <a:xfrm>
                <a:off x="2112" y="336"/>
                <a:ext cx="789" cy="321"/>
              </a:xfrm>
              <a:custGeom>
                <a:avLst/>
                <a:gdLst/>
                <a:ahLst/>
                <a:cxnLst>
                  <a:cxn ang="0">
                    <a:pos x="0" y="627"/>
                  </a:cxn>
                  <a:cxn ang="0">
                    <a:pos x="18" y="433"/>
                  </a:cxn>
                  <a:cxn ang="0">
                    <a:pos x="99" y="273"/>
                  </a:cxn>
                  <a:cxn ang="0">
                    <a:pos x="238" y="97"/>
                  </a:cxn>
                  <a:cxn ang="0">
                    <a:pos x="377" y="21"/>
                  </a:cxn>
                  <a:cxn ang="0">
                    <a:pos x="554" y="0"/>
                  </a:cxn>
                  <a:cxn ang="0">
                    <a:pos x="635" y="68"/>
                  </a:cxn>
                  <a:cxn ang="0">
                    <a:pos x="664" y="224"/>
                  </a:cxn>
                  <a:cxn ang="0">
                    <a:pos x="789" y="81"/>
                  </a:cxn>
                  <a:cxn ang="0">
                    <a:pos x="913" y="55"/>
                  </a:cxn>
                  <a:cxn ang="0">
                    <a:pos x="1044" y="97"/>
                  </a:cxn>
                  <a:cxn ang="0">
                    <a:pos x="1118" y="173"/>
                  </a:cxn>
                  <a:cxn ang="0">
                    <a:pos x="1242" y="61"/>
                  </a:cxn>
                  <a:cxn ang="0">
                    <a:pos x="1365" y="34"/>
                  </a:cxn>
                  <a:cxn ang="0">
                    <a:pos x="1498" y="81"/>
                  </a:cxn>
                  <a:cxn ang="0">
                    <a:pos x="1567" y="224"/>
                  </a:cxn>
                  <a:cxn ang="0">
                    <a:pos x="1578" y="384"/>
                  </a:cxn>
                  <a:cxn ang="0">
                    <a:pos x="1525" y="502"/>
                  </a:cxn>
                  <a:cxn ang="0">
                    <a:pos x="1394" y="446"/>
                  </a:cxn>
                  <a:cxn ang="0">
                    <a:pos x="1394" y="334"/>
                  </a:cxn>
                  <a:cxn ang="0">
                    <a:pos x="1359" y="211"/>
                  </a:cxn>
                  <a:cxn ang="0">
                    <a:pos x="1262" y="194"/>
                  </a:cxn>
                  <a:cxn ang="0">
                    <a:pos x="1124" y="287"/>
                  </a:cxn>
                  <a:cxn ang="0">
                    <a:pos x="1055" y="473"/>
                  </a:cxn>
                  <a:cxn ang="0">
                    <a:pos x="892" y="412"/>
                  </a:cxn>
                  <a:cxn ang="0">
                    <a:pos x="913" y="216"/>
                  </a:cxn>
                  <a:cxn ang="0">
                    <a:pos x="774" y="258"/>
                  </a:cxn>
                  <a:cxn ang="0">
                    <a:pos x="671" y="391"/>
                  </a:cxn>
                  <a:cxn ang="0">
                    <a:pos x="616" y="536"/>
                  </a:cxn>
                  <a:cxn ang="0">
                    <a:pos x="487" y="502"/>
                  </a:cxn>
                  <a:cxn ang="0">
                    <a:pos x="481" y="321"/>
                  </a:cxn>
                  <a:cxn ang="0">
                    <a:pos x="432" y="178"/>
                  </a:cxn>
                  <a:cxn ang="0">
                    <a:pos x="308" y="224"/>
                  </a:cxn>
                  <a:cxn ang="0">
                    <a:pos x="196" y="349"/>
                  </a:cxn>
                  <a:cxn ang="0">
                    <a:pos x="141" y="640"/>
                  </a:cxn>
                  <a:cxn ang="0">
                    <a:pos x="0" y="627"/>
                  </a:cxn>
                  <a:cxn ang="0">
                    <a:pos x="0" y="627"/>
                  </a:cxn>
                </a:cxnLst>
                <a:rect l="0" t="0" r="r" b="b"/>
                <a:pathLst>
                  <a:path w="1578" h="640">
                    <a:moveTo>
                      <a:pt x="0" y="627"/>
                    </a:moveTo>
                    <a:lnTo>
                      <a:pt x="18" y="433"/>
                    </a:lnTo>
                    <a:lnTo>
                      <a:pt x="99" y="273"/>
                    </a:lnTo>
                    <a:lnTo>
                      <a:pt x="238" y="97"/>
                    </a:lnTo>
                    <a:lnTo>
                      <a:pt x="377" y="21"/>
                    </a:lnTo>
                    <a:lnTo>
                      <a:pt x="554" y="0"/>
                    </a:lnTo>
                    <a:lnTo>
                      <a:pt x="635" y="68"/>
                    </a:lnTo>
                    <a:lnTo>
                      <a:pt x="664" y="224"/>
                    </a:lnTo>
                    <a:lnTo>
                      <a:pt x="789" y="81"/>
                    </a:lnTo>
                    <a:lnTo>
                      <a:pt x="913" y="55"/>
                    </a:lnTo>
                    <a:lnTo>
                      <a:pt x="1044" y="97"/>
                    </a:lnTo>
                    <a:lnTo>
                      <a:pt x="1118" y="173"/>
                    </a:lnTo>
                    <a:lnTo>
                      <a:pt x="1242" y="61"/>
                    </a:lnTo>
                    <a:lnTo>
                      <a:pt x="1365" y="34"/>
                    </a:lnTo>
                    <a:lnTo>
                      <a:pt x="1498" y="81"/>
                    </a:lnTo>
                    <a:lnTo>
                      <a:pt x="1567" y="224"/>
                    </a:lnTo>
                    <a:lnTo>
                      <a:pt x="1578" y="384"/>
                    </a:lnTo>
                    <a:lnTo>
                      <a:pt x="1525" y="502"/>
                    </a:lnTo>
                    <a:lnTo>
                      <a:pt x="1394" y="446"/>
                    </a:lnTo>
                    <a:lnTo>
                      <a:pt x="1394" y="334"/>
                    </a:lnTo>
                    <a:lnTo>
                      <a:pt x="1359" y="211"/>
                    </a:lnTo>
                    <a:lnTo>
                      <a:pt x="1262" y="194"/>
                    </a:lnTo>
                    <a:lnTo>
                      <a:pt x="1124" y="287"/>
                    </a:lnTo>
                    <a:lnTo>
                      <a:pt x="1055" y="473"/>
                    </a:lnTo>
                    <a:lnTo>
                      <a:pt x="892" y="412"/>
                    </a:lnTo>
                    <a:lnTo>
                      <a:pt x="913" y="216"/>
                    </a:lnTo>
                    <a:lnTo>
                      <a:pt x="774" y="258"/>
                    </a:lnTo>
                    <a:lnTo>
                      <a:pt x="671" y="391"/>
                    </a:lnTo>
                    <a:lnTo>
                      <a:pt x="616" y="536"/>
                    </a:lnTo>
                    <a:lnTo>
                      <a:pt x="487" y="502"/>
                    </a:lnTo>
                    <a:lnTo>
                      <a:pt x="481" y="321"/>
                    </a:lnTo>
                    <a:lnTo>
                      <a:pt x="432" y="178"/>
                    </a:lnTo>
                    <a:lnTo>
                      <a:pt x="308" y="224"/>
                    </a:lnTo>
                    <a:lnTo>
                      <a:pt x="196" y="349"/>
                    </a:lnTo>
                    <a:lnTo>
                      <a:pt x="141" y="640"/>
                    </a:lnTo>
                    <a:lnTo>
                      <a:pt x="0" y="627"/>
                    </a:lnTo>
                    <a:lnTo>
                      <a:pt x="0" y="627"/>
                    </a:lnTo>
                    <a:close/>
                  </a:path>
                </a:pathLst>
              </a:custGeom>
              <a:solidFill>
                <a:srgbClr val="000000"/>
              </a:solidFill>
              <a:ln w="9525">
                <a:noFill/>
                <a:round/>
                <a:headEnd/>
                <a:tailEnd/>
              </a:ln>
            </p:spPr>
            <p:txBody>
              <a:bodyPr/>
              <a:lstStyle/>
              <a:p>
                <a:endParaRPr lang="en-US" dirty="0">
                  <a:solidFill>
                    <a:srgbClr val="000000"/>
                  </a:solidFill>
                </a:endParaRPr>
              </a:p>
            </p:txBody>
          </p:sp>
        </p:grpSp>
        <p:sp>
          <p:nvSpPr>
            <p:cNvPr id="91" name="Text Box 79"/>
            <p:cNvSpPr txBox="1">
              <a:spLocks noChangeArrowheads="1"/>
            </p:cNvSpPr>
            <p:nvPr/>
          </p:nvSpPr>
          <p:spPr bwMode="auto">
            <a:xfrm>
              <a:off x="4922695" y="3886200"/>
              <a:ext cx="3029237" cy="759114"/>
            </a:xfrm>
            <a:prstGeom prst="rect">
              <a:avLst/>
            </a:prstGeom>
            <a:noFill/>
            <a:ln w="9525">
              <a:noFill/>
              <a:miter lim="800000"/>
              <a:headEnd/>
              <a:tailEnd/>
            </a:ln>
            <a:effectLst/>
          </p:spPr>
          <p:txBody>
            <a:bodyPr wrap="square">
              <a:spAutoFit/>
              <a:flatTx/>
            </a:bodyPr>
            <a:lstStyle/>
            <a:p>
              <a:pPr algn="ctr">
                <a:spcBef>
                  <a:spcPct val="50000"/>
                </a:spcBef>
              </a:pPr>
              <a:r>
                <a:rPr lang="en-US" sz="1600" dirty="0">
                  <a:solidFill>
                    <a:srgbClr val="000000"/>
                  </a:solidFill>
                </a:rPr>
                <a:t> </a:t>
              </a:r>
              <a:r>
                <a:rPr lang="en-US" sz="1400" b="1" dirty="0" smtClean="0">
                  <a:solidFill>
                    <a:srgbClr val="000000"/>
                  </a:solidFill>
                </a:rPr>
                <a:t>Home (Patient &amp; Family Caregivers)</a:t>
              </a:r>
              <a:endParaRPr lang="en-US" sz="1400" dirty="0">
                <a:solidFill>
                  <a:srgbClr val="000000"/>
                </a:solidFill>
              </a:endParaRPr>
            </a:p>
          </p:txBody>
        </p:sp>
      </p:grpSp>
      <p:grpSp>
        <p:nvGrpSpPr>
          <p:cNvPr id="127" name="Group 126"/>
          <p:cNvGrpSpPr/>
          <p:nvPr/>
        </p:nvGrpSpPr>
        <p:grpSpPr>
          <a:xfrm>
            <a:off x="350964" y="5410200"/>
            <a:ext cx="1690912" cy="1094054"/>
            <a:chOff x="1223956" y="5105400"/>
            <a:chExt cx="3883821" cy="1687836"/>
          </a:xfrm>
        </p:grpSpPr>
        <p:grpSp>
          <p:nvGrpSpPr>
            <p:cNvPr id="128" name="Group 87"/>
            <p:cNvGrpSpPr>
              <a:grpSpLocks/>
            </p:cNvGrpSpPr>
            <p:nvPr/>
          </p:nvGrpSpPr>
          <p:grpSpPr bwMode="auto">
            <a:xfrm>
              <a:off x="2108200" y="5105400"/>
              <a:ext cx="2311400" cy="914400"/>
              <a:chOff x="3264" y="192"/>
              <a:chExt cx="1792" cy="504"/>
            </a:xfrm>
          </p:grpSpPr>
          <p:sp>
            <p:nvSpPr>
              <p:cNvPr id="130" name="Freeform 88"/>
              <p:cNvSpPr>
                <a:spLocks/>
              </p:cNvSpPr>
              <p:nvPr/>
            </p:nvSpPr>
            <p:spPr bwMode="auto">
              <a:xfrm>
                <a:off x="3264" y="477"/>
                <a:ext cx="1792" cy="219"/>
              </a:xfrm>
              <a:custGeom>
                <a:avLst/>
                <a:gdLst/>
                <a:ahLst/>
                <a:cxnLst>
                  <a:cxn ang="0">
                    <a:pos x="777" y="848"/>
                  </a:cxn>
                  <a:cxn ang="0">
                    <a:pos x="0" y="200"/>
                  </a:cxn>
                  <a:cxn ang="0">
                    <a:pos x="1951" y="0"/>
                  </a:cxn>
                  <a:cxn ang="0">
                    <a:pos x="2736" y="653"/>
                  </a:cxn>
                  <a:cxn ang="0">
                    <a:pos x="777" y="848"/>
                  </a:cxn>
                </a:cxnLst>
                <a:rect l="0" t="0" r="r" b="b"/>
                <a:pathLst>
                  <a:path w="2736" h="848">
                    <a:moveTo>
                      <a:pt x="777" y="848"/>
                    </a:moveTo>
                    <a:lnTo>
                      <a:pt x="0" y="200"/>
                    </a:lnTo>
                    <a:lnTo>
                      <a:pt x="1951" y="0"/>
                    </a:lnTo>
                    <a:lnTo>
                      <a:pt x="2736" y="653"/>
                    </a:lnTo>
                    <a:lnTo>
                      <a:pt x="777" y="848"/>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31" name="Freeform 89"/>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32" name="Freeform 90"/>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33" name="Freeform 91"/>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34" name="Freeform 92"/>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35" name="Freeform 93"/>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close/>
                  </a:path>
                </a:pathLst>
              </a:custGeom>
              <a:solidFill>
                <a:srgbClr val="BFDEFF"/>
              </a:solidFill>
              <a:ln w="9525">
                <a:noFill/>
                <a:round/>
                <a:headEnd/>
                <a:tailEnd/>
              </a:ln>
            </p:spPr>
            <p:txBody>
              <a:bodyPr/>
              <a:lstStyle/>
              <a:p>
                <a:endParaRPr lang="en-US" dirty="0">
                  <a:solidFill>
                    <a:srgbClr val="000000"/>
                  </a:solidFill>
                </a:endParaRPr>
              </a:p>
            </p:txBody>
          </p:sp>
          <p:sp>
            <p:nvSpPr>
              <p:cNvPr id="136" name="Freeform 94"/>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37" name="Freeform 95"/>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38" name="Freeform 96"/>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39" name="Freeform 97"/>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40" name="Freeform 98"/>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41" name="Freeform 99"/>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42" name="Freeform 100"/>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43" name="Freeform 101"/>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44" name="Freeform 102"/>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45" name="Freeform 103"/>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46" name="Freeform 104"/>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47" name="Freeform 105"/>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10"/>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10"/>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48" name="Freeform 106"/>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07"/>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07"/>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49" name="Freeform 107"/>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50" name="Freeform 108"/>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51" name="Freeform 109"/>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52" name="Freeform 110"/>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53" name="Freeform 111"/>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54" name="Freeform 112"/>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55" name="Freeform 113"/>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42" y="50"/>
                  </a:cxn>
                  <a:cxn ang="0">
                    <a:pos x="47" y="53"/>
                  </a:cxn>
                  <a:cxn ang="0">
                    <a:pos x="50" y="58"/>
                  </a:cxn>
                  <a:cxn ang="0">
                    <a:pos x="53" y="61"/>
                  </a:cxn>
                  <a:cxn ang="0">
                    <a:pos x="58" y="64"/>
                  </a:cxn>
                  <a:cxn ang="0">
                    <a:pos x="61" y="69"/>
                  </a:cxn>
                  <a:cxn ang="0">
                    <a:pos x="64" y="75"/>
                  </a:cxn>
                  <a:cxn ang="0">
                    <a:pos x="64" y="83"/>
                  </a:cxn>
                  <a:cxn ang="0">
                    <a:pos x="61" y="96"/>
                  </a:cxn>
                  <a:cxn ang="0">
                    <a:pos x="61" y="110"/>
                  </a:cxn>
                  <a:cxn ang="0">
                    <a:pos x="61" y="124"/>
                  </a:cxn>
                  <a:cxn ang="0">
                    <a:pos x="58" y="138"/>
                  </a:cxn>
                  <a:cxn ang="0">
                    <a:pos x="58" y="151"/>
                  </a:cxn>
                  <a:cxn ang="0">
                    <a:pos x="58" y="165"/>
                  </a:cxn>
                  <a:cxn ang="0">
                    <a:pos x="58" y="179"/>
                  </a:cxn>
                  <a:cxn ang="0">
                    <a:pos x="58" y="193"/>
                  </a:cxn>
                  <a:cxn ang="0">
                    <a:pos x="58" y="206"/>
                  </a:cxn>
                  <a:cxn ang="0">
                    <a:pos x="58" y="220"/>
                  </a:cxn>
                  <a:cxn ang="0">
                    <a:pos x="58" y="234"/>
                  </a:cxn>
                  <a:cxn ang="0">
                    <a:pos x="58" y="247"/>
                  </a:cxn>
                  <a:cxn ang="0">
                    <a:pos x="58" y="261"/>
                  </a:cxn>
                  <a:cxn ang="0">
                    <a:pos x="58" y="275"/>
                  </a:cxn>
                  <a:cxn ang="0">
                    <a:pos x="58" y="291"/>
                  </a:cxn>
                  <a:cxn ang="0">
                    <a:pos x="182" y="289"/>
                  </a:cxn>
                  <a:cxn ang="0">
                    <a:pos x="182" y="269"/>
                  </a:cxn>
                  <a:cxn ang="0">
                    <a:pos x="182" y="253"/>
                  </a:cxn>
                  <a:cxn ang="0">
                    <a:pos x="184" y="234"/>
                  </a:cxn>
                  <a:cxn ang="0">
                    <a:pos x="184" y="214"/>
                  </a:cxn>
                  <a:cxn ang="0">
                    <a:pos x="184" y="198"/>
                  </a:cxn>
                  <a:cxn ang="0">
                    <a:pos x="184" y="179"/>
                  </a:cxn>
                  <a:cxn ang="0">
                    <a:pos x="184" y="160"/>
                  </a:cxn>
                  <a:cxn ang="0">
                    <a:pos x="184" y="140"/>
                  </a:cxn>
                  <a:cxn ang="0">
                    <a:pos x="184" y="124"/>
                  </a:cxn>
                  <a:cxn ang="0">
                    <a:pos x="184" y="105"/>
                  </a:cxn>
                  <a:cxn ang="0">
                    <a:pos x="184" y="86"/>
                  </a:cxn>
                  <a:cxn ang="0">
                    <a:pos x="184" y="69"/>
                  </a:cxn>
                  <a:cxn ang="0">
                    <a:pos x="184" y="50"/>
                  </a:cxn>
                  <a:cxn ang="0">
                    <a:pos x="182" y="33"/>
                  </a:cxn>
                  <a:cxn ang="0">
                    <a:pos x="182" y="17"/>
                  </a:cxn>
                  <a:cxn ang="0">
                    <a:pos x="179" y="0"/>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56" name="Freeform 114"/>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39" y="47"/>
                  </a:cxn>
                  <a:cxn ang="0">
                    <a:pos x="44" y="53"/>
                  </a:cxn>
                  <a:cxn ang="0">
                    <a:pos x="47" y="55"/>
                  </a:cxn>
                  <a:cxn ang="0">
                    <a:pos x="53" y="58"/>
                  </a:cxn>
                  <a:cxn ang="0">
                    <a:pos x="55" y="64"/>
                  </a:cxn>
                  <a:cxn ang="0">
                    <a:pos x="58" y="66"/>
                  </a:cxn>
                  <a:cxn ang="0">
                    <a:pos x="61" y="72"/>
                  </a:cxn>
                  <a:cxn ang="0">
                    <a:pos x="64" y="77"/>
                  </a:cxn>
                  <a:cxn ang="0">
                    <a:pos x="64" y="91"/>
                  </a:cxn>
                  <a:cxn ang="0">
                    <a:pos x="61" y="105"/>
                  </a:cxn>
                  <a:cxn ang="0">
                    <a:pos x="61" y="118"/>
                  </a:cxn>
                  <a:cxn ang="0">
                    <a:pos x="61" y="132"/>
                  </a:cxn>
                  <a:cxn ang="0">
                    <a:pos x="58" y="146"/>
                  </a:cxn>
                  <a:cxn ang="0">
                    <a:pos x="58" y="157"/>
                  </a:cxn>
                  <a:cxn ang="0">
                    <a:pos x="58" y="171"/>
                  </a:cxn>
                  <a:cxn ang="0">
                    <a:pos x="58" y="184"/>
                  </a:cxn>
                  <a:cxn ang="0">
                    <a:pos x="58" y="198"/>
                  </a:cxn>
                  <a:cxn ang="0">
                    <a:pos x="58" y="212"/>
                  </a:cxn>
                  <a:cxn ang="0">
                    <a:pos x="58" y="225"/>
                  </a:cxn>
                  <a:cxn ang="0">
                    <a:pos x="58" y="242"/>
                  </a:cxn>
                  <a:cxn ang="0">
                    <a:pos x="58" y="256"/>
                  </a:cxn>
                  <a:cxn ang="0">
                    <a:pos x="58" y="269"/>
                  </a:cxn>
                  <a:cxn ang="0">
                    <a:pos x="58" y="283"/>
                  </a:cxn>
                  <a:cxn ang="0">
                    <a:pos x="58" y="297"/>
                  </a:cxn>
                  <a:cxn ang="0">
                    <a:pos x="182" y="278"/>
                  </a:cxn>
                  <a:cxn ang="0">
                    <a:pos x="182" y="261"/>
                  </a:cxn>
                  <a:cxn ang="0">
                    <a:pos x="182" y="242"/>
                  </a:cxn>
                  <a:cxn ang="0">
                    <a:pos x="184" y="225"/>
                  </a:cxn>
                  <a:cxn ang="0">
                    <a:pos x="184" y="206"/>
                  </a:cxn>
                  <a:cxn ang="0">
                    <a:pos x="184" y="187"/>
                  </a:cxn>
                  <a:cxn ang="0">
                    <a:pos x="184" y="168"/>
                  </a:cxn>
                  <a:cxn ang="0">
                    <a:pos x="184" y="151"/>
                  </a:cxn>
                  <a:cxn ang="0">
                    <a:pos x="184" y="132"/>
                  </a:cxn>
                  <a:cxn ang="0">
                    <a:pos x="184" y="113"/>
                  </a:cxn>
                  <a:cxn ang="0">
                    <a:pos x="184" y="96"/>
                  </a:cxn>
                  <a:cxn ang="0">
                    <a:pos x="184" y="77"/>
                  </a:cxn>
                  <a:cxn ang="0">
                    <a:pos x="184" y="61"/>
                  </a:cxn>
                  <a:cxn ang="0">
                    <a:pos x="182" y="42"/>
                  </a:cxn>
                  <a:cxn ang="0">
                    <a:pos x="182" y="25"/>
                  </a:cxn>
                  <a:cxn ang="0">
                    <a:pos x="182" y="9"/>
                  </a:cxn>
                  <a:cxn ang="0">
                    <a:pos x="0" y="17"/>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6" y="47"/>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57" name="Freeform 115"/>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58" name="Freeform 116"/>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59" name="Freeform 117"/>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60" name="Freeform 118"/>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1" name="Freeform 119"/>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close/>
                  </a:path>
                </a:pathLst>
              </a:custGeom>
              <a:solidFill>
                <a:srgbClr val="BFDEFF"/>
              </a:solidFill>
              <a:ln w="9525">
                <a:noFill/>
                <a:round/>
                <a:headEnd/>
                <a:tailEnd/>
              </a:ln>
            </p:spPr>
            <p:txBody>
              <a:bodyPr/>
              <a:lstStyle/>
              <a:p>
                <a:endParaRPr lang="en-US" dirty="0">
                  <a:solidFill>
                    <a:srgbClr val="000000"/>
                  </a:solidFill>
                </a:endParaRPr>
              </a:p>
            </p:txBody>
          </p:sp>
          <p:sp>
            <p:nvSpPr>
              <p:cNvPr id="162" name="Freeform 120"/>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3" name="Freeform 121"/>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64" name="Freeform 122"/>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5" name="Freeform 123"/>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66" name="Freeform 124"/>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7" name="Freeform 125"/>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68" name="Freeform 126"/>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9" name="Freeform 127"/>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70" name="Freeform 128"/>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1" name="Freeform 129"/>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72" name="Freeform 130"/>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3" name="Freeform 131"/>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74" name="Freeform 132"/>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5" name="Freeform 133"/>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76" name="Freeform 134"/>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7" name="Freeform 135"/>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78" name="Freeform 136"/>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9" name="Freeform 137"/>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5"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5"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80" name="Freeform 138"/>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2"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2"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1" name="Freeform 139"/>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82" name="Freeform 140"/>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3" name="Freeform 141"/>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197"/>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197"/>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close/>
                  </a:path>
                </a:pathLst>
              </a:custGeom>
              <a:solidFill>
                <a:srgbClr val="7FFFBF"/>
              </a:solidFill>
              <a:ln w="9525">
                <a:noFill/>
                <a:round/>
                <a:headEnd/>
                <a:tailEnd/>
              </a:ln>
            </p:spPr>
            <p:txBody>
              <a:bodyPr/>
              <a:lstStyle/>
              <a:p>
                <a:endParaRPr lang="en-US" dirty="0">
                  <a:solidFill>
                    <a:srgbClr val="000000"/>
                  </a:solidFill>
                </a:endParaRPr>
              </a:p>
            </p:txBody>
          </p:sp>
          <p:sp>
            <p:nvSpPr>
              <p:cNvPr id="184" name="Freeform 142"/>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200"/>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200"/>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185" name="Freeform 143"/>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close/>
                  </a:path>
                </a:pathLst>
              </a:custGeom>
              <a:solidFill>
                <a:srgbClr val="40FF9E"/>
              </a:solidFill>
              <a:ln w="9525">
                <a:noFill/>
                <a:round/>
                <a:headEnd/>
                <a:tailEnd/>
              </a:ln>
            </p:spPr>
            <p:txBody>
              <a:bodyPr/>
              <a:lstStyle/>
              <a:p>
                <a:endParaRPr lang="en-US" dirty="0">
                  <a:solidFill>
                    <a:srgbClr val="000000"/>
                  </a:solidFill>
                </a:endParaRPr>
              </a:p>
            </p:txBody>
          </p:sp>
          <p:sp>
            <p:nvSpPr>
              <p:cNvPr id="186" name="Freeform 144"/>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187" name="Freeform 145"/>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close/>
                  </a:path>
                </a:pathLst>
              </a:custGeom>
              <a:solidFill>
                <a:srgbClr val="7FBFFF"/>
              </a:solidFill>
              <a:ln w="9525">
                <a:noFill/>
                <a:round/>
                <a:headEnd/>
                <a:tailEnd/>
              </a:ln>
            </p:spPr>
            <p:txBody>
              <a:bodyPr/>
              <a:lstStyle/>
              <a:p>
                <a:endParaRPr lang="en-US" dirty="0">
                  <a:solidFill>
                    <a:srgbClr val="000000"/>
                  </a:solidFill>
                </a:endParaRPr>
              </a:p>
            </p:txBody>
          </p:sp>
          <p:sp>
            <p:nvSpPr>
              <p:cNvPr id="188" name="Freeform 146"/>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189" name="Freeform 147"/>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90" name="Freeform 148"/>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1" name="Freeform 149"/>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92" name="Freeform 150"/>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3" name="Freeform 151"/>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94" name="Freeform 152"/>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5" name="Freeform 153"/>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close/>
                  </a:path>
                </a:pathLst>
              </a:custGeom>
              <a:solidFill>
                <a:schemeClr val="bg2"/>
              </a:solidFill>
              <a:ln w="9525">
                <a:noFill/>
                <a:round/>
                <a:headEnd/>
                <a:tailEnd/>
              </a:ln>
            </p:spPr>
            <p:txBody>
              <a:bodyPr/>
              <a:lstStyle/>
              <a:p>
                <a:endParaRPr lang="en-US" dirty="0">
                  <a:solidFill>
                    <a:srgbClr val="000000"/>
                  </a:solidFill>
                </a:endParaRPr>
              </a:p>
            </p:txBody>
          </p:sp>
          <p:sp>
            <p:nvSpPr>
              <p:cNvPr id="196" name="Freeform 154"/>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7" name="Freeform 155"/>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98" name="Freeform 156"/>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99" name="Freeform 157"/>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200" name="Freeform 158"/>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1" name="Freeform 159"/>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close/>
                  </a:path>
                </a:pathLst>
              </a:custGeom>
              <a:solidFill>
                <a:srgbClr val="000000"/>
              </a:solidFill>
              <a:ln w="9525">
                <a:noFill/>
                <a:round/>
                <a:headEnd/>
                <a:tailEnd/>
              </a:ln>
            </p:spPr>
            <p:txBody>
              <a:bodyPr/>
              <a:lstStyle/>
              <a:p>
                <a:endParaRPr lang="en-US" dirty="0">
                  <a:solidFill>
                    <a:srgbClr val="000000"/>
                  </a:solidFill>
                </a:endParaRPr>
              </a:p>
            </p:txBody>
          </p:sp>
          <p:sp>
            <p:nvSpPr>
              <p:cNvPr id="202" name="Freeform 160"/>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03" name="Freeform 161"/>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close/>
                  </a:path>
                </a:pathLst>
              </a:custGeom>
              <a:solidFill>
                <a:srgbClr val="7FFFBF"/>
              </a:solidFill>
              <a:ln w="9525">
                <a:noFill/>
                <a:round/>
                <a:headEnd/>
                <a:tailEnd/>
              </a:ln>
            </p:spPr>
            <p:txBody>
              <a:bodyPr/>
              <a:lstStyle/>
              <a:p>
                <a:endParaRPr lang="en-US" dirty="0">
                  <a:solidFill>
                    <a:srgbClr val="000000"/>
                  </a:solidFill>
                </a:endParaRPr>
              </a:p>
            </p:txBody>
          </p:sp>
          <p:sp>
            <p:nvSpPr>
              <p:cNvPr id="204" name="Freeform 162"/>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205" name="Freeform 163"/>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close/>
                  </a:path>
                </a:pathLst>
              </a:custGeom>
              <a:solidFill>
                <a:srgbClr val="40FF9E"/>
              </a:solidFill>
              <a:ln w="9525">
                <a:noFill/>
                <a:round/>
                <a:headEnd/>
                <a:tailEnd/>
              </a:ln>
            </p:spPr>
            <p:txBody>
              <a:bodyPr/>
              <a:lstStyle/>
              <a:p>
                <a:endParaRPr lang="en-US" dirty="0">
                  <a:solidFill>
                    <a:srgbClr val="000000"/>
                  </a:solidFill>
                </a:endParaRPr>
              </a:p>
            </p:txBody>
          </p:sp>
          <p:sp>
            <p:nvSpPr>
              <p:cNvPr id="206" name="Freeform 164"/>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207" name="Freeform 165"/>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close/>
                  </a:path>
                </a:pathLst>
              </a:custGeom>
              <a:solidFill>
                <a:srgbClr val="7FBFFF"/>
              </a:solidFill>
              <a:ln w="9525">
                <a:noFill/>
                <a:round/>
                <a:headEnd/>
                <a:tailEnd/>
              </a:ln>
            </p:spPr>
            <p:txBody>
              <a:bodyPr/>
              <a:lstStyle/>
              <a:p>
                <a:endParaRPr lang="en-US" dirty="0">
                  <a:solidFill>
                    <a:srgbClr val="000000"/>
                  </a:solidFill>
                </a:endParaRPr>
              </a:p>
            </p:txBody>
          </p:sp>
          <p:sp>
            <p:nvSpPr>
              <p:cNvPr id="208" name="Freeform 166"/>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209" name="Freeform 167"/>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10" name="Freeform 168"/>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11" name="Freeform 169"/>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212" name="Freeform 170"/>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13" name="Freeform 171"/>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close/>
                  </a:path>
                </a:pathLst>
              </a:custGeom>
              <a:solidFill>
                <a:srgbClr val="99CCFF"/>
              </a:solidFill>
              <a:ln w="9525">
                <a:noFill/>
                <a:round/>
                <a:headEnd/>
                <a:tailEnd/>
              </a:ln>
            </p:spPr>
            <p:txBody>
              <a:bodyPr/>
              <a:lstStyle/>
              <a:p>
                <a:endParaRPr lang="en-US" dirty="0">
                  <a:solidFill>
                    <a:srgbClr val="000000"/>
                  </a:solidFill>
                </a:endParaRPr>
              </a:p>
            </p:txBody>
          </p:sp>
          <p:sp>
            <p:nvSpPr>
              <p:cNvPr id="214" name="Freeform 172"/>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15" name="Freeform 173"/>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close/>
                  </a:path>
                </a:pathLst>
              </a:custGeom>
              <a:solidFill>
                <a:schemeClr val="bg2"/>
              </a:solidFill>
              <a:ln w="9525">
                <a:noFill/>
                <a:round/>
                <a:headEnd/>
                <a:tailEnd/>
              </a:ln>
            </p:spPr>
            <p:txBody>
              <a:bodyPr/>
              <a:lstStyle/>
              <a:p>
                <a:endParaRPr lang="en-US" dirty="0">
                  <a:solidFill>
                    <a:srgbClr val="000000"/>
                  </a:solidFill>
                </a:endParaRPr>
              </a:p>
            </p:txBody>
          </p:sp>
          <p:sp>
            <p:nvSpPr>
              <p:cNvPr id="216" name="Freeform 174"/>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17" name="Freeform 175"/>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18" name="Freeform 176"/>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19" name="Text Box 177"/>
              <p:cNvSpPr txBox="1">
                <a:spLocks noChangeArrowheads="1"/>
              </p:cNvSpPr>
              <p:nvPr/>
            </p:nvSpPr>
            <p:spPr bwMode="auto">
              <a:xfrm rot="-276386">
                <a:off x="3817" y="280"/>
                <a:ext cx="471" cy="154"/>
              </a:xfrm>
              <a:prstGeom prst="rect">
                <a:avLst/>
              </a:prstGeom>
              <a:noFill/>
              <a:ln w="9525">
                <a:noFill/>
                <a:miter lim="800000"/>
                <a:headEnd/>
                <a:tailEnd/>
              </a:ln>
              <a:effectLst/>
            </p:spPr>
            <p:txBody>
              <a:bodyPr>
                <a:spAutoFit/>
              </a:bodyPr>
              <a:lstStyle/>
              <a:p>
                <a:pPr algn="ctr">
                  <a:spcBef>
                    <a:spcPct val="50000"/>
                  </a:spcBef>
                </a:pPr>
                <a:endParaRPr lang="en-US" sz="1000" b="1" dirty="0">
                  <a:solidFill>
                    <a:srgbClr val="000000"/>
                  </a:solidFill>
                </a:endParaRPr>
              </a:p>
            </p:txBody>
          </p:sp>
        </p:grpSp>
        <p:sp>
          <p:nvSpPr>
            <p:cNvPr id="129" name="Text Box 85"/>
            <p:cNvSpPr txBox="1">
              <a:spLocks noChangeArrowheads="1"/>
            </p:cNvSpPr>
            <p:nvPr/>
          </p:nvSpPr>
          <p:spPr bwMode="auto">
            <a:xfrm>
              <a:off x="1223956" y="5986046"/>
              <a:ext cx="3883821" cy="807190"/>
            </a:xfrm>
            <a:prstGeom prst="rect">
              <a:avLst/>
            </a:prstGeom>
            <a:noFill/>
            <a:ln w="9525">
              <a:noFill/>
              <a:miter lim="800000"/>
              <a:headEnd/>
              <a:tailEnd/>
            </a:ln>
            <a:effectLst/>
          </p:spPr>
          <p:txBody>
            <a:bodyPr wrap="square">
              <a:spAutoFit/>
              <a:flatTx/>
            </a:bodyPr>
            <a:lstStyle/>
            <a:p>
              <a:pPr algn="ctr">
                <a:spcBef>
                  <a:spcPct val="50000"/>
                </a:spcBef>
              </a:pPr>
              <a:r>
                <a:rPr lang="en-US" sz="1400" b="1" dirty="0" smtClean="0">
                  <a:solidFill>
                    <a:srgbClr val="000000"/>
                  </a:solidFill>
                </a:rPr>
                <a:t>Skilled Nursing Care Centers</a:t>
              </a:r>
              <a:r>
                <a:rPr lang="en-US" sz="1400" b="1" dirty="0" smtClean="0">
                  <a:solidFill>
                    <a:srgbClr val="000000"/>
                  </a:solidFill>
                  <a:latin typeface="Times New Roman" pitchFamily="18" charset="0"/>
                </a:rPr>
                <a:t> </a:t>
              </a:r>
              <a:endParaRPr lang="en-US" sz="1400" b="1" dirty="0">
                <a:solidFill>
                  <a:srgbClr val="000000"/>
                </a:solidFill>
                <a:latin typeface="Times New Roman" pitchFamily="18" charset="0"/>
              </a:endParaRPr>
            </a:p>
          </p:txBody>
        </p:sp>
      </p:grpSp>
      <p:pic>
        <p:nvPicPr>
          <p:cNvPr id="220" name="Picture 82"/>
          <p:cNvPicPr>
            <a:picLocks noChangeAspect="1" noChangeArrowheads="1"/>
          </p:cNvPicPr>
          <p:nvPr/>
        </p:nvPicPr>
        <p:blipFill>
          <a:blip r:embed="rId7">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705600" y="2332037"/>
            <a:ext cx="145732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1" name="Picture 82"/>
          <p:cNvPicPr>
            <a:picLocks noChangeAspect="1" noChangeArrowheads="1"/>
          </p:cNvPicPr>
          <p:nvPr/>
        </p:nvPicPr>
        <p:blipFill>
          <a:blip r:embed="rId7">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743200" y="2332037"/>
            <a:ext cx="145732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3038" name="Picture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2829779"/>
            <a:ext cx="20288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561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3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90500" y="457200"/>
            <a:ext cx="8801100" cy="762000"/>
          </a:xfrm>
        </p:spPr>
        <p:txBody>
          <a:bodyPr/>
          <a:lstStyle/>
          <a:p>
            <a:r>
              <a:rPr lang="en-US" sz="3400" dirty="0" smtClean="0"/>
              <a:t>Improving Transitions and Reducing Avoidable Rehospitalizations</a:t>
            </a:r>
            <a:br>
              <a:rPr lang="en-US" sz="3400" dirty="0" smtClean="0"/>
            </a:br>
            <a:endParaRPr lang="en-US" sz="3400" dirty="0" smtClean="0"/>
          </a:p>
        </p:txBody>
      </p:sp>
      <p:sp>
        <p:nvSpPr>
          <p:cNvPr id="258051" name="AutoShape 3"/>
          <p:cNvSpPr>
            <a:spLocks noChangeAspect="1" noChangeArrowheads="1"/>
          </p:cNvSpPr>
          <p:nvPr/>
        </p:nvSpPr>
        <p:spPr bwMode="auto">
          <a:xfrm>
            <a:off x="2597150" y="2286001"/>
            <a:ext cx="3849688" cy="2863850"/>
          </a:xfrm>
          <a:prstGeom prst="triangle">
            <a:avLst>
              <a:gd name="adj" fmla="val 50000"/>
            </a:avLst>
          </a:prstGeom>
          <a:solidFill>
            <a:srgbClr val="00CC66"/>
          </a:solidFill>
          <a:ln w="9525">
            <a:solidFill>
              <a:srgbClr val="000000"/>
            </a:solidFill>
            <a:miter lim="800000"/>
            <a:headEnd/>
            <a:tailEnd/>
          </a:ln>
        </p:spPr>
        <p:txBody>
          <a:bodyPr/>
          <a:lstStyle/>
          <a:p>
            <a:r>
              <a:rPr lang="en-US" b="1" dirty="0">
                <a:solidFill>
                  <a:srgbClr val="000000"/>
                </a:solidFill>
              </a:rPr>
              <a:t>    </a:t>
            </a:r>
            <a:r>
              <a:rPr lang="en-US" sz="2400" b="1" dirty="0">
                <a:solidFill>
                  <a:srgbClr val="000000"/>
                </a:solidFill>
              </a:rPr>
              <a:t>RESULTS</a:t>
            </a:r>
          </a:p>
        </p:txBody>
      </p:sp>
      <p:sp>
        <p:nvSpPr>
          <p:cNvPr id="258052" name="Oval 4"/>
          <p:cNvSpPr>
            <a:spLocks noChangeArrowheads="1"/>
          </p:cNvSpPr>
          <p:nvPr/>
        </p:nvSpPr>
        <p:spPr bwMode="auto">
          <a:xfrm>
            <a:off x="800100" y="4989513"/>
            <a:ext cx="2211388" cy="954087"/>
          </a:xfrm>
          <a:prstGeom prst="ellipse">
            <a:avLst/>
          </a:prstGeom>
          <a:solidFill>
            <a:srgbClr val="00CCFF"/>
          </a:solidFill>
          <a:ln w="9525">
            <a:solidFill>
              <a:srgbClr val="000000"/>
            </a:solidFill>
            <a:round/>
            <a:headEnd/>
            <a:tailEnd/>
          </a:ln>
        </p:spPr>
        <p:txBody>
          <a:bodyPr/>
          <a:lstStyle/>
          <a:p>
            <a:pPr algn="ctr" eaLnBrk="0" hangingPunct="0"/>
            <a:r>
              <a:rPr lang="en-US" sz="2400" b="1" dirty="0">
                <a:solidFill>
                  <a:srgbClr val="000000"/>
                </a:solidFill>
              </a:rPr>
              <a:t>Ideas</a:t>
            </a:r>
          </a:p>
        </p:txBody>
      </p:sp>
      <p:sp>
        <p:nvSpPr>
          <p:cNvPr id="258053" name="Oval 5"/>
          <p:cNvSpPr>
            <a:spLocks noChangeArrowheads="1"/>
          </p:cNvSpPr>
          <p:nvPr/>
        </p:nvSpPr>
        <p:spPr bwMode="auto">
          <a:xfrm>
            <a:off x="3427413" y="1408112"/>
            <a:ext cx="2212975" cy="954088"/>
          </a:xfrm>
          <a:prstGeom prst="ellipse">
            <a:avLst/>
          </a:prstGeom>
          <a:solidFill>
            <a:srgbClr val="FFCC00"/>
          </a:solidFill>
          <a:ln w="9525">
            <a:solidFill>
              <a:srgbClr val="000000"/>
            </a:solidFill>
            <a:round/>
            <a:headEnd/>
            <a:tailEnd/>
          </a:ln>
        </p:spPr>
        <p:txBody>
          <a:bodyPr/>
          <a:lstStyle/>
          <a:p>
            <a:pPr algn="ctr"/>
            <a:r>
              <a:rPr lang="en-US" sz="2400" b="1" dirty="0">
                <a:solidFill>
                  <a:srgbClr val="000000"/>
                </a:solidFill>
              </a:rPr>
              <a:t>Will</a:t>
            </a:r>
          </a:p>
        </p:txBody>
      </p:sp>
      <p:grpSp>
        <p:nvGrpSpPr>
          <p:cNvPr id="2" name="Group 12"/>
          <p:cNvGrpSpPr>
            <a:grpSpLocks/>
          </p:cNvGrpSpPr>
          <p:nvPr/>
        </p:nvGrpSpPr>
        <p:grpSpPr bwMode="auto">
          <a:xfrm>
            <a:off x="6056313" y="4989513"/>
            <a:ext cx="2211387" cy="954087"/>
            <a:chOff x="4031" y="3207"/>
            <a:chExt cx="1393" cy="601"/>
          </a:xfrm>
        </p:grpSpPr>
        <p:sp>
          <p:nvSpPr>
            <p:cNvPr id="258058" name="Oval 6"/>
            <p:cNvSpPr>
              <a:spLocks noChangeArrowheads="1"/>
            </p:cNvSpPr>
            <p:nvPr/>
          </p:nvSpPr>
          <p:spPr bwMode="auto">
            <a:xfrm>
              <a:off x="4031" y="3207"/>
              <a:ext cx="1393" cy="601"/>
            </a:xfrm>
            <a:prstGeom prst="ellipse">
              <a:avLst/>
            </a:prstGeom>
            <a:solidFill>
              <a:srgbClr val="FF66CC"/>
            </a:solidFill>
            <a:ln w="9525">
              <a:solidFill>
                <a:srgbClr val="000000"/>
              </a:solidFill>
              <a:round/>
              <a:headEnd/>
              <a:tailEnd/>
            </a:ln>
          </p:spPr>
          <p:txBody>
            <a:bodyPr/>
            <a:lstStyle/>
            <a:p>
              <a:endParaRPr lang="en-US" dirty="0">
                <a:solidFill>
                  <a:srgbClr val="000000"/>
                </a:solidFill>
              </a:endParaRPr>
            </a:p>
          </p:txBody>
        </p:sp>
        <p:sp>
          <p:nvSpPr>
            <p:cNvPr id="258059" name="Text Box 7"/>
            <p:cNvSpPr txBox="1">
              <a:spLocks noChangeArrowheads="1"/>
            </p:cNvSpPr>
            <p:nvPr/>
          </p:nvSpPr>
          <p:spPr bwMode="auto">
            <a:xfrm>
              <a:off x="4224" y="3360"/>
              <a:ext cx="1033" cy="288"/>
            </a:xfrm>
            <a:prstGeom prst="rect">
              <a:avLst/>
            </a:prstGeom>
            <a:noFill/>
            <a:ln w="12700">
              <a:noFill/>
              <a:miter lim="800000"/>
              <a:headEnd type="none" w="sm" len="sm"/>
              <a:tailEnd type="none" w="sm" len="sm"/>
            </a:ln>
          </p:spPr>
          <p:txBody>
            <a:bodyPr wrap="none">
              <a:spAutoFit/>
            </a:bodyPr>
            <a:lstStyle/>
            <a:p>
              <a:pPr algn="ctr" eaLnBrk="0" hangingPunct="0"/>
              <a:r>
                <a:rPr lang="en-US" sz="2400" b="1" dirty="0">
                  <a:solidFill>
                    <a:srgbClr val="000000"/>
                  </a:solidFill>
                </a:rPr>
                <a:t>Execution</a:t>
              </a:r>
            </a:p>
          </p:txBody>
        </p:sp>
      </p:grpSp>
      <p:sp>
        <p:nvSpPr>
          <p:cNvPr id="258055" name="Text Box 8"/>
          <p:cNvSpPr txBox="1">
            <a:spLocks noChangeArrowheads="1"/>
          </p:cNvSpPr>
          <p:nvPr/>
        </p:nvSpPr>
        <p:spPr bwMode="auto">
          <a:xfrm>
            <a:off x="5446713" y="3081338"/>
            <a:ext cx="1525587" cy="701675"/>
          </a:xfrm>
          <a:prstGeom prst="rect">
            <a:avLst/>
          </a:prstGeom>
          <a:noFill/>
          <a:ln w="12700">
            <a:noFill/>
            <a:miter lim="800000"/>
            <a:headEnd type="none" w="sm" len="sm"/>
            <a:tailEnd type="none" w="sm" len="sm"/>
          </a:ln>
        </p:spPr>
        <p:txBody>
          <a:bodyPr wrap="none">
            <a:spAutoFit/>
          </a:bodyPr>
          <a:lstStyle/>
          <a:p>
            <a:pPr eaLnBrk="0" hangingPunct="0"/>
            <a:r>
              <a:rPr lang="en-US" sz="2000" b="1" dirty="0">
                <a:solidFill>
                  <a:srgbClr val="000000"/>
                </a:solidFill>
              </a:rPr>
              <a:t>Build </a:t>
            </a:r>
          </a:p>
          <a:p>
            <a:pPr eaLnBrk="0" hangingPunct="0"/>
            <a:r>
              <a:rPr lang="en-US" sz="2000" b="1" dirty="0">
                <a:solidFill>
                  <a:srgbClr val="000000"/>
                </a:solidFill>
              </a:rPr>
              <a:t>confidence</a:t>
            </a:r>
          </a:p>
        </p:txBody>
      </p:sp>
      <p:sp>
        <p:nvSpPr>
          <p:cNvPr id="258056" name="Text Box 9"/>
          <p:cNvSpPr txBox="1">
            <a:spLocks noChangeArrowheads="1"/>
          </p:cNvSpPr>
          <p:nvPr/>
        </p:nvSpPr>
        <p:spPr bwMode="auto">
          <a:xfrm>
            <a:off x="3009900" y="5294313"/>
            <a:ext cx="2979738" cy="396875"/>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a:solidFill>
                  <a:srgbClr val="000000"/>
                </a:solidFill>
              </a:rPr>
              <a:t>Sequencing and tempo</a:t>
            </a:r>
          </a:p>
        </p:txBody>
      </p:sp>
      <p:sp>
        <p:nvSpPr>
          <p:cNvPr id="258057" name="Text Box 10"/>
          <p:cNvSpPr txBox="1">
            <a:spLocks noChangeArrowheads="1"/>
          </p:cNvSpPr>
          <p:nvPr/>
        </p:nvSpPr>
        <p:spPr bwMode="auto">
          <a:xfrm>
            <a:off x="1866900" y="3084513"/>
            <a:ext cx="1649413" cy="701675"/>
          </a:xfrm>
          <a:prstGeom prst="rect">
            <a:avLst/>
          </a:prstGeom>
          <a:noFill/>
          <a:ln w="12700">
            <a:noFill/>
            <a:miter lim="800000"/>
            <a:headEnd type="none" w="sm" len="sm"/>
            <a:tailEnd type="none" w="sm" len="sm"/>
          </a:ln>
        </p:spPr>
        <p:txBody>
          <a:bodyPr wrap="none">
            <a:spAutoFit/>
          </a:bodyPr>
          <a:lstStyle/>
          <a:p>
            <a:pPr eaLnBrk="0" hangingPunct="0"/>
            <a:r>
              <a:rPr lang="en-US" sz="2000" b="1" dirty="0">
                <a:solidFill>
                  <a:srgbClr val="000000"/>
                </a:solidFill>
              </a:rPr>
              <a:t>New</a:t>
            </a:r>
          </a:p>
          <a:p>
            <a:pPr eaLnBrk="0" hangingPunct="0"/>
            <a:r>
              <a:rPr lang="en-US" sz="2000" b="1" dirty="0">
                <a:solidFill>
                  <a:srgbClr val="000000"/>
                </a:solidFill>
              </a:rPr>
              <a:t>possibilities</a:t>
            </a:r>
          </a:p>
        </p:txBody>
      </p:sp>
      <p:sp>
        <p:nvSpPr>
          <p:cNvPr id="3" name="Right Arrow 2"/>
          <p:cNvSpPr/>
          <p:nvPr/>
        </p:nvSpPr>
        <p:spPr>
          <a:xfrm rot="7990593">
            <a:off x="7091051" y="3967365"/>
            <a:ext cx="1359408" cy="4008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268964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Statement #1</a:t>
            </a:r>
            <a:endParaRPr lang="en-US" dirty="0"/>
          </a:p>
        </p:txBody>
      </p:sp>
      <p:sp>
        <p:nvSpPr>
          <p:cNvPr id="3" name="Content Placeholder 2"/>
          <p:cNvSpPr>
            <a:spLocks noGrp="1"/>
          </p:cNvSpPr>
          <p:nvPr>
            <p:ph idx="1"/>
          </p:nvPr>
        </p:nvSpPr>
        <p:spPr>
          <a:xfrm>
            <a:off x="457200" y="1447800"/>
            <a:ext cx="8229600" cy="4297363"/>
          </a:xfrm>
        </p:spPr>
        <p:txBody>
          <a:bodyPr/>
          <a:lstStyle/>
          <a:p>
            <a:pPr marL="0" lvl="0" indent="0">
              <a:buNone/>
            </a:pPr>
            <a:r>
              <a:rPr lang="en-US" i="1" dirty="0" smtClean="0"/>
              <a:t>	</a:t>
            </a:r>
            <a:r>
              <a:rPr lang="en-US" sz="2400" i="1" dirty="0" smtClean="0"/>
              <a:t>Shady </a:t>
            </a:r>
            <a:r>
              <a:rPr lang="en-US" sz="2400" i="1" dirty="0"/>
              <a:t>Oaks Hospital will improve transitions home for all heart failure patients as measured by a reduction in unplanned 30-day all-cause readmission rates for heart failure patients (decreasing the rate from 25% to 15% or less in 18 months).</a:t>
            </a:r>
            <a:r>
              <a:rPr lang="en-US" sz="2600" i="1" dirty="0"/>
              <a:t> </a:t>
            </a:r>
            <a:endParaRPr lang="en-US" sz="2600" i="1" dirty="0" smtClean="0"/>
          </a:p>
          <a:p>
            <a:pPr marL="0" lvl="0" indent="0">
              <a:buNone/>
            </a:pPr>
            <a:endParaRPr lang="en-US" sz="2400" i="1" dirty="0"/>
          </a:p>
          <a:p>
            <a:pPr marL="0" indent="0">
              <a:buNone/>
            </a:pPr>
            <a:r>
              <a:rPr lang="en-US" sz="2400" b="1" u="sng" dirty="0" smtClean="0">
                <a:solidFill>
                  <a:srgbClr val="157D26"/>
                </a:solidFill>
              </a:rPr>
              <a:t>Strategy</a:t>
            </a:r>
            <a:r>
              <a:rPr lang="en-US" sz="2400" b="1" dirty="0" smtClean="0">
                <a:solidFill>
                  <a:srgbClr val="157D26"/>
                </a:solidFill>
              </a:rPr>
              <a:t>: Consider </a:t>
            </a:r>
            <a:r>
              <a:rPr lang="en-US" sz="2400" b="1" dirty="0">
                <a:solidFill>
                  <a:srgbClr val="157D26"/>
                </a:solidFill>
              </a:rPr>
              <a:t>adding </a:t>
            </a:r>
            <a:r>
              <a:rPr lang="en-US" sz="2400" b="1" dirty="0" smtClean="0">
                <a:solidFill>
                  <a:srgbClr val="157D26"/>
                </a:solidFill>
              </a:rPr>
              <a:t>APN(s) </a:t>
            </a:r>
            <a:r>
              <a:rPr lang="en-US" sz="2400" b="1" dirty="0">
                <a:solidFill>
                  <a:srgbClr val="157D26"/>
                </a:solidFill>
              </a:rPr>
              <a:t>or case manager(s) to implement and/or oversee the initial implementation of the recommended changes </a:t>
            </a:r>
            <a:r>
              <a:rPr lang="en-US" sz="2400" b="1" dirty="0" smtClean="0">
                <a:solidFill>
                  <a:srgbClr val="157D26"/>
                </a:solidFill>
              </a:rPr>
              <a:t>for patients with HF and coordinate  HF care with clinicians and staff community care settings. </a:t>
            </a:r>
            <a:endParaRPr lang="en-US" sz="2400" b="1" dirty="0">
              <a:solidFill>
                <a:srgbClr val="157D26"/>
              </a:solidFill>
            </a:endParaRPr>
          </a:p>
          <a:p>
            <a:pPr marL="0" lvl="0" indent="0">
              <a:buNone/>
            </a:pPr>
            <a:endParaRPr lang="en-US" b="1" dirty="0"/>
          </a:p>
          <a:p>
            <a:pPr marL="0" indent="0">
              <a:buNone/>
            </a:pPr>
            <a:endParaRPr lang="en-US" dirty="0"/>
          </a:p>
        </p:txBody>
      </p:sp>
    </p:spTree>
    <p:extLst>
      <p:ext uri="{BB962C8B-B14F-4D97-AF65-F5344CB8AC3E}">
        <p14:creationId xmlns:p14="http://schemas.microsoft.com/office/powerpoint/2010/main" val="94952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Statement #2</a:t>
            </a:r>
            <a:endParaRPr lang="en-US" dirty="0"/>
          </a:p>
        </p:txBody>
      </p:sp>
      <p:sp>
        <p:nvSpPr>
          <p:cNvPr id="3" name="Content Placeholder 2"/>
          <p:cNvSpPr>
            <a:spLocks noGrp="1"/>
          </p:cNvSpPr>
          <p:nvPr>
            <p:ph idx="1"/>
          </p:nvPr>
        </p:nvSpPr>
        <p:spPr>
          <a:xfrm>
            <a:off x="457200" y="1447800"/>
            <a:ext cx="8229600" cy="4297363"/>
          </a:xfrm>
        </p:spPr>
        <p:txBody>
          <a:bodyPr/>
          <a:lstStyle/>
          <a:p>
            <a:pPr marL="0" lvl="0" indent="0">
              <a:spcAft>
                <a:spcPts val="1200"/>
              </a:spcAft>
              <a:buNone/>
            </a:pPr>
            <a:r>
              <a:rPr lang="en-US" i="1" dirty="0" smtClean="0"/>
              <a:t>	</a:t>
            </a:r>
            <a:r>
              <a:rPr lang="en-US" sz="2400" i="1" dirty="0" smtClean="0"/>
              <a:t>Sunny Skies Hospital </a:t>
            </a:r>
            <a:r>
              <a:rPr lang="en-US" sz="2400" i="1" dirty="0"/>
              <a:t>will improve transitions home for all </a:t>
            </a:r>
            <a:r>
              <a:rPr lang="en-US" sz="2400" i="1" dirty="0" smtClean="0"/>
              <a:t>patients with heart failure, AMI or pneumonia as </a:t>
            </a:r>
            <a:r>
              <a:rPr lang="en-US" sz="2400" i="1" dirty="0"/>
              <a:t>measured by a reduction in unplanned 30-day all-cause readmission rates for </a:t>
            </a:r>
            <a:r>
              <a:rPr lang="en-US" sz="2400" i="1" dirty="0" smtClean="0"/>
              <a:t>these 3 populations in the next 18 months. </a:t>
            </a:r>
            <a:endParaRPr lang="en-US" sz="2400" i="1" dirty="0"/>
          </a:p>
          <a:p>
            <a:pPr marL="0" indent="0">
              <a:spcAft>
                <a:spcPts val="1200"/>
              </a:spcAft>
              <a:buNone/>
            </a:pPr>
            <a:r>
              <a:rPr lang="en-US" sz="2400" b="1" u="sng" dirty="0">
                <a:solidFill>
                  <a:srgbClr val="157D26"/>
                </a:solidFill>
              </a:rPr>
              <a:t>Strategy</a:t>
            </a:r>
            <a:r>
              <a:rPr lang="en-US" sz="2400" b="1" dirty="0">
                <a:solidFill>
                  <a:srgbClr val="157D26"/>
                </a:solidFill>
              </a:rPr>
              <a:t>: </a:t>
            </a:r>
            <a:r>
              <a:rPr lang="en-US" sz="2400" b="1" dirty="0" smtClean="0">
                <a:solidFill>
                  <a:srgbClr val="157D26"/>
                </a:solidFill>
              </a:rPr>
              <a:t>Select one medical unit (with a high rate of readmissions) to </a:t>
            </a:r>
            <a:r>
              <a:rPr lang="en-US" sz="2400" b="1" dirty="0">
                <a:solidFill>
                  <a:srgbClr val="157D26"/>
                </a:solidFill>
              </a:rPr>
              <a:t>implement </a:t>
            </a:r>
            <a:r>
              <a:rPr lang="en-US" sz="2400" b="1" dirty="0" smtClean="0">
                <a:solidFill>
                  <a:srgbClr val="157D26"/>
                </a:solidFill>
              </a:rPr>
              <a:t> </a:t>
            </a:r>
            <a:r>
              <a:rPr lang="en-US" sz="2400" b="1" dirty="0">
                <a:solidFill>
                  <a:srgbClr val="157D26"/>
                </a:solidFill>
              </a:rPr>
              <a:t>the recommended changes for </a:t>
            </a:r>
            <a:r>
              <a:rPr lang="en-US" sz="2400" b="1" dirty="0" smtClean="0">
                <a:solidFill>
                  <a:srgbClr val="157D26"/>
                </a:solidFill>
              </a:rPr>
              <a:t>all patients; and simultaneously develop the infrastructure and supports necessary for the scale-up and spread of the successful changes to all medical units.  </a:t>
            </a:r>
            <a:endParaRPr lang="en-US" sz="2400" b="1" dirty="0">
              <a:solidFill>
                <a:srgbClr val="157D26"/>
              </a:solidFill>
            </a:endParaRPr>
          </a:p>
          <a:p>
            <a:pPr marL="0" lvl="0" indent="0">
              <a:spcAft>
                <a:spcPts val="1200"/>
              </a:spcAft>
              <a:buNone/>
            </a:pPr>
            <a:endParaRPr lang="en-US" sz="2600" i="1" dirty="0" smtClean="0"/>
          </a:p>
          <a:p>
            <a:pPr marL="0" lvl="0" indent="0">
              <a:spcAft>
                <a:spcPts val="1200"/>
              </a:spcAft>
              <a:buNone/>
            </a:pPr>
            <a:r>
              <a:rPr lang="en-US" i="1" dirty="0" smtClean="0"/>
              <a:t/>
            </a:r>
            <a:br>
              <a:rPr lang="en-US" i="1" dirty="0" smtClean="0"/>
            </a:br>
            <a:endParaRPr lang="en-US" dirty="0"/>
          </a:p>
        </p:txBody>
      </p:sp>
    </p:spTree>
    <p:extLst>
      <p:ext uri="{BB962C8B-B14F-4D97-AF65-F5344CB8AC3E}">
        <p14:creationId xmlns:p14="http://schemas.microsoft.com/office/powerpoint/2010/main" val="2146860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smtClean="0">
              <a:solidFill>
                <a:srgbClr val="000000"/>
              </a:solidFill>
            </a:endParaRPr>
          </a:p>
          <a:p>
            <a:endParaRPr lang="en-US" dirty="0">
              <a:solidFill>
                <a:srgbClr val="000000"/>
              </a:solidFill>
            </a:endParaRPr>
          </a:p>
        </p:txBody>
      </p:sp>
      <p:pic>
        <p:nvPicPr>
          <p:cNvPr id="195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9" y="-609600"/>
            <a:ext cx="9100201"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4504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Statement #3</a:t>
            </a:r>
            <a:endParaRPr lang="en-US" dirty="0"/>
          </a:p>
        </p:txBody>
      </p:sp>
      <p:sp>
        <p:nvSpPr>
          <p:cNvPr id="3" name="Content Placeholder 2"/>
          <p:cNvSpPr>
            <a:spLocks noGrp="1"/>
          </p:cNvSpPr>
          <p:nvPr>
            <p:ph idx="1"/>
          </p:nvPr>
        </p:nvSpPr>
        <p:spPr>
          <a:xfrm>
            <a:off x="457200" y="1371600"/>
            <a:ext cx="8229600" cy="4297363"/>
          </a:xfrm>
        </p:spPr>
        <p:txBody>
          <a:bodyPr/>
          <a:lstStyle/>
          <a:p>
            <a:pPr marL="0" lvl="0" indent="0">
              <a:spcAft>
                <a:spcPts val="1200"/>
              </a:spcAft>
              <a:buNone/>
            </a:pPr>
            <a:r>
              <a:rPr lang="en-US" sz="2800" i="1" dirty="0" smtClean="0"/>
              <a:t>	</a:t>
            </a:r>
            <a:r>
              <a:rPr lang="en-US" sz="2400" i="1" dirty="0" smtClean="0"/>
              <a:t>Bubbling Brook </a:t>
            </a:r>
            <a:r>
              <a:rPr lang="en-US" sz="2400" i="1" dirty="0"/>
              <a:t>Hospital will improve transitions home for all patients as measured by a decrease in the 30-day all-cause hospital readmission rate from 12% to 8% percent or less within 24 months. </a:t>
            </a:r>
            <a:r>
              <a:rPr lang="en-US" sz="2400" i="1" dirty="0" smtClean="0"/>
              <a:t>We </a:t>
            </a:r>
            <a:r>
              <a:rPr lang="en-US" sz="2400" i="1" dirty="0"/>
              <a:t>will start our improvement work with patients on 4W and 5S.  We will expect to see a decrease in the readmission rates for patients discharged from those units of at least 10% within 12 months</a:t>
            </a:r>
            <a:r>
              <a:rPr lang="en-US" sz="2400" i="1" dirty="0" smtClean="0"/>
              <a:t>.</a:t>
            </a:r>
            <a:endParaRPr lang="en-US" sz="2400" i="1" dirty="0"/>
          </a:p>
          <a:p>
            <a:pPr marL="0" indent="0">
              <a:spcAft>
                <a:spcPts val="1200"/>
              </a:spcAft>
              <a:buNone/>
            </a:pPr>
            <a:r>
              <a:rPr lang="en-US" sz="2400" b="1" u="sng" dirty="0" smtClean="0">
                <a:solidFill>
                  <a:srgbClr val="157D26"/>
                </a:solidFill>
              </a:rPr>
              <a:t>Strategy</a:t>
            </a:r>
            <a:r>
              <a:rPr lang="en-US" sz="2400" b="1" dirty="0">
                <a:solidFill>
                  <a:srgbClr val="157D26"/>
                </a:solidFill>
              </a:rPr>
              <a:t>: I</a:t>
            </a:r>
            <a:r>
              <a:rPr lang="en-US" sz="2400" b="1" dirty="0" smtClean="0">
                <a:solidFill>
                  <a:srgbClr val="157D26"/>
                </a:solidFill>
              </a:rPr>
              <a:t>mplement  </a:t>
            </a:r>
            <a:r>
              <a:rPr lang="en-US" sz="2400" b="1" dirty="0">
                <a:solidFill>
                  <a:srgbClr val="157D26"/>
                </a:solidFill>
              </a:rPr>
              <a:t>the recommended changes for all </a:t>
            </a:r>
            <a:r>
              <a:rPr lang="en-US" sz="2400" b="1" dirty="0" smtClean="0">
                <a:solidFill>
                  <a:srgbClr val="157D26"/>
                </a:solidFill>
              </a:rPr>
              <a:t>patients on 4W and 5S; </a:t>
            </a:r>
            <a:r>
              <a:rPr lang="en-US" sz="2400" b="1" dirty="0">
                <a:solidFill>
                  <a:srgbClr val="157D26"/>
                </a:solidFill>
              </a:rPr>
              <a:t>and simultaneously develop the infrastructure and supports necessary for the scale-up and spread of the successful </a:t>
            </a:r>
            <a:r>
              <a:rPr lang="en-US" sz="2400" b="1" dirty="0" smtClean="0">
                <a:solidFill>
                  <a:srgbClr val="157D26"/>
                </a:solidFill>
              </a:rPr>
              <a:t>changes hospital-wide.</a:t>
            </a:r>
            <a:endParaRPr lang="en-US" sz="2400" b="1" dirty="0">
              <a:solidFill>
                <a:srgbClr val="157D26"/>
              </a:solidFill>
            </a:endParaRPr>
          </a:p>
          <a:p>
            <a:pPr marL="0" lvl="0" indent="0">
              <a:spcAft>
                <a:spcPts val="1200"/>
              </a:spcAft>
              <a:buNone/>
            </a:pPr>
            <a:endParaRPr lang="en-US" sz="2400" dirty="0"/>
          </a:p>
          <a:p>
            <a:endParaRPr lang="en-US" dirty="0"/>
          </a:p>
        </p:txBody>
      </p:sp>
    </p:spTree>
    <p:extLst>
      <p:ext uri="{BB962C8B-B14F-4D97-AF65-F5344CB8AC3E}">
        <p14:creationId xmlns:p14="http://schemas.microsoft.com/office/powerpoint/2010/main" val="1390691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04800" y="0"/>
            <a:ext cx="8686800" cy="1295400"/>
          </a:xfrm>
        </p:spPr>
        <p:txBody>
          <a:bodyPr/>
          <a:lstStyle/>
          <a:p>
            <a:r>
              <a:rPr lang="en-US" sz="2800" dirty="0" smtClean="0"/>
              <a:t>Front-line Improvement Team: </a:t>
            </a:r>
            <a:br>
              <a:rPr lang="en-US" sz="2800" dirty="0" smtClean="0"/>
            </a:br>
            <a:r>
              <a:rPr lang="en-US" sz="2800" dirty="0" smtClean="0">
                <a:solidFill>
                  <a:schemeClr val="accent2"/>
                </a:solidFill>
              </a:rPr>
              <a:t>Testing Changes and Designing Reliable Processes</a:t>
            </a:r>
          </a:p>
        </p:txBody>
      </p:sp>
      <p:sp>
        <p:nvSpPr>
          <p:cNvPr id="259075" name="Rectangle 3"/>
          <p:cNvSpPr>
            <a:spLocks noGrp="1" noChangeArrowheads="1"/>
          </p:cNvSpPr>
          <p:nvPr>
            <p:ph idx="1"/>
          </p:nvPr>
        </p:nvSpPr>
        <p:spPr>
          <a:xfrm>
            <a:off x="838200" y="1371600"/>
            <a:ext cx="7696200" cy="4800600"/>
          </a:xfrm>
        </p:spPr>
        <p:txBody>
          <a:bodyPr/>
          <a:lstStyle/>
          <a:p>
            <a:pPr>
              <a:lnSpc>
                <a:spcPct val="90000"/>
              </a:lnSpc>
              <a:spcAft>
                <a:spcPct val="20000"/>
              </a:spcAft>
            </a:pPr>
            <a:r>
              <a:rPr lang="en-US" sz="2400" dirty="0" smtClean="0"/>
              <a:t>Start by focusing on one of the key changes</a:t>
            </a:r>
          </a:p>
          <a:p>
            <a:pPr>
              <a:lnSpc>
                <a:spcPct val="90000"/>
              </a:lnSpc>
              <a:spcAft>
                <a:spcPct val="20000"/>
              </a:spcAft>
            </a:pPr>
            <a:r>
              <a:rPr lang="en-US" sz="2400" dirty="0" smtClean="0"/>
              <a:t>Identify the opportunities/failures/successes in the current processes and select a process to work on</a:t>
            </a:r>
          </a:p>
          <a:p>
            <a:pPr>
              <a:lnSpc>
                <a:spcPct val="90000"/>
              </a:lnSpc>
              <a:spcAft>
                <a:spcPct val="20000"/>
              </a:spcAft>
            </a:pPr>
            <a:r>
              <a:rPr lang="en-US" sz="2400" dirty="0" smtClean="0"/>
              <a:t>Conduct iterative PDSA cycles (tests of change)</a:t>
            </a:r>
          </a:p>
          <a:p>
            <a:pPr>
              <a:lnSpc>
                <a:spcPct val="90000"/>
              </a:lnSpc>
              <a:spcAft>
                <a:spcPct val="20000"/>
              </a:spcAft>
            </a:pPr>
            <a:r>
              <a:rPr lang="en-US" sz="2400" dirty="0" smtClean="0"/>
              <a:t>Specify the who, what, when, where and how for the process (standard work)</a:t>
            </a:r>
          </a:p>
          <a:p>
            <a:pPr>
              <a:lnSpc>
                <a:spcPct val="90000"/>
              </a:lnSpc>
              <a:spcAft>
                <a:spcPct val="20000"/>
              </a:spcAft>
            </a:pPr>
            <a:r>
              <a:rPr lang="en-US" sz="2400" dirty="0" smtClean="0"/>
              <a:t>Understand common failures to redesign the process to eliminate those failures</a:t>
            </a:r>
          </a:p>
          <a:p>
            <a:pPr>
              <a:lnSpc>
                <a:spcPct val="90000"/>
              </a:lnSpc>
              <a:spcAft>
                <a:spcPct val="20000"/>
              </a:spcAft>
            </a:pPr>
            <a:r>
              <a:rPr lang="en-US" sz="2400" dirty="0" smtClean="0"/>
              <a:t>Use process measures to assess your progress over time (aim is to achieve &gt; 90% reliability)</a:t>
            </a:r>
          </a:p>
          <a:p>
            <a:pPr>
              <a:lnSpc>
                <a:spcPct val="90000"/>
              </a:lnSpc>
              <a:spcAft>
                <a:spcPct val="20000"/>
              </a:spcAft>
            </a:pPr>
            <a:r>
              <a:rPr lang="en-US" sz="2400" dirty="0" smtClean="0"/>
              <a:t>Implement and spread successful changes</a:t>
            </a:r>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392781668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381000" y="5546725"/>
            <a:ext cx="1619250" cy="10064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000" b="1" dirty="0" smtClean="0">
                <a:solidFill>
                  <a:srgbClr val="FFFF00"/>
                </a:solidFill>
                <a:latin typeface="Arial" pitchFamily="34" charset="0"/>
              </a:rPr>
              <a:t>hunches, theories &amp;  ideas</a:t>
            </a:r>
          </a:p>
        </p:txBody>
      </p:sp>
      <p:sp>
        <p:nvSpPr>
          <p:cNvPr id="163843" name="Rectangle 3"/>
          <p:cNvSpPr>
            <a:spLocks noChangeArrowheads="1"/>
          </p:cNvSpPr>
          <p:nvPr/>
        </p:nvSpPr>
        <p:spPr bwMode="auto">
          <a:xfrm>
            <a:off x="6248400" y="1371600"/>
            <a:ext cx="2743200" cy="7016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000" b="1" dirty="0" smtClean="0">
                <a:solidFill>
                  <a:srgbClr val="FFFF00"/>
                </a:solidFill>
                <a:latin typeface="Arial" pitchFamily="34" charset="0"/>
              </a:rPr>
              <a:t>changes that result in improvement</a:t>
            </a:r>
          </a:p>
        </p:txBody>
      </p:sp>
      <p:sp>
        <p:nvSpPr>
          <p:cNvPr id="163844" name="Line 4"/>
          <p:cNvSpPr>
            <a:spLocks noChangeShapeType="1"/>
          </p:cNvSpPr>
          <p:nvPr/>
        </p:nvSpPr>
        <p:spPr bwMode="auto">
          <a:xfrm flipV="1">
            <a:off x="2133600" y="2579688"/>
            <a:ext cx="5791200" cy="3424237"/>
          </a:xfrm>
          <a:prstGeom prst="line">
            <a:avLst/>
          </a:prstGeom>
          <a:noFill/>
          <a:ln w="50800">
            <a:solidFill>
              <a:srgbClr val="FFFFFF"/>
            </a:solidFill>
            <a:round/>
            <a:headEnd type="none" w="sm" len="sm"/>
            <a:tailEnd type="none" w="sm" len="sm"/>
          </a:ln>
        </p:spPr>
        <p:txBody>
          <a:bodyPr wrap="none" anchor="ctr"/>
          <a:lstStyle/>
          <a:p>
            <a:endParaRPr lang="en-US" dirty="0" smtClean="0">
              <a:solidFill>
                <a:srgbClr val="000000"/>
              </a:solidFill>
              <a:latin typeface="Arial" pitchFamily="34" charset="0"/>
            </a:endParaRPr>
          </a:p>
        </p:txBody>
      </p:sp>
      <p:sp>
        <p:nvSpPr>
          <p:cNvPr id="163845" name="Line 5"/>
          <p:cNvSpPr>
            <a:spLocks noChangeShapeType="1"/>
          </p:cNvSpPr>
          <p:nvPr/>
        </p:nvSpPr>
        <p:spPr bwMode="auto">
          <a:xfrm flipV="1">
            <a:off x="1870075" y="4262438"/>
            <a:ext cx="1025525" cy="614362"/>
          </a:xfrm>
          <a:prstGeom prst="line">
            <a:avLst/>
          </a:prstGeom>
          <a:noFill/>
          <a:ln w="25400">
            <a:solidFill>
              <a:schemeClr val="bg1"/>
            </a:solidFill>
            <a:round/>
            <a:headEnd type="none" w="sm" len="sm"/>
            <a:tailEnd type="stealth" w="med" len="lg"/>
          </a:ln>
        </p:spPr>
        <p:txBody>
          <a:bodyPr wrap="none" anchor="ctr"/>
          <a:lstStyle/>
          <a:p>
            <a:endParaRPr lang="en-US" dirty="0" smtClean="0">
              <a:solidFill>
                <a:srgbClr val="000000"/>
              </a:solidFill>
              <a:latin typeface="Arial" pitchFamily="34" charset="0"/>
            </a:endParaRPr>
          </a:p>
        </p:txBody>
      </p:sp>
      <p:sp>
        <p:nvSpPr>
          <p:cNvPr id="163846" name="Rectangle 6"/>
          <p:cNvSpPr>
            <a:spLocks noChangeArrowheads="1"/>
          </p:cNvSpPr>
          <p:nvPr/>
        </p:nvSpPr>
        <p:spPr bwMode="auto">
          <a:xfrm rot="-1860000">
            <a:off x="2746375" y="3124200"/>
            <a:ext cx="3197225" cy="4572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b="1" dirty="0" smtClean="0">
                <a:solidFill>
                  <a:srgbClr val="FFFFFF"/>
                </a:solidFill>
                <a:latin typeface="Arial" pitchFamily="34" charset="0"/>
              </a:rPr>
              <a:t>data for learning</a:t>
            </a:r>
          </a:p>
        </p:txBody>
      </p:sp>
      <p:sp>
        <p:nvSpPr>
          <p:cNvPr id="163847" name="Line 7"/>
          <p:cNvSpPr>
            <a:spLocks noChangeShapeType="1"/>
          </p:cNvSpPr>
          <p:nvPr/>
        </p:nvSpPr>
        <p:spPr bwMode="auto">
          <a:xfrm flipV="1">
            <a:off x="5386388" y="2133600"/>
            <a:ext cx="1090612" cy="647700"/>
          </a:xfrm>
          <a:prstGeom prst="line">
            <a:avLst/>
          </a:prstGeom>
          <a:noFill/>
          <a:ln w="25400">
            <a:solidFill>
              <a:schemeClr val="bg1"/>
            </a:solidFill>
            <a:round/>
            <a:headEnd type="none" w="sm" len="sm"/>
            <a:tailEnd type="stealth" w="med" len="lg"/>
          </a:ln>
        </p:spPr>
        <p:txBody>
          <a:bodyPr wrap="none" anchor="ctr"/>
          <a:lstStyle/>
          <a:p>
            <a:endParaRPr lang="en-US" dirty="0" smtClean="0">
              <a:solidFill>
                <a:srgbClr val="000000"/>
              </a:solidFill>
              <a:latin typeface="Arial" pitchFamily="34" charset="0"/>
            </a:endParaRPr>
          </a:p>
        </p:txBody>
      </p:sp>
      <p:grpSp>
        <p:nvGrpSpPr>
          <p:cNvPr id="2" name="Group 8"/>
          <p:cNvGrpSpPr>
            <a:grpSpLocks/>
          </p:cNvGrpSpPr>
          <p:nvPr/>
        </p:nvGrpSpPr>
        <p:grpSpPr bwMode="auto">
          <a:xfrm>
            <a:off x="4800600" y="3505200"/>
            <a:ext cx="585788" cy="576263"/>
            <a:chOff x="1362" y="1259"/>
            <a:chExt cx="409" cy="403"/>
          </a:xfrm>
        </p:grpSpPr>
        <p:sp>
          <p:nvSpPr>
            <p:cNvPr id="163904" name="Freeform 9"/>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905" name="Freeform 10"/>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906" name="Freeform 11"/>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907" name="Freeform 12"/>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grpSp>
        <p:nvGrpSpPr>
          <p:cNvPr id="3" name="Group 13"/>
          <p:cNvGrpSpPr>
            <a:grpSpLocks/>
          </p:cNvGrpSpPr>
          <p:nvPr/>
        </p:nvGrpSpPr>
        <p:grpSpPr bwMode="auto">
          <a:xfrm>
            <a:off x="5510213" y="3048000"/>
            <a:ext cx="585787" cy="576263"/>
            <a:chOff x="1362" y="1259"/>
            <a:chExt cx="409" cy="403"/>
          </a:xfrm>
        </p:grpSpPr>
        <p:sp>
          <p:nvSpPr>
            <p:cNvPr id="163900" name="Freeform 14"/>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901" name="Freeform 15"/>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902" name="Freeform 16"/>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903" name="Freeform 17"/>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grpSp>
        <p:nvGrpSpPr>
          <p:cNvPr id="4" name="Group 18"/>
          <p:cNvGrpSpPr>
            <a:grpSpLocks/>
          </p:cNvGrpSpPr>
          <p:nvPr/>
        </p:nvGrpSpPr>
        <p:grpSpPr bwMode="auto">
          <a:xfrm>
            <a:off x="6172200" y="2624138"/>
            <a:ext cx="585788" cy="576262"/>
            <a:chOff x="1362" y="1259"/>
            <a:chExt cx="409" cy="403"/>
          </a:xfrm>
        </p:grpSpPr>
        <p:sp>
          <p:nvSpPr>
            <p:cNvPr id="163896" name="Freeform 19"/>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897" name="Freeform 20"/>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898" name="Freeform 21"/>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899" name="Freeform 22"/>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grpSp>
        <p:nvGrpSpPr>
          <p:cNvPr id="5" name="Group 23"/>
          <p:cNvGrpSpPr>
            <a:grpSpLocks/>
          </p:cNvGrpSpPr>
          <p:nvPr/>
        </p:nvGrpSpPr>
        <p:grpSpPr bwMode="auto">
          <a:xfrm>
            <a:off x="6805613" y="2286000"/>
            <a:ext cx="585787" cy="576263"/>
            <a:chOff x="1362" y="1259"/>
            <a:chExt cx="409" cy="403"/>
          </a:xfrm>
        </p:grpSpPr>
        <p:sp>
          <p:nvSpPr>
            <p:cNvPr id="163892" name="Freeform 24"/>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893" name="Freeform 25"/>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894" name="Freeform 26"/>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895" name="Freeform 27"/>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sp>
        <p:nvSpPr>
          <p:cNvPr id="163852" name="Rectangle 28"/>
          <p:cNvSpPr>
            <a:spLocks noGrp="1" noChangeArrowheads="1"/>
          </p:cNvSpPr>
          <p:nvPr>
            <p:ph type="title"/>
          </p:nvPr>
        </p:nvSpPr>
        <p:spPr>
          <a:xfrm>
            <a:off x="838200" y="381000"/>
            <a:ext cx="7620000" cy="641350"/>
          </a:xfrm>
        </p:spPr>
        <p:txBody>
          <a:bodyPr/>
          <a:lstStyle/>
          <a:p>
            <a:pPr eaLnBrk="1" hangingPunct="1"/>
            <a:r>
              <a:rPr lang="en-US" sz="3600" dirty="0" smtClean="0"/>
              <a:t>Testing and Implementing Changes</a:t>
            </a:r>
          </a:p>
        </p:txBody>
      </p:sp>
      <p:sp>
        <p:nvSpPr>
          <p:cNvPr id="163853" name="Rectangle 29"/>
          <p:cNvSpPr>
            <a:spLocks noChangeAspect="1" noChangeArrowheads="1"/>
          </p:cNvSpPr>
          <p:nvPr/>
        </p:nvSpPr>
        <p:spPr bwMode="auto">
          <a:xfrm>
            <a:off x="1565275" y="2312988"/>
            <a:ext cx="638175" cy="354012"/>
          </a:xfrm>
          <a:prstGeom prst="rect">
            <a:avLst/>
          </a:prstGeom>
          <a:noFill/>
          <a:ln w="12700">
            <a:noFill/>
            <a:miter lim="800000"/>
            <a:headEnd/>
            <a:tailEnd/>
          </a:ln>
        </p:spPr>
        <p:txBody>
          <a:bodyPr wrap="none" lIns="77788" tIns="39688" rIns="77788" bIns="39688">
            <a:spAutoFit/>
          </a:bodyPr>
          <a:lstStyle/>
          <a:p>
            <a:pPr defTabSz="661988" eaLnBrk="0" hangingPunct="0"/>
            <a:r>
              <a:rPr lang="en-US" b="1" dirty="0" smtClean="0">
                <a:solidFill>
                  <a:srgbClr val="FFFFFF"/>
                </a:solidFill>
                <a:latin typeface="Arial" pitchFamily="34" charset="0"/>
              </a:rPr>
              <a:t>Plan</a:t>
            </a:r>
          </a:p>
        </p:txBody>
      </p:sp>
      <p:grpSp>
        <p:nvGrpSpPr>
          <p:cNvPr id="6" name="Group 30"/>
          <p:cNvGrpSpPr>
            <a:grpSpLocks noChangeAspect="1"/>
          </p:cNvGrpSpPr>
          <p:nvPr/>
        </p:nvGrpSpPr>
        <p:grpSpPr bwMode="auto">
          <a:xfrm>
            <a:off x="911225" y="2293938"/>
            <a:ext cx="1179513" cy="877887"/>
            <a:chOff x="1584" y="1601"/>
            <a:chExt cx="866" cy="644"/>
          </a:xfrm>
        </p:grpSpPr>
        <p:sp>
          <p:nvSpPr>
            <p:cNvPr id="163889" name="Rectangle 31"/>
            <p:cNvSpPr>
              <a:spLocks noChangeAspect="1" noChangeArrowheads="1"/>
            </p:cNvSpPr>
            <p:nvPr/>
          </p:nvSpPr>
          <p:spPr bwMode="auto">
            <a:xfrm>
              <a:off x="1584" y="1985"/>
              <a:ext cx="580" cy="260"/>
            </a:xfrm>
            <a:prstGeom prst="rect">
              <a:avLst/>
            </a:prstGeom>
            <a:noFill/>
            <a:ln w="12700">
              <a:noFill/>
              <a:miter lim="800000"/>
              <a:headEnd/>
              <a:tailEnd/>
            </a:ln>
          </p:spPr>
          <p:txBody>
            <a:bodyPr wrap="none" lIns="77788" tIns="39688" rIns="77788" bIns="39688">
              <a:spAutoFit/>
            </a:bodyPr>
            <a:lstStyle/>
            <a:p>
              <a:pPr defTabSz="661988" eaLnBrk="0" hangingPunct="0"/>
              <a:r>
                <a:rPr lang="en-US" b="1" dirty="0" smtClean="0">
                  <a:solidFill>
                    <a:srgbClr val="FFFFFF"/>
                  </a:solidFill>
                  <a:latin typeface="Arial" pitchFamily="34" charset="0"/>
                </a:rPr>
                <a:t>Study</a:t>
              </a:r>
            </a:p>
          </p:txBody>
        </p:sp>
        <p:sp>
          <p:nvSpPr>
            <p:cNvPr id="163890" name="Rectangle 32"/>
            <p:cNvSpPr>
              <a:spLocks noChangeAspect="1" noChangeArrowheads="1"/>
            </p:cNvSpPr>
            <p:nvPr/>
          </p:nvSpPr>
          <p:spPr bwMode="auto">
            <a:xfrm>
              <a:off x="1680" y="1601"/>
              <a:ext cx="385" cy="260"/>
            </a:xfrm>
            <a:prstGeom prst="rect">
              <a:avLst/>
            </a:prstGeom>
            <a:noFill/>
            <a:ln w="12700">
              <a:noFill/>
              <a:miter lim="800000"/>
              <a:headEnd/>
              <a:tailEnd/>
            </a:ln>
          </p:spPr>
          <p:txBody>
            <a:bodyPr wrap="none" lIns="77788" tIns="39688" rIns="77788" bIns="39688">
              <a:spAutoFit/>
            </a:bodyPr>
            <a:lstStyle/>
            <a:p>
              <a:pPr defTabSz="661988" eaLnBrk="0" hangingPunct="0"/>
              <a:r>
                <a:rPr lang="en-US" b="1" dirty="0" smtClean="0">
                  <a:solidFill>
                    <a:srgbClr val="FFFFFF"/>
                  </a:solidFill>
                  <a:latin typeface="Arial" pitchFamily="34" charset="0"/>
                </a:rPr>
                <a:t>Act</a:t>
              </a:r>
            </a:p>
          </p:txBody>
        </p:sp>
        <p:sp>
          <p:nvSpPr>
            <p:cNvPr id="163891" name="Rectangle 33"/>
            <p:cNvSpPr>
              <a:spLocks noChangeAspect="1" noChangeArrowheads="1"/>
            </p:cNvSpPr>
            <p:nvPr/>
          </p:nvSpPr>
          <p:spPr bwMode="auto">
            <a:xfrm>
              <a:off x="2112" y="1985"/>
              <a:ext cx="338" cy="260"/>
            </a:xfrm>
            <a:prstGeom prst="rect">
              <a:avLst/>
            </a:prstGeom>
            <a:noFill/>
            <a:ln w="12700">
              <a:noFill/>
              <a:miter lim="800000"/>
              <a:headEnd/>
              <a:tailEnd/>
            </a:ln>
          </p:spPr>
          <p:txBody>
            <a:bodyPr wrap="none" lIns="77788" tIns="39688" rIns="77788" bIns="39688">
              <a:spAutoFit/>
            </a:bodyPr>
            <a:lstStyle/>
            <a:p>
              <a:pPr defTabSz="661988" eaLnBrk="0" hangingPunct="0"/>
              <a:r>
                <a:rPr lang="en-US" b="1" dirty="0" smtClean="0">
                  <a:solidFill>
                    <a:srgbClr val="FFFFFF"/>
                  </a:solidFill>
                  <a:latin typeface="Arial" pitchFamily="34" charset="0"/>
                </a:rPr>
                <a:t>Do</a:t>
              </a:r>
            </a:p>
          </p:txBody>
        </p:sp>
      </p:grpSp>
      <p:sp>
        <p:nvSpPr>
          <p:cNvPr id="163855" name="Freeform 34"/>
          <p:cNvSpPr>
            <a:spLocks noChangeAspect="1"/>
          </p:cNvSpPr>
          <p:nvPr/>
        </p:nvSpPr>
        <p:spPr bwMode="auto">
          <a:xfrm>
            <a:off x="609600" y="2571750"/>
            <a:ext cx="709613" cy="1019175"/>
          </a:xfrm>
          <a:custGeom>
            <a:avLst/>
            <a:gdLst>
              <a:gd name="T0" fmla="*/ 2147483647 w 1040"/>
              <a:gd name="T1" fmla="*/ 2147483647 h 1491"/>
              <a:gd name="T2" fmla="*/ 2147483647 w 1040"/>
              <a:gd name="T3" fmla="*/ 2147483647 h 1491"/>
              <a:gd name="T4" fmla="*/ 2147483647 w 1040"/>
              <a:gd name="T5" fmla="*/ 2147483647 h 1491"/>
              <a:gd name="T6" fmla="*/ 2147483647 w 1040"/>
              <a:gd name="T7" fmla="*/ 2147483647 h 1491"/>
              <a:gd name="T8" fmla="*/ 2147483647 w 1040"/>
              <a:gd name="T9" fmla="*/ 2147483647 h 1491"/>
              <a:gd name="T10" fmla="*/ 2147483647 w 1040"/>
              <a:gd name="T11" fmla="*/ 2147483647 h 1491"/>
              <a:gd name="T12" fmla="*/ 2147483647 w 1040"/>
              <a:gd name="T13" fmla="*/ 2147483647 h 1491"/>
              <a:gd name="T14" fmla="*/ 2147483647 w 1040"/>
              <a:gd name="T15" fmla="*/ 2147483647 h 1491"/>
              <a:gd name="T16" fmla="*/ 2147483647 w 1040"/>
              <a:gd name="T17" fmla="*/ 2147483647 h 1491"/>
              <a:gd name="T18" fmla="*/ 2147483647 w 1040"/>
              <a:gd name="T19" fmla="*/ 2147483647 h 1491"/>
              <a:gd name="T20" fmla="*/ 2147483647 w 1040"/>
              <a:gd name="T21" fmla="*/ 2147483647 h 1491"/>
              <a:gd name="T22" fmla="*/ 2147483647 w 1040"/>
              <a:gd name="T23" fmla="*/ 2147483647 h 1491"/>
              <a:gd name="T24" fmla="*/ 2147483647 w 1040"/>
              <a:gd name="T25" fmla="*/ 2147483647 h 1491"/>
              <a:gd name="T26" fmla="*/ 2147483647 w 1040"/>
              <a:gd name="T27" fmla="*/ 2147483647 h 1491"/>
              <a:gd name="T28" fmla="*/ 2147483647 w 1040"/>
              <a:gd name="T29" fmla="*/ 2147483647 h 1491"/>
              <a:gd name="T30" fmla="*/ 2147483647 w 1040"/>
              <a:gd name="T31" fmla="*/ 2147483647 h 1491"/>
              <a:gd name="T32" fmla="*/ 2147483647 w 1040"/>
              <a:gd name="T33" fmla="*/ 2147483647 h 1491"/>
              <a:gd name="T34" fmla="*/ 2147483647 w 1040"/>
              <a:gd name="T35" fmla="*/ 2147483647 h 1491"/>
              <a:gd name="T36" fmla="*/ 2147483647 w 1040"/>
              <a:gd name="T37" fmla="*/ 2147483647 h 1491"/>
              <a:gd name="T38" fmla="*/ 2147483647 w 1040"/>
              <a:gd name="T39" fmla="*/ 2147483647 h 1491"/>
              <a:gd name="T40" fmla="*/ 2147483647 w 1040"/>
              <a:gd name="T41" fmla="*/ 2147483647 h 1491"/>
              <a:gd name="T42" fmla="*/ 2147483647 w 1040"/>
              <a:gd name="T43" fmla="*/ 2147483647 h 1491"/>
              <a:gd name="T44" fmla="*/ 2147483647 w 1040"/>
              <a:gd name="T45" fmla="*/ 2147483647 h 1491"/>
              <a:gd name="T46" fmla="*/ 2147483647 w 1040"/>
              <a:gd name="T47" fmla="*/ 2147483647 h 1491"/>
              <a:gd name="T48" fmla="*/ 2147483647 w 1040"/>
              <a:gd name="T49" fmla="*/ 2147483647 h 1491"/>
              <a:gd name="T50" fmla="*/ 2147483647 w 1040"/>
              <a:gd name="T51" fmla="*/ 2147483647 h 1491"/>
              <a:gd name="T52" fmla="*/ 2147483647 w 1040"/>
              <a:gd name="T53" fmla="*/ 2147483647 h 1491"/>
              <a:gd name="T54" fmla="*/ 2147483647 w 1040"/>
              <a:gd name="T55" fmla="*/ 2147483647 h 1491"/>
              <a:gd name="T56" fmla="*/ 2147483647 w 1040"/>
              <a:gd name="T57" fmla="*/ 2147483647 h 1491"/>
              <a:gd name="T58" fmla="*/ 2147483647 w 1040"/>
              <a:gd name="T59" fmla="*/ 0 h 1491"/>
              <a:gd name="T60" fmla="*/ 2147483647 w 1040"/>
              <a:gd name="T61" fmla="*/ 2147483647 h 1491"/>
              <a:gd name="T62" fmla="*/ 2147483647 w 1040"/>
              <a:gd name="T63" fmla="*/ 2147483647 h 1491"/>
              <a:gd name="T64" fmla="*/ 2147483647 w 1040"/>
              <a:gd name="T65" fmla="*/ 2147483647 h 1491"/>
              <a:gd name="T66" fmla="*/ 2147483647 w 1040"/>
              <a:gd name="T67" fmla="*/ 2147483647 h 1491"/>
              <a:gd name="T68" fmla="*/ 2147483647 w 1040"/>
              <a:gd name="T69" fmla="*/ 2147483647 h 1491"/>
              <a:gd name="T70" fmla="*/ 2147483647 w 1040"/>
              <a:gd name="T71" fmla="*/ 2147483647 h 1491"/>
              <a:gd name="T72" fmla="*/ 2147483647 w 1040"/>
              <a:gd name="T73" fmla="*/ 2147483647 h 1491"/>
              <a:gd name="T74" fmla="*/ 2147483647 w 1040"/>
              <a:gd name="T75" fmla="*/ 2147483647 h 1491"/>
              <a:gd name="T76" fmla="*/ 2147483647 w 1040"/>
              <a:gd name="T77" fmla="*/ 2147483647 h 1491"/>
              <a:gd name="T78" fmla="*/ 2147483647 w 1040"/>
              <a:gd name="T79" fmla="*/ 2147483647 h 1491"/>
              <a:gd name="T80" fmla="*/ 2147483647 w 1040"/>
              <a:gd name="T81" fmla="*/ 2147483647 h 1491"/>
              <a:gd name="T82" fmla="*/ 2147483647 w 1040"/>
              <a:gd name="T83" fmla="*/ 2147483647 h 1491"/>
              <a:gd name="T84" fmla="*/ 2147483647 w 1040"/>
              <a:gd name="T85" fmla="*/ 2147483647 h 1491"/>
              <a:gd name="T86" fmla="*/ 2147483647 w 1040"/>
              <a:gd name="T87" fmla="*/ 2147483647 h 1491"/>
              <a:gd name="T88" fmla="*/ 2147483647 w 1040"/>
              <a:gd name="T89" fmla="*/ 2147483647 h 1491"/>
              <a:gd name="T90" fmla="*/ 2147483647 w 1040"/>
              <a:gd name="T91" fmla="*/ 2147483647 h 1491"/>
              <a:gd name="T92" fmla="*/ 2147483647 w 1040"/>
              <a:gd name="T93" fmla="*/ 2147483647 h 1491"/>
              <a:gd name="T94" fmla="*/ 2147483647 w 1040"/>
              <a:gd name="T95" fmla="*/ 2147483647 h 1491"/>
              <a:gd name="T96" fmla="*/ 2147483647 w 1040"/>
              <a:gd name="T97" fmla="*/ 2147483647 h 1491"/>
              <a:gd name="T98" fmla="*/ 2147483647 w 1040"/>
              <a:gd name="T99" fmla="*/ 2147483647 h 1491"/>
              <a:gd name="T100" fmla="*/ 2147483647 w 1040"/>
              <a:gd name="T101" fmla="*/ 2147483647 h 1491"/>
              <a:gd name="T102" fmla="*/ 2147483647 w 1040"/>
              <a:gd name="T103" fmla="*/ 2147483647 h 1491"/>
              <a:gd name="T104" fmla="*/ 2147483647 w 1040"/>
              <a:gd name="T105" fmla="*/ 2147483647 h 1491"/>
              <a:gd name="T106" fmla="*/ 2147483647 w 1040"/>
              <a:gd name="T107" fmla="*/ 2147483647 h 1491"/>
              <a:gd name="T108" fmla="*/ 2147483647 w 1040"/>
              <a:gd name="T109" fmla="*/ 2147483647 h 1491"/>
              <a:gd name="T110" fmla="*/ 2147483647 w 1040"/>
              <a:gd name="T111" fmla="*/ 2147483647 h 1491"/>
              <a:gd name="T112" fmla="*/ 2147483647 w 1040"/>
              <a:gd name="T113" fmla="*/ 2147483647 h 1491"/>
              <a:gd name="T114" fmla="*/ 2147483647 w 1040"/>
              <a:gd name="T115" fmla="*/ 2147483647 h 1491"/>
              <a:gd name="T116" fmla="*/ 2147483647 w 1040"/>
              <a:gd name="T117" fmla="*/ 2147483647 h 1491"/>
              <a:gd name="T118" fmla="*/ 2147483647 w 1040"/>
              <a:gd name="T119" fmla="*/ 2147483647 h 1491"/>
              <a:gd name="T120" fmla="*/ 2147483647 w 1040"/>
              <a:gd name="T121" fmla="*/ 2147483647 h 1491"/>
              <a:gd name="T122" fmla="*/ 2147483647 w 1040"/>
              <a:gd name="T123" fmla="*/ 2147483647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856" name="Freeform 35"/>
          <p:cNvSpPr>
            <a:spLocks noChangeAspect="1"/>
          </p:cNvSpPr>
          <p:nvPr/>
        </p:nvSpPr>
        <p:spPr bwMode="auto">
          <a:xfrm>
            <a:off x="1771650" y="1908175"/>
            <a:ext cx="711200" cy="1019175"/>
          </a:xfrm>
          <a:custGeom>
            <a:avLst/>
            <a:gdLst>
              <a:gd name="T0" fmla="*/ 2147483647 w 1041"/>
              <a:gd name="T1" fmla="*/ 0 h 1491"/>
              <a:gd name="T2" fmla="*/ 2147483647 w 1041"/>
              <a:gd name="T3" fmla="*/ 2147483647 h 1491"/>
              <a:gd name="T4" fmla="*/ 2147483647 w 1041"/>
              <a:gd name="T5" fmla="*/ 2147483647 h 1491"/>
              <a:gd name="T6" fmla="*/ 2147483647 w 1041"/>
              <a:gd name="T7" fmla="*/ 2147483647 h 1491"/>
              <a:gd name="T8" fmla="*/ 2147483647 w 1041"/>
              <a:gd name="T9" fmla="*/ 2147483647 h 1491"/>
              <a:gd name="T10" fmla="*/ 2147483647 w 1041"/>
              <a:gd name="T11" fmla="*/ 2147483647 h 1491"/>
              <a:gd name="T12" fmla="*/ 2147483647 w 1041"/>
              <a:gd name="T13" fmla="*/ 2147483647 h 1491"/>
              <a:gd name="T14" fmla="*/ 2147483647 w 1041"/>
              <a:gd name="T15" fmla="*/ 2147483647 h 1491"/>
              <a:gd name="T16" fmla="*/ 2147483647 w 1041"/>
              <a:gd name="T17" fmla="*/ 2147483647 h 1491"/>
              <a:gd name="T18" fmla="*/ 2147483647 w 1041"/>
              <a:gd name="T19" fmla="*/ 2147483647 h 1491"/>
              <a:gd name="T20" fmla="*/ 2147483647 w 1041"/>
              <a:gd name="T21" fmla="*/ 2147483647 h 1491"/>
              <a:gd name="T22" fmla="*/ 2147483647 w 1041"/>
              <a:gd name="T23" fmla="*/ 2147483647 h 1491"/>
              <a:gd name="T24" fmla="*/ 2147483647 w 1041"/>
              <a:gd name="T25" fmla="*/ 2147483647 h 1491"/>
              <a:gd name="T26" fmla="*/ 2147483647 w 1041"/>
              <a:gd name="T27" fmla="*/ 2147483647 h 1491"/>
              <a:gd name="T28" fmla="*/ 2147483647 w 1041"/>
              <a:gd name="T29" fmla="*/ 2147483647 h 1491"/>
              <a:gd name="T30" fmla="*/ 2147483647 w 1041"/>
              <a:gd name="T31" fmla="*/ 2147483647 h 1491"/>
              <a:gd name="T32" fmla="*/ 2147483647 w 1041"/>
              <a:gd name="T33" fmla="*/ 2147483647 h 1491"/>
              <a:gd name="T34" fmla="*/ 2147483647 w 1041"/>
              <a:gd name="T35" fmla="*/ 2147483647 h 1491"/>
              <a:gd name="T36" fmla="*/ 2147483647 w 1041"/>
              <a:gd name="T37" fmla="*/ 2147483647 h 1491"/>
              <a:gd name="T38" fmla="*/ 2147483647 w 1041"/>
              <a:gd name="T39" fmla="*/ 2147483647 h 1491"/>
              <a:gd name="T40" fmla="*/ 2147483647 w 1041"/>
              <a:gd name="T41" fmla="*/ 2147483647 h 1491"/>
              <a:gd name="T42" fmla="*/ 2147483647 w 1041"/>
              <a:gd name="T43" fmla="*/ 2147483647 h 1491"/>
              <a:gd name="T44" fmla="*/ 2147483647 w 1041"/>
              <a:gd name="T45" fmla="*/ 2147483647 h 1491"/>
              <a:gd name="T46" fmla="*/ 2147483647 w 1041"/>
              <a:gd name="T47" fmla="*/ 2147483647 h 1491"/>
              <a:gd name="T48" fmla="*/ 2147483647 w 1041"/>
              <a:gd name="T49" fmla="*/ 2147483647 h 1491"/>
              <a:gd name="T50" fmla="*/ 2147483647 w 1041"/>
              <a:gd name="T51" fmla="*/ 2147483647 h 1491"/>
              <a:gd name="T52" fmla="*/ 2147483647 w 1041"/>
              <a:gd name="T53" fmla="*/ 2147483647 h 1491"/>
              <a:gd name="T54" fmla="*/ 2147483647 w 1041"/>
              <a:gd name="T55" fmla="*/ 2147483647 h 1491"/>
              <a:gd name="T56" fmla="*/ 2147483647 w 1041"/>
              <a:gd name="T57" fmla="*/ 2147483647 h 1491"/>
              <a:gd name="T58" fmla="*/ 2147483647 w 1041"/>
              <a:gd name="T59" fmla="*/ 2147483647 h 1491"/>
              <a:gd name="T60" fmla="*/ 2147483647 w 1041"/>
              <a:gd name="T61" fmla="*/ 2147483647 h 1491"/>
              <a:gd name="T62" fmla="*/ 2147483647 w 1041"/>
              <a:gd name="T63" fmla="*/ 2147483647 h 1491"/>
              <a:gd name="T64" fmla="*/ 2147483647 w 1041"/>
              <a:gd name="T65" fmla="*/ 2147483647 h 1491"/>
              <a:gd name="T66" fmla="*/ 2147483647 w 1041"/>
              <a:gd name="T67" fmla="*/ 2147483647 h 1491"/>
              <a:gd name="T68" fmla="*/ 2147483647 w 1041"/>
              <a:gd name="T69" fmla="*/ 2147483647 h 1491"/>
              <a:gd name="T70" fmla="*/ 2147483647 w 1041"/>
              <a:gd name="T71" fmla="*/ 2147483647 h 1491"/>
              <a:gd name="T72" fmla="*/ 2147483647 w 1041"/>
              <a:gd name="T73" fmla="*/ 2147483647 h 1491"/>
              <a:gd name="T74" fmla="*/ 2147483647 w 1041"/>
              <a:gd name="T75" fmla="*/ 2147483647 h 1491"/>
              <a:gd name="T76" fmla="*/ 2147483647 w 1041"/>
              <a:gd name="T77" fmla="*/ 2147483647 h 1491"/>
              <a:gd name="T78" fmla="*/ 2147483647 w 1041"/>
              <a:gd name="T79" fmla="*/ 2147483647 h 1491"/>
              <a:gd name="T80" fmla="*/ 2147483647 w 1041"/>
              <a:gd name="T81" fmla="*/ 2147483647 h 1491"/>
              <a:gd name="T82" fmla="*/ 2147483647 w 1041"/>
              <a:gd name="T83" fmla="*/ 2147483647 h 1491"/>
              <a:gd name="T84" fmla="*/ 2147483647 w 1041"/>
              <a:gd name="T85" fmla="*/ 2147483647 h 1491"/>
              <a:gd name="T86" fmla="*/ 2147483647 w 1041"/>
              <a:gd name="T87" fmla="*/ 2147483647 h 1491"/>
              <a:gd name="T88" fmla="*/ 2147483647 w 1041"/>
              <a:gd name="T89" fmla="*/ 2147483647 h 1491"/>
              <a:gd name="T90" fmla="*/ 2147483647 w 1041"/>
              <a:gd name="T91" fmla="*/ 2147483647 h 1491"/>
              <a:gd name="T92" fmla="*/ 2147483647 w 1041"/>
              <a:gd name="T93" fmla="*/ 2147483647 h 1491"/>
              <a:gd name="T94" fmla="*/ 2147483647 w 1041"/>
              <a:gd name="T95" fmla="*/ 2147483647 h 1491"/>
              <a:gd name="T96" fmla="*/ 2147483647 w 1041"/>
              <a:gd name="T97" fmla="*/ 2147483647 h 1491"/>
              <a:gd name="T98" fmla="*/ 2147483647 w 1041"/>
              <a:gd name="T99" fmla="*/ 2147483647 h 1491"/>
              <a:gd name="T100" fmla="*/ 2147483647 w 1041"/>
              <a:gd name="T101" fmla="*/ 2147483647 h 1491"/>
              <a:gd name="T102" fmla="*/ 2147483647 w 1041"/>
              <a:gd name="T103" fmla="*/ 2147483647 h 1491"/>
              <a:gd name="T104" fmla="*/ 2147483647 w 1041"/>
              <a:gd name="T105" fmla="*/ 2147483647 h 1491"/>
              <a:gd name="T106" fmla="*/ 2147483647 w 1041"/>
              <a:gd name="T107" fmla="*/ 2147483647 h 1491"/>
              <a:gd name="T108" fmla="*/ 2147483647 w 1041"/>
              <a:gd name="T109" fmla="*/ 2147483647 h 1491"/>
              <a:gd name="T110" fmla="*/ 2147483647 w 1041"/>
              <a:gd name="T111" fmla="*/ 2147483647 h 1491"/>
              <a:gd name="T112" fmla="*/ 2147483647 w 1041"/>
              <a:gd name="T113" fmla="*/ 2147483647 h 1491"/>
              <a:gd name="T114" fmla="*/ 2147483647 w 1041"/>
              <a:gd name="T115" fmla="*/ 2147483647 h 1491"/>
              <a:gd name="T116" fmla="*/ 2147483647 w 1041"/>
              <a:gd name="T117" fmla="*/ 2147483647 h 1491"/>
              <a:gd name="T118" fmla="*/ 2147483647 w 1041"/>
              <a:gd name="T119" fmla="*/ 2147483647 h 1491"/>
              <a:gd name="T120" fmla="*/ 2147483647 w 1041"/>
              <a:gd name="T121" fmla="*/ 2147483647 h 1491"/>
              <a:gd name="T122" fmla="*/ 2147483647 w 1041"/>
              <a:gd name="T123" fmla="*/ 2147483647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96A9F8"/>
          </a:solidFill>
          <a:ln w="12700" cap="rnd">
            <a:noFill/>
            <a:round/>
            <a:headEnd/>
            <a:tailEnd/>
          </a:ln>
        </p:spPr>
        <p:txBody>
          <a:bodyPr/>
          <a:lstStyle/>
          <a:p>
            <a:endParaRPr lang="en-US" dirty="0" smtClean="0">
              <a:solidFill>
                <a:srgbClr val="000000"/>
              </a:solidFill>
              <a:latin typeface="Arial" pitchFamily="34" charset="0"/>
            </a:endParaRPr>
          </a:p>
        </p:txBody>
      </p:sp>
      <p:sp>
        <p:nvSpPr>
          <p:cNvPr id="163857" name="Freeform 36"/>
          <p:cNvSpPr>
            <a:spLocks noChangeAspect="1"/>
          </p:cNvSpPr>
          <p:nvPr/>
        </p:nvSpPr>
        <p:spPr bwMode="auto">
          <a:xfrm>
            <a:off x="704850" y="1828800"/>
            <a:ext cx="1014413" cy="695325"/>
          </a:xfrm>
          <a:custGeom>
            <a:avLst/>
            <a:gdLst>
              <a:gd name="T0" fmla="*/ 2147483647 w 1486"/>
              <a:gd name="T1" fmla="*/ 2147483647 h 1018"/>
              <a:gd name="T2" fmla="*/ 2147483647 w 1486"/>
              <a:gd name="T3" fmla="*/ 2147483647 h 1018"/>
              <a:gd name="T4" fmla="*/ 2147483647 w 1486"/>
              <a:gd name="T5" fmla="*/ 2147483647 h 1018"/>
              <a:gd name="T6" fmla="*/ 2147483647 w 1486"/>
              <a:gd name="T7" fmla="*/ 2147483647 h 1018"/>
              <a:gd name="T8" fmla="*/ 2147483647 w 1486"/>
              <a:gd name="T9" fmla="*/ 2147483647 h 1018"/>
              <a:gd name="T10" fmla="*/ 2147483647 w 1486"/>
              <a:gd name="T11" fmla="*/ 2147483647 h 1018"/>
              <a:gd name="T12" fmla="*/ 2147483647 w 1486"/>
              <a:gd name="T13" fmla="*/ 2147483647 h 1018"/>
              <a:gd name="T14" fmla="*/ 2147483647 w 1486"/>
              <a:gd name="T15" fmla="*/ 2147483647 h 1018"/>
              <a:gd name="T16" fmla="*/ 2147483647 w 1486"/>
              <a:gd name="T17" fmla="*/ 2147483647 h 1018"/>
              <a:gd name="T18" fmla="*/ 2147483647 w 1486"/>
              <a:gd name="T19" fmla="*/ 2147483647 h 1018"/>
              <a:gd name="T20" fmla="*/ 2147483647 w 1486"/>
              <a:gd name="T21" fmla="*/ 2147483647 h 1018"/>
              <a:gd name="T22" fmla="*/ 2147483647 w 1486"/>
              <a:gd name="T23" fmla="*/ 2147483647 h 1018"/>
              <a:gd name="T24" fmla="*/ 2147483647 w 1486"/>
              <a:gd name="T25" fmla="*/ 2147483647 h 1018"/>
              <a:gd name="T26" fmla="*/ 2147483647 w 1486"/>
              <a:gd name="T27" fmla="*/ 2147483647 h 1018"/>
              <a:gd name="T28" fmla="*/ 2147483647 w 1486"/>
              <a:gd name="T29" fmla="*/ 2147483647 h 1018"/>
              <a:gd name="T30" fmla="*/ 2147483647 w 1486"/>
              <a:gd name="T31" fmla="*/ 2147483647 h 1018"/>
              <a:gd name="T32" fmla="*/ 2147483647 w 1486"/>
              <a:gd name="T33" fmla="*/ 2147483647 h 1018"/>
              <a:gd name="T34" fmla="*/ 2147483647 w 1486"/>
              <a:gd name="T35" fmla="*/ 2147483647 h 1018"/>
              <a:gd name="T36" fmla="*/ 2147483647 w 1486"/>
              <a:gd name="T37" fmla="*/ 2147483647 h 1018"/>
              <a:gd name="T38" fmla="*/ 2147483647 w 1486"/>
              <a:gd name="T39" fmla="*/ 2147483647 h 1018"/>
              <a:gd name="T40" fmla="*/ 2147483647 w 1486"/>
              <a:gd name="T41" fmla="*/ 2147483647 h 1018"/>
              <a:gd name="T42" fmla="*/ 2147483647 w 1486"/>
              <a:gd name="T43" fmla="*/ 2147483647 h 1018"/>
              <a:gd name="T44" fmla="*/ 2147483647 w 1486"/>
              <a:gd name="T45" fmla="*/ 2147483647 h 1018"/>
              <a:gd name="T46" fmla="*/ 2147483647 w 1486"/>
              <a:gd name="T47" fmla="*/ 2147483647 h 1018"/>
              <a:gd name="T48" fmla="*/ 2147483647 w 1486"/>
              <a:gd name="T49" fmla="*/ 2147483647 h 1018"/>
              <a:gd name="T50" fmla="*/ 2147483647 w 1486"/>
              <a:gd name="T51" fmla="*/ 2147483647 h 1018"/>
              <a:gd name="T52" fmla="*/ 2147483647 w 1486"/>
              <a:gd name="T53" fmla="*/ 2147483647 h 1018"/>
              <a:gd name="T54" fmla="*/ 2147483647 w 1486"/>
              <a:gd name="T55" fmla="*/ 2147483647 h 1018"/>
              <a:gd name="T56" fmla="*/ 2147483647 w 1486"/>
              <a:gd name="T57" fmla="*/ 2147483647 h 1018"/>
              <a:gd name="T58" fmla="*/ 2147483647 w 1486"/>
              <a:gd name="T59" fmla="*/ 2147483647 h 1018"/>
              <a:gd name="T60" fmla="*/ 2147483647 w 1486"/>
              <a:gd name="T61" fmla="*/ 2147483647 h 1018"/>
              <a:gd name="T62" fmla="*/ 2147483647 w 1486"/>
              <a:gd name="T63" fmla="*/ 2147483647 h 1018"/>
              <a:gd name="T64" fmla="*/ 2147483647 w 1486"/>
              <a:gd name="T65" fmla="*/ 2147483647 h 1018"/>
              <a:gd name="T66" fmla="*/ 2147483647 w 1486"/>
              <a:gd name="T67" fmla="*/ 2147483647 h 1018"/>
              <a:gd name="T68" fmla="*/ 2147483647 w 1486"/>
              <a:gd name="T69" fmla="*/ 2147483647 h 1018"/>
              <a:gd name="T70" fmla="*/ 2147483647 w 1486"/>
              <a:gd name="T71" fmla="*/ 2147483647 h 1018"/>
              <a:gd name="T72" fmla="*/ 2147483647 w 1486"/>
              <a:gd name="T73" fmla="*/ 2147483647 h 1018"/>
              <a:gd name="T74" fmla="*/ 2147483647 w 1486"/>
              <a:gd name="T75" fmla="*/ 2147483647 h 1018"/>
              <a:gd name="T76" fmla="*/ 2147483647 w 1486"/>
              <a:gd name="T77" fmla="*/ 2147483647 h 1018"/>
              <a:gd name="T78" fmla="*/ 2147483647 w 1486"/>
              <a:gd name="T79" fmla="*/ 2147483647 h 1018"/>
              <a:gd name="T80" fmla="*/ 2147483647 w 1486"/>
              <a:gd name="T81" fmla="*/ 2147483647 h 1018"/>
              <a:gd name="T82" fmla="*/ 2147483647 w 1486"/>
              <a:gd name="T83" fmla="*/ 2147483647 h 1018"/>
              <a:gd name="T84" fmla="*/ 2147483647 w 1486"/>
              <a:gd name="T85" fmla="*/ 2147483647 h 1018"/>
              <a:gd name="T86" fmla="*/ 2147483647 w 1486"/>
              <a:gd name="T87" fmla="*/ 2147483647 h 1018"/>
              <a:gd name="T88" fmla="*/ 2147483647 w 1486"/>
              <a:gd name="T89" fmla="*/ 2147483647 h 1018"/>
              <a:gd name="T90" fmla="*/ 2147483647 w 1486"/>
              <a:gd name="T91" fmla="*/ 2147483647 h 1018"/>
              <a:gd name="T92" fmla="*/ 2147483647 w 1486"/>
              <a:gd name="T93" fmla="*/ 2147483647 h 1018"/>
              <a:gd name="T94" fmla="*/ 2147483647 w 1486"/>
              <a:gd name="T95" fmla="*/ 2147483647 h 1018"/>
              <a:gd name="T96" fmla="*/ 2147483647 w 1486"/>
              <a:gd name="T97" fmla="*/ 2147483647 h 1018"/>
              <a:gd name="T98" fmla="*/ 2147483647 w 1486"/>
              <a:gd name="T99" fmla="*/ 2147483647 h 1018"/>
              <a:gd name="T100" fmla="*/ 2147483647 w 1486"/>
              <a:gd name="T101" fmla="*/ 2147483647 h 1018"/>
              <a:gd name="T102" fmla="*/ 2147483647 w 1486"/>
              <a:gd name="T103" fmla="*/ 2147483647 h 1018"/>
              <a:gd name="T104" fmla="*/ 2147483647 w 1486"/>
              <a:gd name="T105" fmla="*/ 2147483647 h 1018"/>
              <a:gd name="T106" fmla="*/ 2147483647 w 1486"/>
              <a:gd name="T107" fmla="*/ 2147483647 h 1018"/>
              <a:gd name="T108" fmla="*/ 2147483647 w 1486"/>
              <a:gd name="T109" fmla="*/ 2147483647 h 1018"/>
              <a:gd name="T110" fmla="*/ 2147483647 w 1486"/>
              <a:gd name="T111" fmla="*/ 2147483647 h 1018"/>
              <a:gd name="T112" fmla="*/ 2147483647 w 1486"/>
              <a:gd name="T113" fmla="*/ 2147483647 h 1018"/>
              <a:gd name="T114" fmla="*/ 2147483647 w 1486"/>
              <a:gd name="T115" fmla="*/ 2147483647 h 1018"/>
              <a:gd name="T116" fmla="*/ 2147483647 w 1486"/>
              <a:gd name="T117" fmla="*/ 2147483647 h 1018"/>
              <a:gd name="T118" fmla="*/ 2147483647 w 1486"/>
              <a:gd name="T119" fmla="*/ 2147483647 h 1018"/>
              <a:gd name="T120" fmla="*/ 2147483647 w 1486"/>
              <a:gd name="T121" fmla="*/ 2147483647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858" name="Freeform 37"/>
          <p:cNvSpPr>
            <a:spLocks noChangeAspect="1"/>
          </p:cNvSpPr>
          <p:nvPr/>
        </p:nvSpPr>
        <p:spPr bwMode="auto">
          <a:xfrm>
            <a:off x="1377950" y="2979738"/>
            <a:ext cx="1014413" cy="695325"/>
          </a:xfrm>
          <a:custGeom>
            <a:avLst/>
            <a:gdLst>
              <a:gd name="T0" fmla="*/ 2147483647 w 1486"/>
              <a:gd name="T1" fmla="*/ 0 h 1019"/>
              <a:gd name="T2" fmla="*/ 2147483647 w 1486"/>
              <a:gd name="T3" fmla="*/ 2147483647 h 1019"/>
              <a:gd name="T4" fmla="*/ 2147483647 w 1486"/>
              <a:gd name="T5" fmla="*/ 2147483647 h 1019"/>
              <a:gd name="T6" fmla="*/ 2147483647 w 1486"/>
              <a:gd name="T7" fmla="*/ 2147483647 h 1019"/>
              <a:gd name="T8" fmla="*/ 2147483647 w 1486"/>
              <a:gd name="T9" fmla="*/ 2147483647 h 1019"/>
              <a:gd name="T10" fmla="*/ 2147483647 w 1486"/>
              <a:gd name="T11" fmla="*/ 2147483647 h 1019"/>
              <a:gd name="T12" fmla="*/ 2147483647 w 1486"/>
              <a:gd name="T13" fmla="*/ 2147483647 h 1019"/>
              <a:gd name="T14" fmla="*/ 2147483647 w 1486"/>
              <a:gd name="T15" fmla="*/ 2147483647 h 1019"/>
              <a:gd name="T16" fmla="*/ 2147483647 w 1486"/>
              <a:gd name="T17" fmla="*/ 2147483647 h 1019"/>
              <a:gd name="T18" fmla="*/ 2147483647 w 1486"/>
              <a:gd name="T19" fmla="*/ 2147483647 h 1019"/>
              <a:gd name="T20" fmla="*/ 2147483647 w 1486"/>
              <a:gd name="T21" fmla="*/ 2147483647 h 1019"/>
              <a:gd name="T22" fmla="*/ 2147483647 w 1486"/>
              <a:gd name="T23" fmla="*/ 2147483647 h 1019"/>
              <a:gd name="T24" fmla="*/ 2147483647 w 1486"/>
              <a:gd name="T25" fmla="*/ 2147483647 h 1019"/>
              <a:gd name="T26" fmla="*/ 2147483647 w 1486"/>
              <a:gd name="T27" fmla="*/ 2147483647 h 1019"/>
              <a:gd name="T28" fmla="*/ 2147483647 w 1486"/>
              <a:gd name="T29" fmla="*/ 2147483647 h 1019"/>
              <a:gd name="T30" fmla="*/ 2147483647 w 1486"/>
              <a:gd name="T31" fmla="*/ 2147483647 h 1019"/>
              <a:gd name="T32" fmla="*/ 2147483647 w 1486"/>
              <a:gd name="T33" fmla="*/ 2147483647 h 1019"/>
              <a:gd name="T34" fmla="*/ 2147483647 w 1486"/>
              <a:gd name="T35" fmla="*/ 2147483647 h 1019"/>
              <a:gd name="T36" fmla="*/ 2147483647 w 1486"/>
              <a:gd name="T37" fmla="*/ 2147483647 h 1019"/>
              <a:gd name="T38" fmla="*/ 2147483647 w 1486"/>
              <a:gd name="T39" fmla="*/ 2147483647 h 1019"/>
              <a:gd name="T40" fmla="*/ 2147483647 w 1486"/>
              <a:gd name="T41" fmla="*/ 2147483647 h 1019"/>
              <a:gd name="T42" fmla="*/ 2147483647 w 1486"/>
              <a:gd name="T43" fmla="*/ 2147483647 h 1019"/>
              <a:gd name="T44" fmla="*/ 2147483647 w 1486"/>
              <a:gd name="T45" fmla="*/ 2147483647 h 1019"/>
              <a:gd name="T46" fmla="*/ 2147483647 w 1486"/>
              <a:gd name="T47" fmla="*/ 2147483647 h 1019"/>
              <a:gd name="T48" fmla="*/ 2147483647 w 1486"/>
              <a:gd name="T49" fmla="*/ 2147483647 h 1019"/>
              <a:gd name="T50" fmla="*/ 2147483647 w 1486"/>
              <a:gd name="T51" fmla="*/ 2147483647 h 1019"/>
              <a:gd name="T52" fmla="*/ 2147483647 w 1486"/>
              <a:gd name="T53" fmla="*/ 2147483647 h 1019"/>
              <a:gd name="T54" fmla="*/ 2147483647 w 1486"/>
              <a:gd name="T55" fmla="*/ 2147483647 h 1019"/>
              <a:gd name="T56" fmla="*/ 0 w 1486"/>
              <a:gd name="T57" fmla="*/ 2147483647 h 1019"/>
              <a:gd name="T58" fmla="*/ 2147483647 w 1486"/>
              <a:gd name="T59" fmla="*/ 2147483647 h 1019"/>
              <a:gd name="T60" fmla="*/ 2147483647 w 1486"/>
              <a:gd name="T61" fmla="*/ 2147483647 h 1019"/>
              <a:gd name="T62" fmla="*/ 2147483647 w 1486"/>
              <a:gd name="T63" fmla="*/ 2147483647 h 1019"/>
              <a:gd name="T64" fmla="*/ 2147483647 w 1486"/>
              <a:gd name="T65" fmla="*/ 2147483647 h 1019"/>
              <a:gd name="T66" fmla="*/ 2147483647 w 1486"/>
              <a:gd name="T67" fmla="*/ 2147483647 h 1019"/>
              <a:gd name="T68" fmla="*/ 2147483647 w 1486"/>
              <a:gd name="T69" fmla="*/ 2147483647 h 1019"/>
              <a:gd name="T70" fmla="*/ 2147483647 w 1486"/>
              <a:gd name="T71" fmla="*/ 2147483647 h 1019"/>
              <a:gd name="T72" fmla="*/ 2147483647 w 1486"/>
              <a:gd name="T73" fmla="*/ 2147483647 h 1019"/>
              <a:gd name="T74" fmla="*/ 2147483647 w 1486"/>
              <a:gd name="T75" fmla="*/ 2147483647 h 1019"/>
              <a:gd name="T76" fmla="*/ 2147483647 w 1486"/>
              <a:gd name="T77" fmla="*/ 2147483647 h 1019"/>
              <a:gd name="T78" fmla="*/ 2147483647 w 1486"/>
              <a:gd name="T79" fmla="*/ 2147483647 h 1019"/>
              <a:gd name="T80" fmla="*/ 2147483647 w 1486"/>
              <a:gd name="T81" fmla="*/ 2147483647 h 1019"/>
              <a:gd name="T82" fmla="*/ 2147483647 w 1486"/>
              <a:gd name="T83" fmla="*/ 2147483647 h 1019"/>
              <a:gd name="T84" fmla="*/ 2147483647 w 1486"/>
              <a:gd name="T85" fmla="*/ 2147483647 h 1019"/>
              <a:gd name="T86" fmla="*/ 2147483647 w 1486"/>
              <a:gd name="T87" fmla="*/ 2147483647 h 1019"/>
              <a:gd name="T88" fmla="*/ 2147483647 w 1486"/>
              <a:gd name="T89" fmla="*/ 2147483647 h 1019"/>
              <a:gd name="T90" fmla="*/ 2147483647 w 1486"/>
              <a:gd name="T91" fmla="*/ 2147483647 h 1019"/>
              <a:gd name="T92" fmla="*/ 2147483647 w 1486"/>
              <a:gd name="T93" fmla="*/ 2147483647 h 1019"/>
              <a:gd name="T94" fmla="*/ 2147483647 w 1486"/>
              <a:gd name="T95" fmla="*/ 2147483647 h 1019"/>
              <a:gd name="T96" fmla="*/ 2147483647 w 1486"/>
              <a:gd name="T97" fmla="*/ 2147483647 h 1019"/>
              <a:gd name="T98" fmla="*/ 2147483647 w 1486"/>
              <a:gd name="T99" fmla="*/ 2147483647 h 1019"/>
              <a:gd name="T100" fmla="*/ 2147483647 w 1486"/>
              <a:gd name="T101" fmla="*/ 2147483647 h 1019"/>
              <a:gd name="T102" fmla="*/ 2147483647 w 1486"/>
              <a:gd name="T103" fmla="*/ 2147483647 h 1019"/>
              <a:gd name="T104" fmla="*/ 2147483647 w 1486"/>
              <a:gd name="T105" fmla="*/ 2147483647 h 1019"/>
              <a:gd name="T106" fmla="*/ 2147483647 w 1486"/>
              <a:gd name="T107" fmla="*/ 2147483647 h 1019"/>
              <a:gd name="T108" fmla="*/ 2147483647 w 1486"/>
              <a:gd name="T109" fmla="*/ 2147483647 h 1019"/>
              <a:gd name="T110" fmla="*/ 2147483647 w 1486"/>
              <a:gd name="T111" fmla="*/ 2147483647 h 1019"/>
              <a:gd name="T112" fmla="*/ 2147483647 w 1486"/>
              <a:gd name="T113" fmla="*/ 2147483647 h 1019"/>
              <a:gd name="T114" fmla="*/ 2147483647 w 1486"/>
              <a:gd name="T115" fmla="*/ 2147483647 h 1019"/>
              <a:gd name="T116" fmla="*/ 2147483647 w 1486"/>
              <a:gd name="T117" fmla="*/ 2147483647 h 1019"/>
              <a:gd name="T118" fmla="*/ 2147483647 w 1486"/>
              <a:gd name="T119" fmla="*/ 2147483647 h 1019"/>
              <a:gd name="T120" fmla="*/ 2147483647 w 1486"/>
              <a:gd name="T121" fmla="*/ 2147483647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sp>
        <p:nvSpPr>
          <p:cNvPr id="163859" name="Text Box 38"/>
          <p:cNvSpPr txBox="1">
            <a:spLocks noChangeArrowheads="1"/>
          </p:cNvSpPr>
          <p:nvPr/>
        </p:nvSpPr>
        <p:spPr bwMode="auto">
          <a:xfrm>
            <a:off x="6324600" y="3565525"/>
            <a:ext cx="1073150" cy="396875"/>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6</a:t>
            </a:r>
          </a:p>
        </p:txBody>
      </p:sp>
      <p:sp>
        <p:nvSpPr>
          <p:cNvPr id="163860" name="Text Box 39"/>
          <p:cNvSpPr txBox="1">
            <a:spLocks noChangeArrowheads="1"/>
          </p:cNvSpPr>
          <p:nvPr/>
        </p:nvSpPr>
        <p:spPr bwMode="auto">
          <a:xfrm>
            <a:off x="7766050" y="2667000"/>
            <a:ext cx="1073150" cy="396875"/>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8</a:t>
            </a:r>
          </a:p>
        </p:txBody>
      </p:sp>
      <p:grpSp>
        <p:nvGrpSpPr>
          <p:cNvPr id="7" name="Group 40"/>
          <p:cNvGrpSpPr>
            <a:grpSpLocks/>
          </p:cNvGrpSpPr>
          <p:nvPr/>
        </p:nvGrpSpPr>
        <p:grpSpPr bwMode="auto">
          <a:xfrm>
            <a:off x="2057400" y="3886200"/>
            <a:ext cx="3892550" cy="2362200"/>
            <a:chOff x="1296" y="2448"/>
            <a:chExt cx="2452" cy="1488"/>
          </a:xfrm>
        </p:grpSpPr>
        <p:grpSp>
          <p:nvGrpSpPr>
            <p:cNvPr id="8" name="Group 41"/>
            <p:cNvGrpSpPr>
              <a:grpSpLocks/>
            </p:cNvGrpSpPr>
            <p:nvPr/>
          </p:nvGrpSpPr>
          <p:grpSpPr bwMode="auto">
            <a:xfrm>
              <a:off x="2592" y="2448"/>
              <a:ext cx="369" cy="363"/>
              <a:chOff x="1362" y="1259"/>
              <a:chExt cx="409" cy="403"/>
            </a:xfrm>
          </p:grpSpPr>
          <p:sp>
            <p:nvSpPr>
              <p:cNvPr id="163885" name="Freeform 42"/>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886" name="Freeform 43"/>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887" name="Freeform 44"/>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888" name="Freeform 45"/>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grpSp>
          <p:nvGrpSpPr>
            <p:cNvPr id="9" name="Group 46"/>
            <p:cNvGrpSpPr>
              <a:grpSpLocks/>
            </p:cNvGrpSpPr>
            <p:nvPr/>
          </p:nvGrpSpPr>
          <p:grpSpPr bwMode="auto">
            <a:xfrm>
              <a:off x="1296" y="2709"/>
              <a:ext cx="2452" cy="1227"/>
              <a:chOff x="1296" y="2709"/>
              <a:chExt cx="2452" cy="1227"/>
            </a:xfrm>
          </p:grpSpPr>
          <p:grpSp>
            <p:nvGrpSpPr>
              <p:cNvPr id="10" name="Group 47"/>
              <p:cNvGrpSpPr>
                <a:grpSpLocks/>
              </p:cNvGrpSpPr>
              <p:nvPr/>
            </p:nvGrpSpPr>
            <p:grpSpPr bwMode="auto">
              <a:xfrm>
                <a:off x="1728" y="2928"/>
                <a:ext cx="369" cy="363"/>
                <a:chOff x="1362" y="1259"/>
                <a:chExt cx="409" cy="403"/>
              </a:xfrm>
            </p:grpSpPr>
            <p:sp>
              <p:nvSpPr>
                <p:cNvPr id="163881" name="Freeform 48"/>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882" name="Freeform 49"/>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883" name="Freeform 50"/>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884" name="Freeform 51"/>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grpSp>
            <p:nvGrpSpPr>
              <p:cNvPr id="11" name="Group 52"/>
              <p:cNvGrpSpPr>
                <a:grpSpLocks/>
              </p:cNvGrpSpPr>
              <p:nvPr/>
            </p:nvGrpSpPr>
            <p:grpSpPr bwMode="auto">
              <a:xfrm>
                <a:off x="2160" y="2709"/>
                <a:ext cx="369" cy="363"/>
                <a:chOff x="1362" y="1259"/>
                <a:chExt cx="409" cy="403"/>
              </a:xfrm>
            </p:grpSpPr>
            <p:sp>
              <p:nvSpPr>
                <p:cNvPr id="163877" name="Freeform 53"/>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878" name="Freeform 54"/>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879" name="Freeform 55"/>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880" name="Freeform 56"/>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grpSp>
            <p:nvGrpSpPr>
              <p:cNvPr id="12" name="Group 57"/>
              <p:cNvGrpSpPr>
                <a:grpSpLocks/>
              </p:cNvGrpSpPr>
              <p:nvPr/>
            </p:nvGrpSpPr>
            <p:grpSpPr bwMode="auto">
              <a:xfrm>
                <a:off x="1296" y="3189"/>
                <a:ext cx="369" cy="363"/>
                <a:chOff x="1362" y="1259"/>
                <a:chExt cx="409" cy="403"/>
              </a:xfrm>
            </p:grpSpPr>
            <p:sp>
              <p:nvSpPr>
                <p:cNvPr id="163873" name="Freeform 58"/>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874" name="Freeform 59"/>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875" name="Freeform 60"/>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876" name="Freeform 61"/>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sp>
            <p:nvSpPr>
              <p:cNvPr id="163869" name="Text Box 62"/>
              <p:cNvSpPr txBox="1">
                <a:spLocks noChangeArrowheads="1"/>
              </p:cNvSpPr>
              <p:nvPr/>
            </p:nvSpPr>
            <p:spPr bwMode="auto">
              <a:xfrm>
                <a:off x="1632" y="3686"/>
                <a:ext cx="676" cy="250"/>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1</a:t>
                </a:r>
              </a:p>
            </p:txBody>
          </p:sp>
          <p:sp>
            <p:nvSpPr>
              <p:cNvPr id="163870" name="Text Box 63"/>
              <p:cNvSpPr txBox="1">
                <a:spLocks noChangeArrowheads="1"/>
              </p:cNvSpPr>
              <p:nvPr/>
            </p:nvSpPr>
            <p:spPr bwMode="auto">
              <a:xfrm>
                <a:off x="2112" y="3398"/>
                <a:ext cx="676" cy="250"/>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2</a:t>
                </a:r>
              </a:p>
            </p:txBody>
          </p:sp>
          <p:sp>
            <p:nvSpPr>
              <p:cNvPr id="163871" name="Text Box 64"/>
              <p:cNvSpPr txBox="1">
                <a:spLocks noChangeArrowheads="1"/>
              </p:cNvSpPr>
              <p:nvPr/>
            </p:nvSpPr>
            <p:spPr bwMode="auto">
              <a:xfrm>
                <a:off x="2592" y="3110"/>
                <a:ext cx="676" cy="250"/>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3</a:t>
                </a:r>
              </a:p>
            </p:txBody>
          </p:sp>
          <p:sp>
            <p:nvSpPr>
              <p:cNvPr id="163872" name="Text Box 65"/>
              <p:cNvSpPr txBox="1">
                <a:spLocks noChangeArrowheads="1"/>
              </p:cNvSpPr>
              <p:nvPr/>
            </p:nvSpPr>
            <p:spPr bwMode="auto">
              <a:xfrm>
                <a:off x="3072" y="2822"/>
                <a:ext cx="676" cy="250"/>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4</a:t>
                </a:r>
              </a:p>
            </p:txBody>
          </p:sp>
        </p:grpSp>
      </p:grpSp>
      <p:sp>
        <p:nvSpPr>
          <p:cNvPr id="163862" name="Text Box 66"/>
          <p:cNvSpPr txBox="1">
            <a:spLocks noChangeArrowheads="1"/>
          </p:cNvSpPr>
          <p:nvPr/>
        </p:nvSpPr>
        <p:spPr bwMode="auto">
          <a:xfrm>
            <a:off x="5562600" y="4022725"/>
            <a:ext cx="1073150" cy="396875"/>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5</a:t>
            </a:r>
          </a:p>
        </p:txBody>
      </p:sp>
      <p:sp>
        <p:nvSpPr>
          <p:cNvPr id="163863" name="Text Box 67"/>
          <p:cNvSpPr txBox="1">
            <a:spLocks noChangeArrowheads="1"/>
          </p:cNvSpPr>
          <p:nvPr/>
        </p:nvSpPr>
        <p:spPr bwMode="auto">
          <a:xfrm>
            <a:off x="7010400" y="3108325"/>
            <a:ext cx="1073150" cy="396875"/>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7</a:t>
            </a:r>
          </a:p>
        </p:txBody>
      </p:sp>
    </p:spTree>
    <p:extLst>
      <p:ext uri="{BB962C8B-B14F-4D97-AF65-F5344CB8AC3E}">
        <p14:creationId xmlns:p14="http://schemas.microsoft.com/office/powerpoint/2010/main" val="15967697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endParaRPr lang="en-US" dirty="0" smtClean="0"/>
          </a:p>
        </p:txBody>
      </p:sp>
      <p:pic>
        <p:nvPicPr>
          <p:cNvPr id="156675" name="Content Placeholder 4" descr="handwashing at Wenworth Douglas.JPG"/>
          <p:cNvPicPr>
            <a:picLocks noGrp="1" noChangeAspect="1"/>
          </p:cNvPicPr>
          <p:nvPr>
            <p:ph idx="1"/>
          </p:nvPr>
        </p:nvPicPr>
        <p:blipFill>
          <a:blip r:embed="rId3" cstate="print"/>
          <a:srcRect/>
          <a:stretch>
            <a:fillRect/>
          </a:stretch>
        </p:blipFill>
        <p:spPr>
          <a:xfrm>
            <a:off x="228600" y="130175"/>
            <a:ext cx="8763000" cy="6570663"/>
          </a:xfrm>
        </p:spPr>
      </p:pic>
      <p:sp>
        <p:nvSpPr>
          <p:cNvPr id="156676" name="Footer Placeholder 3"/>
          <p:cNvSpPr>
            <a:spLocks noGrp="1"/>
          </p:cNvSpPr>
          <p:nvPr>
            <p:ph type="ftr" sz="quarter" idx="10"/>
          </p:nvPr>
        </p:nvSpPr>
        <p:spPr>
          <a:xfrm>
            <a:off x="2362200" y="6153150"/>
            <a:ext cx="4648200" cy="476250"/>
          </a:xfrm>
          <a:noFill/>
        </p:spPr>
        <p:txBody>
          <a:bodyPr/>
          <a:lstStyle/>
          <a:p>
            <a:endParaRPr lang="en-US" dirty="0" smtClean="0">
              <a:solidFill>
                <a:srgbClr val="000000"/>
              </a:solidFill>
              <a:latin typeface="Arial" pitchFamily="34" charset="0"/>
            </a:endParaRPr>
          </a:p>
          <a:p>
            <a:endParaRPr lang="en-US" dirty="0" smtClean="0">
              <a:solidFill>
                <a:srgbClr val="000000"/>
              </a:solidFill>
              <a:latin typeface="Arial" pitchFamily="34" charset="0"/>
            </a:endParaRPr>
          </a:p>
        </p:txBody>
      </p:sp>
    </p:spTree>
    <p:extLst>
      <p:ext uri="{BB962C8B-B14F-4D97-AF65-F5344CB8AC3E}">
        <p14:creationId xmlns:p14="http://schemas.microsoft.com/office/powerpoint/2010/main" val="2108426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90500" y="457200"/>
            <a:ext cx="8801100" cy="762000"/>
          </a:xfrm>
        </p:spPr>
        <p:txBody>
          <a:bodyPr/>
          <a:lstStyle/>
          <a:p>
            <a:r>
              <a:rPr lang="en-US" sz="3400" dirty="0" smtClean="0"/>
              <a:t>Improving Transitions and Reducing Avoidable Rehospitalizations</a:t>
            </a:r>
            <a:br>
              <a:rPr lang="en-US" sz="3400" dirty="0" smtClean="0"/>
            </a:br>
            <a:endParaRPr lang="en-US" sz="3400" dirty="0" smtClean="0"/>
          </a:p>
        </p:txBody>
      </p:sp>
      <p:sp>
        <p:nvSpPr>
          <p:cNvPr id="258051" name="AutoShape 3"/>
          <p:cNvSpPr>
            <a:spLocks noChangeAspect="1" noChangeArrowheads="1"/>
          </p:cNvSpPr>
          <p:nvPr/>
        </p:nvSpPr>
        <p:spPr bwMode="auto">
          <a:xfrm>
            <a:off x="2597150" y="2286001"/>
            <a:ext cx="3849688" cy="2863850"/>
          </a:xfrm>
          <a:prstGeom prst="triangle">
            <a:avLst>
              <a:gd name="adj" fmla="val 50000"/>
            </a:avLst>
          </a:prstGeom>
          <a:solidFill>
            <a:srgbClr val="00CC66"/>
          </a:solidFill>
          <a:ln w="9525">
            <a:solidFill>
              <a:srgbClr val="000000"/>
            </a:solidFill>
            <a:miter lim="800000"/>
            <a:headEnd/>
            <a:tailEnd/>
          </a:ln>
        </p:spPr>
        <p:txBody>
          <a:bodyPr/>
          <a:lstStyle/>
          <a:p>
            <a:r>
              <a:rPr lang="en-US" b="1" dirty="0">
                <a:solidFill>
                  <a:srgbClr val="000000"/>
                </a:solidFill>
              </a:rPr>
              <a:t>    </a:t>
            </a:r>
            <a:r>
              <a:rPr lang="en-US" sz="2400" b="1" dirty="0">
                <a:solidFill>
                  <a:srgbClr val="000000"/>
                </a:solidFill>
              </a:rPr>
              <a:t>RESULTS</a:t>
            </a:r>
          </a:p>
        </p:txBody>
      </p:sp>
      <p:sp>
        <p:nvSpPr>
          <p:cNvPr id="258052" name="Oval 4"/>
          <p:cNvSpPr>
            <a:spLocks noChangeArrowheads="1"/>
          </p:cNvSpPr>
          <p:nvPr/>
        </p:nvSpPr>
        <p:spPr bwMode="auto">
          <a:xfrm>
            <a:off x="800100" y="4989513"/>
            <a:ext cx="2211388" cy="954087"/>
          </a:xfrm>
          <a:prstGeom prst="ellipse">
            <a:avLst/>
          </a:prstGeom>
          <a:solidFill>
            <a:srgbClr val="00CCFF"/>
          </a:solidFill>
          <a:ln w="9525">
            <a:solidFill>
              <a:srgbClr val="000000"/>
            </a:solidFill>
            <a:round/>
            <a:headEnd/>
            <a:tailEnd/>
          </a:ln>
        </p:spPr>
        <p:txBody>
          <a:bodyPr/>
          <a:lstStyle/>
          <a:p>
            <a:pPr algn="ctr" eaLnBrk="0" hangingPunct="0"/>
            <a:r>
              <a:rPr lang="en-US" sz="2400" b="1" dirty="0">
                <a:solidFill>
                  <a:srgbClr val="000000"/>
                </a:solidFill>
              </a:rPr>
              <a:t>Ideas</a:t>
            </a:r>
          </a:p>
        </p:txBody>
      </p:sp>
      <p:sp>
        <p:nvSpPr>
          <p:cNvPr id="258053" name="Oval 5"/>
          <p:cNvSpPr>
            <a:spLocks noChangeArrowheads="1"/>
          </p:cNvSpPr>
          <p:nvPr/>
        </p:nvSpPr>
        <p:spPr bwMode="auto">
          <a:xfrm>
            <a:off x="3427413" y="1408112"/>
            <a:ext cx="2212975" cy="954088"/>
          </a:xfrm>
          <a:prstGeom prst="ellipse">
            <a:avLst/>
          </a:prstGeom>
          <a:solidFill>
            <a:srgbClr val="FFCC00"/>
          </a:solidFill>
          <a:ln w="9525">
            <a:solidFill>
              <a:srgbClr val="000000"/>
            </a:solidFill>
            <a:round/>
            <a:headEnd/>
            <a:tailEnd/>
          </a:ln>
        </p:spPr>
        <p:txBody>
          <a:bodyPr/>
          <a:lstStyle/>
          <a:p>
            <a:pPr algn="ctr"/>
            <a:r>
              <a:rPr lang="en-US" sz="2400" b="1" dirty="0">
                <a:solidFill>
                  <a:srgbClr val="000000"/>
                </a:solidFill>
              </a:rPr>
              <a:t>Will</a:t>
            </a:r>
          </a:p>
        </p:txBody>
      </p:sp>
      <p:grpSp>
        <p:nvGrpSpPr>
          <p:cNvPr id="2" name="Group 12"/>
          <p:cNvGrpSpPr>
            <a:grpSpLocks/>
          </p:cNvGrpSpPr>
          <p:nvPr/>
        </p:nvGrpSpPr>
        <p:grpSpPr bwMode="auto">
          <a:xfrm>
            <a:off x="6056313" y="4989513"/>
            <a:ext cx="2211387" cy="954087"/>
            <a:chOff x="4031" y="3207"/>
            <a:chExt cx="1393" cy="601"/>
          </a:xfrm>
        </p:grpSpPr>
        <p:sp>
          <p:nvSpPr>
            <p:cNvPr id="258058" name="Oval 6"/>
            <p:cNvSpPr>
              <a:spLocks noChangeArrowheads="1"/>
            </p:cNvSpPr>
            <p:nvPr/>
          </p:nvSpPr>
          <p:spPr bwMode="auto">
            <a:xfrm>
              <a:off x="4031" y="3207"/>
              <a:ext cx="1393" cy="601"/>
            </a:xfrm>
            <a:prstGeom prst="ellipse">
              <a:avLst/>
            </a:prstGeom>
            <a:solidFill>
              <a:srgbClr val="FF66CC"/>
            </a:solidFill>
            <a:ln w="9525">
              <a:solidFill>
                <a:srgbClr val="000000"/>
              </a:solidFill>
              <a:round/>
              <a:headEnd/>
              <a:tailEnd/>
            </a:ln>
          </p:spPr>
          <p:txBody>
            <a:bodyPr/>
            <a:lstStyle/>
            <a:p>
              <a:endParaRPr lang="en-US" dirty="0">
                <a:solidFill>
                  <a:srgbClr val="000000"/>
                </a:solidFill>
              </a:endParaRPr>
            </a:p>
          </p:txBody>
        </p:sp>
        <p:sp>
          <p:nvSpPr>
            <p:cNvPr id="258059" name="Text Box 7"/>
            <p:cNvSpPr txBox="1">
              <a:spLocks noChangeArrowheads="1"/>
            </p:cNvSpPr>
            <p:nvPr/>
          </p:nvSpPr>
          <p:spPr bwMode="auto">
            <a:xfrm>
              <a:off x="4224" y="3360"/>
              <a:ext cx="1033" cy="288"/>
            </a:xfrm>
            <a:prstGeom prst="rect">
              <a:avLst/>
            </a:prstGeom>
            <a:noFill/>
            <a:ln w="12700">
              <a:noFill/>
              <a:miter lim="800000"/>
              <a:headEnd type="none" w="sm" len="sm"/>
              <a:tailEnd type="none" w="sm" len="sm"/>
            </a:ln>
          </p:spPr>
          <p:txBody>
            <a:bodyPr wrap="none">
              <a:spAutoFit/>
            </a:bodyPr>
            <a:lstStyle/>
            <a:p>
              <a:pPr algn="ctr" eaLnBrk="0" hangingPunct="0"/>
              <a:r>
                <a:rPr lang="en-US" sz="2400" b="1" dirty="0">
                  <a:solidFill>
                    <a:srgbClr val="000000"/>
                  </a:solidFill>
                </a:rPr>
                <a:t>Execution</a:t>
              </a:r>
            </a:p>
          </p:txBody>
        </p:sp>
      </p:grpSp>
      <p:sp>
        <p:nvSpPr>
          <p:cNvPr id="258055" name="Text Box 8"/>
          <p:cNvSpPr txBox="1">
            <a:spLocks noChangeArrowheads="1"/>
          </p:cNvSpPr>
          <p:nvPr/>
        </p:nvSpPr>
        <p:spPr bwMode="auto">
          <a:xfrm>
            <a:off x="5446713" y="3081338"/>
            <a:ext cx="1525587" cy="701675"/>
          </a:xfrm>
          <a:prstGeom prst="rect">
            <a:avLst/>
          </a:prstGeom>
          <a:noFill/>
          <a:ln w="12700">
            <a:noFill/>
            <a:miter lim="800000"/>
            <a:headEnd type="none" w="sm" len="sm"/>
            <a:tailEnd type="none" w="sm" len="sm"/>
          </a:ln>
        </p:spPr>
        <p:txBody>
          <a:bodyPr wrap="none">
            <a:spAutoFit/>
          </a:bodyPr>
          <a:lstStyle/>
          <a:p>
            <a:pPr eaLnBrk="0" hangingPunct="0"/>
            <a:r>
              <a:rPr lang="en-US" sz="2000" b="1" dirty="0">
                <a:solidFill>
                  <a:srgbClr val="000000"/>
                </a:solidFill>
              </a:rPr>
              <a:t>Build </a:t>
            </a:r>
          </a:p>
          <a:p>
            <a:pPr eaLnBrk="0" hangingPunct="0"/>
            <a:r>
              <a:rPr lang="en-US" sz="2000" b="1" dirty="0">
                <a:solidFill>
                  <a:srgbClr val="000000"/>
                </a:solidFill>
              </a:rPr>
              <a:t>confidence</a:t>
            </a:r>
          </a:p>
        </p:txBody>
      </p:sp>
      <p:sp>
        <p:nvSpPr>
          <p:cNvPr id="258056" name="Text Box 9"/>
          <p:cNvSpPr txBox="1">
            <a:spLocks noChangeArrowheads="1"/>
          </p:cNvSpPr>
          <p:nvPr/>
        </p:nvSpPr>
        <p:spPr bwMode="auto">
          <a:xfrm>
            <a:off x="3009900" y="5294313"/>
            <a:ext cx="2979738" cy="396875"/>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a:solidFill>
                  <a:srgbClr val="000000"/>
                </a:solidFill>
              </a:rPr>
              <a:t>Sequencing and tempo</a:t>
            </a:r>
          </a:p>
        </p:txBody>
      </p:sp>
      <p:sp>
        <p:nvSpPr>
          <p:cNvPr id="258057" name="Text Box 10"/>
          <p:cNvSpPr txBox="1">
            <a:spLocks noChangeArrowheads="1"/>
          </p:cNvSpPr>
          <p:nvPr/>
        </p:nvSpPr>
        <p:spPr bwMode="auto">
          <a:xfrm>
            <a:off x="1866900" y="3084513"/>
            <a:ext cx="1664238" cy="707886"/>
          </a:xfrm>
          <a:prstGeom prst="rect">
            <a:avLst/>
          </a:prstGeom>
          <a:noFill/>
          <a:ln w="12700">
            <a:noFill/>
            <a:miter lim="800000"/>
            <a:headEnd type="none" w="sm" len="sm"/>
            <a:tailEnd type="none" w="sm" len="sm"/>
          </a:ln>
        </p:spPr>
        <p:txBody>
          <a:bodyPr wrap="none">
            <a:spAutoFit/>
          </a:bodyPr>
          <a:lstStyle/>
          <a:p>
            <a:pPr eaLnBrk="0" hangingPunct="0"/>
            <a:r>
              <a:rPr lang="en-US" sz="2000" b="1" dirty="0">
                <a:solidFill>
                  <a:srgbClr val="000000"/>
                </a:solidFill>
              </a:rPr>
              <a:t>New</a:t>
            </a:r>
          </a:p>
          <a:p>
            <a:pPr eaLnBrk="0" hangingPunct="0"/>
            <a:r>
              <a:rPr lang="en-US" sz="2000" b="1" dirty="0" smtClean="0">
                <a:solidFill>
                  <a:srgbClr val="000000"/>
                </a:solidFill>
              </a:rPr>
              <a:t>possibilities</a:t>
            </a:r>
            <a:endParaRPr lang="en-US" sz="2000" b="1" dirty="0">
              <a:solidFill>
                <a:srgbClr val="000000"/>
              </a:solidFill>
            </a:endParaRPr>
          </a:p>
        </p:txBody>
      </p:sp>
    </p:spTree>
    <p:extLst>
      <p:ext uri="{BB962C8B-B14F-4D97-AF65-F5344CB8AC3E}">
        <p14:creationId xmlns:p14="http://schemas.microsoft.com/office/powerpoint/2010/main" val="3354051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8053"/>
                                        </p:tgtEl>
                                        <p:attrNameLst>
                                          <p:attrName>style.visibility</p:attrName>
                                        </p:attrNameLst>
                                      </p:cBhvr>
                                      <p:to>
                                        <p:strVal val="visible"/>
                                      </p:to>
                                    </p:set>
                                    <p:animEffect transition="in" filter="wheel(1)">
                                      <p:cBhvr>
                                        <p:cTn id="7" dur="2000"/>
                                        <p:tgtEl>
                                          <p:spTgt spid="25805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58052"/>
                                        </p:tgtEl>
                                        <p:attrNameLst>
                                          <p:attrName>style.visibility</p:attrName>
                                        </p:attrNameLst>
                                      </p:cBhvr>
                                      <p:to>
                                        <p:strVal val="visible"/>
                                      </p:to>
                                    </p:set>
                                    <p:animEffect transition="in" filter="wheel(1)">
                                      <p:cBhvr>
                                        <p:cTn id="12" dur="2000"/>
                                        <p:tgtEl>
                                          <p:spTgt spid="25805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805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805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5805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8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animBg="1"/>
      <p:bldP spid="258052" grpId="0" animBg="1"/>
      <p:bldP spid="258053" grpId="0" animBg="1"/>
      <p:bldP spid="258055" grpId="0"/>
      <p:bldP spid="258056" grpId="0"/>
      <p:bldP spid="25805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 Takes a Village…</a:t>
            </a:r>
            <a:endParaRPr lang="en-US" dirty="0"/>
          </a:p>
        </p:txBody>
      </p:sp>
      <p:sp>
        <p:nvSpPr>
          <p:cNvPr id="4" name="Content Placeholder 3"/>
          <p:cNvSpPr>
            <a:spLocks noGrp="1"/>
          </p:cNvSpPr>
          <p:nvPr>
            <p:ph idx="1"/>
          </p:nvPr>
        </p:nvSpPr>
        <p:spPr/>
        <p:txBody>
          <a:bodyPr/>
          <a:lstStyle/>
          <a:p>
            <a:pPr marL="0" indent="0">
              <a:buNone/>
            </a:pPr>
            <a:r>
              <a:rPr lang="en-US" dirty="0" smtClean="0"/>
              <a:t>It takes a village </a:t>
            </a:r>
            <a:r>
              <a:rPr lang="en-US" dirty="0"/>
              <a:t>to raise a </a:t>
            </a:r>
            <a:r>
              <a:rPr lang="en-US" dirty="0" smtClean="0"/>
              <a:t>child.</a:t>
            </a:r>
            <a:r>
              <a:rPr lang="en-US" dirty="0"/>
              <a:t/>
            </a:r>
            <a:br>
              <a:rPr lang="en-US" dirty="0"/>
            </a:br>
            <a:r>
              <a:rPr lang="en-US" dirty="0" smtClean="0"/>
              <a:t>- </a:t>
            </a:r>
            <a:r>
              <a:rPr lang="en-US" dirty="0"/>
              <a:t>African </a:t>
            </a:r>
            <a:r>
              <a:rPr lang="en-US" dirty="0" smtClean="0"/>
              <a:t>proverb</a:t>
            </a:r>
          </a:p>
          <a:p>
            <a:pPr marL="0" indent="0">
              <a:buNone/>
            </a:pPr>
            <a:endParaRPr lang="en-US" dirty="0"/>
          </a:p>
          <a:p>
            <a:pPr marL="0" indent="0">
              <a:buNone/>
            </a:pPr>
            <a:r>
              <a:rPr lang="en-US" dirty="0" smtClean="0"/>
              <a:t>It takes a village to improve the quality of the patients’ experience during transitions from hospital to home or other care settings and to reduce avoidable rehospitalizations.</a:t>
            </a:r>
          </a:p>
          <a:p>
            <a:pPr marL="0" indent="0">
              <a:buNone/>
            </a:pPr>
            <a:r>
              <a:rPr lang="en-US" dirty="0" smtClean="0"/>
              <a:t>- STAAR proverb</a:t>
            </a:r>
            <a:endParaRPr lang="en-US" dirty="0"/>
          </a:p>
        </p:txBody>
      </p:sp>
    </p:spTree>
    <p:extLst>
      <p:ext uri="{BB962C8B-B14F-4D97-AF65-F5344CB8AC3E}">
        <p14:creationId xmlns:p14="http://schemas.microsoft.com/office/powerpoint/2010/main" val="22557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z="3600" dirty="0" smtClean="0"/>
              <a:t>What can be done, and how?</a:t>
            </a:r>
          </a:p>
        </p:txBody>
      </p:sp>
      <p:sp>
        <p:nvSpPr>
          <p:cNvPr id="112643" name="Content Placeholder 2"/>
          <p:cNvSpPr>
            <a:spLocks noGrp="1"/>
          </p:cNvSpPr>
          <p:nvPr>
            <p:ph idx="1"/>
          </p:nvPr>
        </p:nvSpPr>
        <p:spPr/>
        <p:txBody>
          <a:bodyPr/>
          <a:lstStyle/>
          <a:p>
            <a:pPr marL="0" eaLnBrk="1" hangingPunct="1">
              <a:buNone/>
            </a:pPr>
            <a:r>
              <a:rPr lang="en-US" sz="2400" dirty="0" smtClean="0"/>
              <a:t>There exist a growing number of approaches to reduce </a:t>
            </a:r>
          </a:p>
          <a:p>
            <a:pPr marL="0" eaLnBrk="1" hangingPunct="1">
              <a:buNone/>
            </a:pPr>
            <a:r>
              <a:rPr lang="en-US" sz="2400" dirty="0" smtClean="0"/>
              <a:t>30-day readmissions that have been successful locally</a:t>
            </a:r>
          </a:p>
          <a:p>
            <a:pPr algn="ctr" eaLnBrk="1" hangingPunct="1">
              <a:buFontTx/>
              <a:buNone/>
            </a:pPr>
            <a:endParaRPr lang="en-US" sz="1000" i="1" dirty="0" smtClean="0">
              <a:solidFill>
                <a:schemeClr val="accent2"/>
              </a:solidFill>
            </a:endParaRPr>
          </a:p>
          <a:p>
            <a:pPr algn="ctr" eaLnBrk="1" hangingPunct="1">
              <a:buFontTx/>
              <a:buNone/>
            </a:pPr>
            <a:r>
              <a:rPr lang="en-US" sz="2400" i="1" dirty="0" smtClean="0">
                <a:solidFill>
                  <a:srgbClr val="000099"/>
                </a:solidFill>
              </a:rPr>
              <a:t>Which are high leverage? </a:t>
            </a:r>
          </a:p>
          <a:p>
            <a:pPr algn="ctr" eaLnBrk="1" hangingPunct="1">
              <a:buFontTx/>
              <a:buNone/>
            </a:pPr>
            <a:r>
              <a:rPr lang="en-US" sz="2400" i="1" dirty="0" smtClean="0">
                <a:solidFill>
                  <a:srgbClr val="000099"/>
                </a:solidFill>
              </a:rPr>
              <a:t>Which are scalable?</a:t>
            </a:r>
          </a:p>
          <a:p>
            <a:pPr eaLnBrk="1" hangingPunct="1"/>
            <a:endParaRPr lang="en-US" sz="1000" dirty="0" smtClean="0"/>
          </a:p>
          <a:p>
            <a:pPr marL="0" eaLnBrk="1" hangingPunct="1">
              <a:buNone/>
            </a:pPr>
            <a:r>
              <a:rPr lang="en-US" sz="2400" dirty="0" smtClean="0"/>
              <a:t>Success requires engaging clinicians, providers across organizational and service delivery types, patients, payers, and policy makers</a:t>
            </a:r>
          </a:p>
          <a:p>
            <a:pPr algn="ctr" eaLnBrk="1" hangingPunct="1">
              <a:buFontTx/>
              <a:buNone/>
            </a:pPr>
            <a:endParaRPr lang="en-US" sz="1000" i="1" dirty="0" smtClean="0">
              <a:solidFill>
                <a:schemeClr val="accent2"/>
              </a:solidFill>
            </a:endParaRPr>
          </a:p>
          <a:p>
            <a:pPr algn="ctr" eaLnBrk="1" hangingPunct="1">
              <a:buFontTx/>
              <a:buNone/>
            </a:pPr>
            <a:r>
              <a:rPr lang="en-US" sz="2400" i="1" dirty="0" smtClean="0">
                <a:solidFill>
                  <a:srgbClr val="000099"/>
                </a:solidFill>
              </a:rPr>
              <a:t>How to align incentives? </a:t>
            </a:r>
          </a:p>
          <a:p>
            <a:pPr algn="ctr" eaLnBrk="1" hangingPunct="1">
              <a:buFontTx/>
              <a:buNone/>
            </a:pPr>
            <a:r>
              <a:rPr lang="en-US" sz="2400" i="1" dirty="0" smtClean="0">
                <a:solidFill>
                  <a:srgbClr val="000099"/>
                </a:solidFill>
              </a:rPr>
              <a:t>How to catalyze coordinated effort?</a:t>
            </a:r>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dirty="0" smtClean="0"/>
          </a:p>
        </p:txBody>
      </p:sp>
    </p:spTree>
    <p:extLst>
      <p:ext uri="{BB962C8B-B14F-4D97-AF65-F5344CB8AC3E}">
        <p14:creationId xmlns:p14="http://schemas.microsoft.com/office/powerpoint/2010/main" val="12599485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Determinants of Preventable Readmissions</a:t>
            </a:r>
            <a:endParaRPr lang="en-US" sz="3600" dirty="0"/>
          </a:p>
        </p:txBody>
      </p:sp>
      <p:sp>
        <p:nvSpPr>
          <p:cNvPr id="6" name="Content Placeholder 5"/>
          <p:cNvSpPr>
            <a:spLocks noGrp="1"/>
          </p:cNvSpPr>
          <p:nvPr>
            <p:ph idx="1"/>
          </p:nvPr>
        </p:nvSpPr>
        <p:spPr/>
        <p:txBody>
          <a:bodyPr/>
          <a:lstStyle/>
          <a:p>
            <a:r>
              <a:rPr lang="en-US" sz="2000" dirty="0" smtClean="0"/>
              <a:t>Patients with generally worse health and greater frailty are more likely to be readmitted</a:t>
            </a:r>
          </a:p>
          <a:p>
            <a:r>
              <a:rPr lang="en-US" sz="2000" dirty="0"/>
              <a:t>There is a need to address the </a:t>
            </a:r>
            <a:r>
              <a:rPr lang="en-US" sz="2000" u="sng" dirty="0"/>
              <a:t>tremendous complexity of variables contributing to preventable readmissions</a:t>
            </a:r>
          </a:p>
          <a:p>
            <a:r>
              <a:rPr lang="en-US" sz="2000" u="sng" dirty="0" smtClean="0"/>
              <a:t>Identification of determinants does not provide a single intervention or clear direction for how to reduce their occurrence</a:t>
            </a:r>
          </a:p>
          <a:p>
            <a:r>
              <a:rPr lang="en-US" sz="2000" dirty="0" smtClean="0"/>
              <a:t>Importance of identifying modifiable risk factors (patient characteristics and health care system opportunities)</a:t>
            </a:r>
          </a:p>
          <a:p>
            <a:r>
              <a:rPr lang="en-US" sz="2000" dirty="0" smtClean="0"/>
              <a:t>Preventable hospital readmissions possess the hallmark characteristics of healthcare events prime for intervention and reform &gt; leading topic in healthcare policy reform</a:t>
            </a:r>
            <a:endParaRPr lang="en-US" sz="2000" dirty="0"/>
          </a:p>
        </p:txBody>
      </p:sp>
      <p:pic>
        <p:nvPicPr>
          <p:cNvPr id="1849346" name="Picture 2"/>
          <p:cNvPicPr>
            <a:picLocks noChangeAspect="1" noChangeArrowheads="1"/>
          </p:cNvPicPr>
          <p:nvPr/>
        </p:nvPicPr>
        <p:blipFill>
          <a:blip r:embed="rId3" cstate="print"/>
          <a:srcRect/>
          <a:stretch>
            <a:fillRect/>
          </a:stretch>
        </p:blipFill>
        <p:spPr bwMode="auto">
          <a:xfrm>
            <a:off x="381000" y="6000750"/>
            <a:ext cx="6606738"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020762"/>
          </a:xfrm>
        </p:spPr>
        <p:txBody>
          <a:bodyPr>
            <a:normAutofit fontScale="90000"/>
          </a:bodyPr>
          <a:lstStyle/>
          <a:p>
            <a:r>
              <a:rPr lang="en-US" sz="3800" u="sng" dirty="0" smtClean="0">
                <a:latin typeface="Arial" pitchFamily="34" charset="0"/>
                <a:cs typeface="Arial" pitchFamily="34" charset="0"/>
              </a:rPr>
              <a:t>The Bad News</a:t>
            </a:r>
            <a:r>
              <a:rPr lang="en-US" sz="3800" dirty="0" smtClean="0">
                <a:latin typeface="Arial" pitchFamily="34" charset="0"/>
                <a:cs typeface="Arial" pitchFamily="34" charset="0"/>
              </a:rPr>
              <a:t>: </a:t>
            </a:r>
            <a:br>
              <a:rPr lang="en-US" sz="3800" dirty="0" smtClean="0">
                <a:latin typeface="Arial" pitchFamily="34" charset="0"/>
                <a:cs typeface="Arial" pitchFamily="34" charset="0"/>
              </a:rPr>
            </a:br>
            <a:r>
              <a:rPr lang="en-US" sz="3800" dirty="0" smtClean="0">
                <a:latin typeface="Arial" pitchFamily="34" charset="0"/>
                <a:cs typeface="Arial" pitchFamily="34" charset="0"/>
              </a:rPr>
              <a:t>There are No “Silver or Magic Bullets”!</a:t>
            </a:r>
            <a:endParaRPr lang="en-US" sz="3800" dirty="0">
              <a:latin typeface="Arial" pitchFamily="34" charset="0"/>
              <a:cs typeface="Arial" pitchFamily="34" charset="0"/>
            </a:endParaRPr>
          </a:p>
        </p:txBody>
      </p:sp>
      <p:sp>
        <p:nvSpPr>
          <p:cNvPr id="3" name="Content Placeholder 2"/>
          <p:cNvSpPr>
            <a:spLocks noGrp="1"/>
          </p:cNvSpPr>
          <p:nvPr>
            <p:ph idx="1"/>
          </p:nvPr>
        </p:nvSpPr>
        <p:spPr>
          <a:xfrm>
            <a:off x="457200" y="1493837"/>
            <a:ext cx="8229600" cy="4297363"/>
          </a:xfrm>
        </p:spPr>
        <p:txBody>
          <a:bodyPr>
            <a:normAutofit fontScale="92500" lnSpcReduction="10000"/>
          </a:bodyPr>
          <a:lstStyle/>
          <a:p>
            <a:pPr marL="0" indent="0">
              <a:buNone/>
            </a:pPr>
            <a:r>
              <a:rPr lang="en-US" i="1" dirty="0" smtClean="0"/>
              <a:t>….no straightforward</a:t>
            </a:r>
            <a:r>
              <a:rPr lang="en-US" i="1" dirty="0"/>
              <a:t> solution perceived to have extreme </a:t>
            </a:r>
            <a:r>
              <a:rPr lang="en-US" i="1" dirty="0" smtClean="0"/>
              <a:t>effectiveness</a:t>
            </a:r>
          </a:p>
          <a:p>
            <a:pPr marL="0" indent="0">
              <a:buNone/>
            </a:pPr>
            <a:r>
              <a:rPr lang="en-US" sz="2600" i="1" dirty="0" smtClean="0">
                <a:solidFill>
                  <a:srgbClr val="0000CC"/>
                </a:solidFill>
              </a:rPr>
              <a:t>		</a:t>
            </a:r>
            <a:r>
              <a:rPr lang="en-US" sz="2600" i="1" dirty="0" smtClean="0"/>
              <a:t>_______________________</a:t>
            </a:r>
          </a:p>
          <a:p>
            <a:pPr marL="0" indent="0">
              <a:buNone/>
            </a:pPr>
            <a:endParaRPr lang="en-US" sz="2600" i="1" dirty="0">
              <a:solidFill>
                <a:srgbClr val="0000CC"/>
              </a:solidFill>
            </a:endParaRPr>
          </a:p>
          <a:p>
            <a:pPr marL="0" indent="0" algn="ctr">
              <a:buNone/>
            </a:pPr>
            <a:r>
              <a:rPr lang="en-US" sz="2400" dirty="0" smtClean="0">
                <a:solidFill>
                  <a:srgbClr val="003399"/>
                </a:solidFill>
              </a:rPr>
              <a:t>Hansen, Lo, Young, RS, et al., Interventions </a:t>
            </a:r>
            <a:r>
              <a:rPr lang="en-US" sz="2400" dirty="0">
                <a:solidFill>
                  <a:srgbClr val="003399"/>
                </a:solidFill>
              </a:rPr>
              <a:t>to Reduce </a:t>
            </a:r>
            <a:endParaRPr lang="en-US" sz="2400" dirty="0" smtClean="0">
              <a:solidFill>
                <a:srgbClr val="003399"/>
              </a:solidFill>
            </a:endParaRPr>
          </a:p>
          <a:p>
            <a:pPr marL="0" indent="0" algn="ctr">
              <a:buNone/>
            </a:pPr>
            <a:r>
              <a:rPr lang="en-US" sz="2400" dirty="0" smtClean="0">
                <a:solidFill>
                  <a:srgbClr val="003399"/>
                </a:solidFill>
              </a:rPr>
              <a:t>30-Day </a:t>
            </a:r>
            <a:r>
              <a:rPr lang="en-US" sz="2400" dirty="0">
                <a:solidFill>
                  <a:srgbClr val="003399"/>
                </a:solidFill>
              </a:rPr>
              <a:t>Rehospitalizations: A Systematic </a:t>
            </a:r>
            <a:r>
              <a:rPr lang="en-US" sz="2400" dirty="0" smtClean="0">
                <a:solidFill>
                  <a:srgbClr val="003399"/>
                </a:solidFill>
              </a:rPr>
              <a:t>Review </a:t>
            </a:r>
          </a:p>
          <a:p>
            <a:pPr marL="0" indent="0" algn="ctr">
              <a:buNone/>
            </a:pPr>
            <a:r>
              <a:rPr lang="en-US" sz="2400" i="1" dirty="0" smtClean="0">
                <a:solidFill>
                  <a:srgbClr val="003399"/>
                </a:solidFill>
              </a:rPr>
              <a:t>Ann </a:t>
            </a:r>
            <a:r>
              <a:rPr lang="en-US" sz="2400" i="1" dirty="0">
                <a:solidFill>
                  <a:srgbClr val="003399"/>
                </a:solidFill>
              </a:rPr>
              <a:t>Int Medicine 2011; </a:t>
            </a:r>
            <a:r>
              <a:rPr lang="en-US" sz="2400" i="1" dirty="0" smtClean="0">
                <a:solidFill>
                  <a:srgbClr val="003399"/>
                </a:solidFill>
              </a:rPr>
              <a:t>155:520-528. </a:t>
            </a:r>
          </a:p>
          <a:p>
            <a:pPr marL="0" indent="0" algn="ctr">
              <a:buNone/>
            </a:pPr>
            <a:endParaRPr lang="en-US" sz="1200" i="1" dirty="0">
              <a:solidFill>
                <a:srgbClr val="003399"/>
              </a:solidFill>
            </a:endParaRPr>
          </a:p>
          <a:p>
            <a:pPr marL="0" indent="0">
              <a:buNone/>
            </a:pPr>
            <a:r>
              <a:rPr lang="en-US" sz="2400" dirty="0" smtClean="0"/>
              <a:t>	</a:t>
            </a:r>
            <a:r>
              <a:rPr lang="en-US" sz="2400" u="sng" dirty="0" smtClean="0"/>
              <a:t>Conclusion</a:t>
            </a:r>
            <a:r>
              <a:rPr lang="en-US" sz="2400" dirty="0" smtClean="0"/>
              <a:t>: “No single intervention implemented 	</a:t>
            </a:r>
          </a:p>
          <a:p>
            <a:pPr marL="0" indent="0">
              <a:buNone/>
            </a:pPr>
            <a:r>
              <a:rPr lang="en-US" sz="2400" dirty="0"/>
              <a:t>	</a:t>
            </a:r>
            <a:r>
              <a:rPr lang="en-US" sz="2400" dirty="0" smtClean="0"/>
              <a:t>alone was regularly associated with reduced risk </a:t>
            </a:r>
          </a:p>
          <a:p>
            <a:pPr marL="0" indent="0">
              <a:buNone/>
            </a:pPr>
            <a:r>
              <a:rPr lang="en-US" sz="2400" dirty="0"/>
              <a:t>	</a:t>
            </a:r>
            <a:r>
              <a:rPr lang="en-US" sz="2400" dirty="0" smtClean="0"/>
              <a:t>for 30-day rehospitalization.”</a:t>
            </a:r>
            <a:endParaRPr lang="en-US" sz="2400" dirty="0"/>
          </a:p>
          <a:p>
            <a:pPr marL="0" indent="0" algn="ctr">
              <a:buNone/>
            </a:pPr>
            <a:endParaRPr lang="en-US" sz="2600" dirty="0">
              <a:solidFill>
                <a:srgbClr val="0000CC"/>
              </a:solidFill>
            </a:endParaRPr>
          </a:p>
          <a:p>
            <a:pPr marL="0" indent="0">
              <a:buNone/>
            </a:pPr>
            <a:endParaRPr lang="en-US" dirty="0"/>
          </a:p>
        </p:txBody>
      </p:sp>
    </p:spTree>
    <p:extLst>
      <p:ext uri="{BB962C8B-B14F-4D97-AF65-F5344CB8AC3E}">
        <p14:creationId xmlns:p14="http://schemas.microsoft.com/office/powerpoint/2010/main" val="428546936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Interventions to Reduce 30-Day Rehospitalizations: A Systematic Review</a:t>
            </a:r>
            <a:endParaRPr lang="en-US" sz="3200" dirty="0"/>
          </a:p>
        </p:txBody>
      </p:sp>
      <p:sp>
        <p:nvSpPr>
          <p:cNvPr id="6" name="Content Placeholder 5"/>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74" y="1371600"/>
            <a:ext cx="846812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38447" y="6172200"/>
            <a:ext cx="4014753" cy="369332"/>
          </a:xfrm>
          <a:prstGeom prst="rect">
            <a:avLst/>
          </a:prstGeom>
          <a:noFill/>
        </p:spPr>
        <p:txBody>
          <a:bodyPr wrap="none" rtlCol="0">
            <a:spAutoFit/>
          </a:bodyPr>
          <a:lstStyle/>
          <a:p>
            <a:r>
              <a:rPr lang="en-US" i="1" dirty="0" smtClean="0">
                <a:solidFill>
                  <a:srgbClr val="003399"/>
                </a:solidFill>
                <a:latin typeface="Arial"/>
              </a:rPr>
              <a:t>Ann Int Medicine 2011; 155:520-528 </a:t>
            </a:r>
            <a:endParaRPr lang="en-US" i="1" dirty="0">
              <a:solidFill>
                <a:srgbClr val="003399"/>
              </a:solidFill>
              <a:latin typeface="Arial"/>
            </a:endParaRPr>
          </a:p>
        </p:txBody>
      </p:sp>
    </p:spTree>
    <p:extLst>
      <p:ext uri="{BB962C8B-B14F-4D97-AF65-F5344CB8AC3E}">
        <p14:creationId xmlns:p14="http://schemas.microsoft.com/office/powerpoint/2010/main" val="1097836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950722" name="Picture 2"/>
          <p:cNvPicPr>
            <a:picLocks noChangeAspect="1" noChangeArrowheads="1"/>
          </p:cNvPicPr>
          <p:nvPr/>
        </p:nvPicPr>
        <p:blipFill>
          <a:blip r:embed="rId3" cstate="print"/>
          <a:srcRect/>
          <a:stretch>
            <a:fillRect/>
          </a:stretch>
        </p:blipFill>
        <p:spPr bwMode="auto">
          <a:xfrm>
            <a:off x="381000" y="1431288"/>
            <a:ext cx="8458200" cy="5198112"/>
          </a:xfrm>
          <a:prstGeom prst="rect">
            <a:avLst/>
          </a:prstGeom>
          <a:noFill/>
          <a:ln w="9525">
            <a:noFill/>
            <a:miter lim="800000"/>
            <a:headEnd/>
            <a:tailEnd/>
          </a:ln>
        </p:spPr>
      </p:pic>
      <p:pic>
        <p:nvPicPr>
          <p:cNvPr id="1950723" name="Picture 3"/>
          <p:cNvPicPr>
            <a:picLocks noChangeAspect="1" noChangeArrowheads="1"/>
          </p:cNvPicPr>
          <p:nvPr/>
        </p:nvPicPr>
        <p:blipFill>
          <a:blip r:embed="rId4" cstate="print"/>
          <a:srcRect/>
          <a:stretch>
            <a:fillRect/>
          </a:stretch>
        </p:blipFill>
        <p:spPr bwMode="auto">
          <a:xfrm>
            <a:off x="413084" y="76200"/>
            <a:ext cx="8349916" cy="1143000"/>
          </a:xfrm>
          <a:prstGeom prst="rect">
            <a:avLst/>
          </a:prstGeom>
          <a:noFill/>
          <a:ln w="9525">
            <a:noFill/>
            <a:miter lim="800000"/>
            <a:headEnd/>
            <a:tailEnd/>
          </a:ln>
        </p:spPr>
      </p:pic>
    </p:spTree>
    <p:extLst>
      <p:ext uri="{BB962C8B-B14F-4D97-AF65-F5344CB8AC3E}">
        <p14:creationId xmlns:p14="http://schemas.microsoft.com/office/powerpoint/2010/main" val="3504016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IHI Blue">
  <a:themeElements>
    <a:clrScheme name="IHI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3">
      <a:dk1>
        <a:srgbClr val="000000"/>
      </a:dk1>
      <a:lt1>
        <a:srgbClr val="FFFFFF"/>
      </a:lt1>
      <a:dk2>
        <a:srgbClr val="000000"/>
      </a:dk2>
      <a:lt2>
        <a:srgbClr val="808080"/>
      </a:lt2>
      <a:accent1>
        <a:srgbClr val="8CBEE6"/>
      </a:accent1>
      <a:accent2>
        <a:srgbClr val="2E4D7B"/>
      </a:accent2>
      <a:accent3>
        <a:srgbClr val="FFFFFF"/>
      </a:accent3>
      <a:accent4>
        <a:srgbClr val="000000"/>
      </a:accent4>
      <a:accent5>
        <a:srgbClr val="C5DBF0"/>
      </a:accent5>
      <a:accent6>
        <a:srgbClr val="29456F"/>
      </a:accent6>
      <a:hlink>
        <a:srgbClr val="660000"/>
      </a:hlink>
      <a:folHlink>
        <a:srgbClr val="B588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8CBEE6"/>
        </a:accent1>
        <a:accent2>
          <a:srgbClr val="2E4D7B"/>
        </a:accent2>
        <a:accent3>
          <a:srgbClr val="FFFFFF"/>
        </a:accent3>
        <a:accent4>
          <a:srgbClr val="000000"/>
        </a:accent4>
        <a:accent5>
          <a:srgbClr val="C5DBF0"/>
        </a:accent5>
        <a:accent6>
          <a:srgbClr val="29456F"/>
        </a:accent6>
        <a:hlink>
          <a:srgbClr val="660000"/>
        </a:hlink>
        <a:folHlink>
          <a:srgbClr val="B588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heme1">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9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1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3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4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5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6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7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8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9_IHI White">
  <a:themeElements>
    <a:clrScheme name="1_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Theme1">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0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1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2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3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IHI Standard Powerpoint Template">
  <a:themeElements>
    <a:clrScheme name="IHI Standar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Standard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Standar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Standard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Standard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Standard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Standard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Standard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Standard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Standard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Standard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Standard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Standard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Standard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4_IHI White">
  <a:themeElements>
    <a:clrScheme name="1_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5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6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7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HI only">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8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9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0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1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2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3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4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35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36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37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IHI only">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38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_IHI Standard Powerpoint Template">
  <a:themeElements>
    <a:clrScheme name="IHI Standar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Standard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Standar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Standard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Standard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Standard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Standard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Standard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Standard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Standard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Standard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Standard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Standard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Standard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IHI only">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10885</TotalTime>
  <Words>1913</Words>
  <Application>Microsoft Office PowerPoint</Application>
  <PresentationFormat>On-screen Show (4:3)</PresentationFormat>
  <Paragraphs>536</Paragraphs>
  <Slides>45</Slides>
  <Notes>45</Notes>
  <HiddenSlides>0</HiddenSlides>
  <MMClips>0</MMClips>
  <ScaleCrop>false</ScaleCrop>
  <HeadingPairs>
    <vt:vector size="6" baseType="variant">
      <vt:variant>
        <vt:lpstr>Theme</vt:lpstr>
      </vt:variant>
      <vt:variant>
        <vt:i4>53</vt:i4>
      </vt:variant>
      <vt:variant>
        <vt:lpstr>Embedded OLE Servers</vt:lpstr>
      </vt:variant>
      <vt:variant>
        <vt:i4>1</vt:i4>
      </vt:variant>
      <vt:variant>
        <vt:lpstr>Slide Titles</vt:lpstr>
      </vt:variant>
      <vt:variant>
        <vt:i4>45</vt:i4>
      </vt:variant>
    </vt:vector>
  </HeadingPairs>
  <TitlesOfParts>
    <vt:vector size="99" baseType="lpstr">
      <vt:lpstr>IHI Blue</vt:lpstr>
      <vt:lpstr>IHI White</vt:lpstr>
      <vt:lpstr>10_IHI White</vt:lpstr>
      <vt:lpstr>1_IHI only</vt:lpstr>
      <vt:lpstr>2_IHI only</vt:lpstr>
      <vt:lpstr>3_IHI only</vt:lpstr>
      <vt:lpstr>5_IHI White</vt:lpstr>
      <vt:lpstr>1_IHI White</vt:lpstr>
      <vt:lpstr>2_IHI White</vt:lpstr>
      <vt:lpstr>3_IHI White</vt:lpstr>
      <vt:lpstr>9_Default Design</vt:lpstr>
      <vt:lpstr>Custom Design</vt:lpstr>
      <vt:lpstr>6_IHI White</vt:lpstr>
      <vt:lpstr>4_IHI White</vt:lpstr>
      <vt:lpstr>Theme1</vt:lpstr>
      <vt:lpstr>7_IHI White</vt:lpstr>
      <vt:lpstr>1_Custom Design</vt:lpstr>
      <vt:lpstr>2_Custom Design</vt:lpstr>
      <vt:lpstr>8_IHI White</vt:lpstr>
      <vt:lpstr>9_IHI White</vt:lpstr>
      <vt:lpstr>11_IHI White</vt:lpstr>
      <vt:lpstr>12_IHI White</vt:lpstr>
      <vt:lpstr>13_IHI White</vt:lpstr>
      <vt:lpstr>14_IHI White</vt:lpstr>
      <vt:lpstr>15_IHI White</vt:lpstr>
      <vt:lpstr>16_IHI White</vt:lpstr>
      <vt:lpstr>17_IHI White</vt:lpstr>
      <vt:lpstr>18_IHI White</vt:lpstr>
      <vt:lpstr>19_IHI White</vt:lpstr>
      <vt:lpstr>1_Theme1</vt:lpstr>
      <vt:lpstr>20_IHI White</vt:lpstr>
      <vt:lpstr>21_IHI White</vt:lpstr>
      <vt:lpstr>22_IHI White</vt:lpstr>
      <vt:lpstr>23_IHI White</vt:lpstr>
      <vt:lpstr>IHI Standard Powerpoint Template</vt:lpstr>
      <vt:lpstr>24_IHI White</vt:lpstr>
      <vt:lpstr>25_IHI White</vt:lpstr>
      <vt:lpstr>26_IHI White</vt:lpstr>
      <vt:lpstr>27_IHI White</vt:lpstr>
      <vt:lpstr>28_IHI White</vt:lpstr>
      <vt:lpstr>29_IHI White</vt:lpstr>
      <vt:lpstr>30_IHI White</vt:lpstr>
      <vt:lpstr>31_IHI White</vt:lpstr>
      <vt:lpstr>32_IHI White</vt:lpstr>
      <vt:lpstr>33_IHI White</vt:lpstr>
      <vt:lpstr>34_IHI White</vt:lpstr>
      <vt:lpstr>35_IHI White</vt:lpstr>
      <vt:lpstr>36_IHI White</vt:lpstr>
      <vt:lpstr>37_IHI White</vt:lpstr>
      <vt:lpstr>3_Custom Design</vt:lpstr>
      <vt:lpstr>2_Default Design</vt:lpstr>
      <vt:lpstr>38_IHI White</vt:lpstr>
      <vt:lpstr>2_IHI Standard Powerpoint Template</vt:lpstr>
      <vt:lpstr>Clip</vt:lpstr>
      <vt:lpstr>PowerPoint Presentation</vt:lpstr>
      <vt:lpstr>Session Objectives</vt:lpstr>
      <vt:lpstr>PowerPoint Presentation</vt:lpstr>
      <vt:lpstr>PowerPoint Presentation</vt:lpstr>
      <vt:lpstr>What can be done, and how?</vt:lpstr>
      <vt:lpstr>Determinants of Preventable Readmissions</vt:lpstr>
      <vt:lpstr>The Bad News:  There are No “Silver or Magic Bullets”!</vt:lpstr>
      <vt:lpstr>Interventions to Reduce 30-Day Rehospitalizations: A Systematic Review</vt:lpstr>
      <vt:lpstr>PowerPoint Presentation</vt:lpstr>
      <vt:lpstr> The Good News: There are Promising  Approaches to Reduce Rehospitalizations</vt:lpstr>
      <vt:lpstr>PowerPoint Presentation</vt:lpstr>
      <vt:lpstr>Process Changes to Achieve an Ideal Transition  from Hospital (or SNF) to Home</vt:lpstr>
      <vt:lpstr>Evidence-based Care in Community Settings (Better Models of Care)</vt:lpstr>
      <vt:lpstr>Alternative or Supplemental Care for High Risk Patients</vt:lpstr>
      <vt:lpstr>More Effective Interventions  for High-Risk Patients </vt:lpstr>
      <vt:lpstr>Improving Transitions and Reducing Avoidable Rehospitalizations </vt:lpstr>
      <vt:lpstr>Will to Make Improvements</vt:lpstr>
      <vt:lpstr>30-day All-cause Readmission Rates</vt:lpstr>
      <vt:lpstr>Strategic Questions for  Executive Leaders</vt:lpstr>
      <vt:lpstr>Cross Continuum Teams</vt:lpstr>
      <vt:lpstr>Initial Population of Focus</vt:lpstr>
      <vt:lpstr>Aim Statement #1</vt:lpstr>
      <vt:lpstr>Aim Statement #2</vt:lpstr>
      <vt:lpstr>Aim Statement #3</vt:lpstr>
      <vt:lpstr>PowerPoint Presentation</vt:lpstr>
      <vt:lpstr>Improving Transitions and Reducing Avoidable Rehospitalizations </vt:lpstr>
      <vt:lpstr>PowerPoint Presentation</vt:lpstr>
      <vt:lpstr>PowerPoint Presentation</vt:lpstr>
      <vt:lpstr>PowerPoint Presentation</vt:lpstr>
      <vt:lpstr>Key Changes to Achieve an Ideal Transition from Hospital (or SNF) to Home </vt:lpstr>
      <vt:lpstr>Key Changes to Achieve an Ideal Transition from Hospital (or SNF) to Home</vt:lpstr>
      <vt:lpstr>PowerPoint Presentation</vt:lpstr>
      <vt:lpstr>PowerPoint Presentation</vt:lpstr>
      <vt:lpstr>PowerPoint Presentation</vt:lpstr>
      <vt:lpstr>PowerPoint Presentation</vt:lpstr>
      <vt:lpstr>PowerPoint Presentation</vt:lpstr>
      <vt:lpstr>Improving Transitions and Reducing Avoidable Rehospitalizations </vt:lpstr>
      <vt:lpstr>Aim Statement #1</vt:lpstr>
      <vt:lpstr>Aim Statement #2</vt:lpstr>
      <vt:lpstr>Aim Statement #3</vt:lpstr>
      <vt:lpstr>Front-line Improvement Team:  Testing Changes and Designing Reliable Processes</vt:lpstr>
      <vt:lpstr>Testing and Implementing Changes</vt:lpstr>
      <vt:lpstr>PowerPoint Presentation</vt:lpstr>
      <vt:lpstr>Improving Transitions and Reducing Avoidable Rehospitalizations </vt:lpstr>
      <vt:lpstr>It Takes a Village…</vt:lpstr>
    </vt:vector>
  </TitlesOfParts>
  <Company>Institute for Healthcare Improvement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jsmall</dc:creator>
  <cp:lastModifiedBy>kbones</cp:lastModifiedBy>
  <cp:revision>970</cp:revision>
  <cp:lastPrinted>2011-10-24T22:43:37Z</cp:lastPrinted>
  <dcterms:created xsi:type="dcterms:W3CDTF">2005-11-29T20:27:12Z</dcterms:created>
  <dcterms:modified xsi:type="dcterms:W3CDTF">2012-04-22T20:34:42Z</dcterms:modified>
</cp:coreProperties>
</file>