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0.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1.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2.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5.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6.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7.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18.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9.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0.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1.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2.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3.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4.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5.xml" ContentType="application/vnd.openxmlformats-officedocument.theme+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26.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27.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28.xml" ContentType="application/vnd.openxmlformats-officedocument.theme+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29.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0.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1.xml" ContentType="application/vnd.openxmlformats-officedocument.theme+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2.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theme/theme33.xml" ContentType="application/vnd.openxmlformats-officedocument.theme+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34.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35.xml" ContentType="application/vnd.openxmlformats-officedocument.theme+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theme/theme36.xml" ContentType="application/vnd.openxmlformats-officedocument.theme+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theme/theme37.xml" ContentType="application/vnd.openxmlformats-officedocument.theme+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theme/theme38.xml" ContentType="application/vnd.openxmlformats-officedocument.theme+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theme/theme39.xml" ContentType="application/vnd.openxmlformats-officedocument.theme+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theme/theme40.xml" ContentType="application/vnd.openxmlformats-officedocument.theme+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41.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theme/theme42.xml" ContentType="application/vnd.openxmlformats-officedocument.theme+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theme/theme43.xml" ContentType="application/vnd.openxmlformats-officedocument.theme+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44.xml" ContentType="application/vnd.openxmlformats-officedocument.theme+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45.xml" ContentType="application/vnd.openxmlformats-officedocument.theme+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theme/theme46.xml" ContentType="application/vnd.openxmlformats-officedocument.theme+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4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theme/theme48.xml" ContentType="application/vnd.openxmlformats-officedocument.theme+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theme/theme49.xml" ContentType="application/vnd.openxmlformats-officedocument.theme+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948" r:id="rId3"/>
    <p:sldMasterId id="2147483964" r:id="rId4"/>
    <p:sldMasterId id="2147483980" r:id="rId5"/>
    <p:sldMasterId id="2147483996" r:id="rId6"/>
    <p:sldMasterId id="2147484012" r:id="rId7"/>
    <p:sldMasterId id="2147484027" r:id="rId8"/>
    <p:sldMasterId id="2147484042" r:id="rId9"/>
    <p:sldMasterId id="2147484095" r:id="rId10"/>
    <p:sldMasterId id="2147484110" r:id="rId11"/>
    <p:sldMasterId id="2147484122" r:id="rId12"/>
    <p:sldMasterId id="2147484170" r:id="rId13"/>
    <p:sldMasterId id="2147484185" r:id="rId14"/>
    <p:sldMasterId id="2147484240" r:id="rId15"/>
    <p:sldMasterId id="2147484264" r:id="rId16"/>
    <p:sldMasterId id="2147484279" r:id="rId17"/>
    <p:sldMasterId id="2147484305" r:id="rId18"/>
    <p:sldMasterId id="2147484317" r:id="rId19"/>
    <p:sldMasterId id="2147484332" r:id="rId20"/>
    <p:sldMasterId id="2147484358" r:id="rId21"/>
    <p:sldMasterId id="2147484373" r:id="rId22"/>
    <p:sldMasterId id="2147484386" r:id="rId23"/>
    <p:sldMasterId id="2147484401" r:id="rId24"/>
    <p:sldMasterId id="2147484416" r:id="rId25"/>
    <p:sldMasterId id="2147484444" r:id="rId26"/>
    <p:sldMasterId id="2147484457" r:id="rId27"/>
    <p:sldMasterId id="2147484472" r:id="rId28"/>
    <p:sldMasterId id="2147484490" r:id="rId29"/>
    <p:sldMasterId id="2147484504" r:id="rId30"/>
    <p:sldMasterId id="2147484517" r:id="rId31"/>
    <p:sldMasterId id="2147484535" r:id="rId32"/>
    <p:sldMasterId id="2147484549" r:id="rId33"/>
    <p:sldMasterId id="2147484562" r:id="rId34"/>
    <p:sldMasterId id="2147484577" r:id="rId35"/>
    <p:sldMasterId id="2147484592" r:id="rId36"/>
    <p:sldMasterId id="2147484606" r:id="rId37"/>
    <p:sldMasterId id="2147484634" r:id="rId38"/>
    <p:sldMasterId id="2147484650" r:id="rId39"/>
    <p:sldMasterId id="2147484665" r:id="rId40"/>
    <p:sldMasterId id="2147484679" r:id="rId41"/>
    <p:sldMasterId id="2147484700" r:id="rId42"/>
    <p:sldMasterId id="2147484712" r:id="rId43"/>
    <p:sldMasterId id="2147484727" r:id="rId44"/>
    <p:sldMasterId id="2147484740" r:id="rId45"/>
    <p:sldMasterId id="2147484753" r:id="rId46"/>
    <p:sldMasterId id="2147484766" r:id="rId47"/>
    <p:sldMasterId id="2147484782" r:id="rId48"/>
    <p:sldMasterId id="2147484796" r:id="rId49"/>
    <p:sldMasterId id="2147484814" r:id="rId50"/>
  </p:sldMasterIdLst>
  <p:notesMasterIdLst>
    <p:notesMasterId r:id="rId91"/>
  </p:notesMasterIdLst>
  <p:handoutMasterIdLst>
    <p:handoutMasterId r:id="rId92"/>
  </p:handoutMasterIdLst>
  <p:sldIdLst>
    <p:sldId id="667" r:id="rId51"/>
    <p:sldId id="631" r:id="rId52"/>
    <p:sldId id="678" r:id="rId53"/>
    <p:sldId id="692" r:id="rId54"/>
    <p:sldId id="693" r:id="rId55"/>
    <p:sldId id="694" r:id="rId56"/>
    <p:sldId id="695" r:id="rId57"/>
    <p:sldId id="632" r:id="rId58"/>
    <p:sldId id="696" r:id="rId59"/>
    <p:sldId id="640" r:id="rId60"/>
    <p:sldId id="700" r:id="rId61"/>
    <p:sldId id="701" r:id="rId62"/>
    <p:sldId id="652" r:id="rId63"/>
    <p:sldId id="654" r:id="rId64"/>
    <p:sldId id="653" r:id="rId65"/>
    <p:sldId id="702" r:id="rId66"/>
    <p:sldId id="703" r:id="rId67"/>
    <p:sldId id="645" r:id="rId68"/>
    <p:sldId id="681" r:id="rId69"/>
    <p:sldId id="649" r:id="rId70"/>
    <p:sldId id="705" r:id="rId71"/>
    <p:sldId id="706" r:id="rId72"/>
    <p:sldId id="641" r:id="rId73"/>
    <p:sldId id="663" r:id="rId74"/>
    <p:sldId id="707" r:id="rId75"/>
    <p:sldId id="659" r:id="rId76"/>
    <p:sldId id="660" r:id="rId77"/>
    <p:sldId id="643" r:id="rId78"/>
    <p:sldId id="698" r:id="rId79"/>
    <p:sldId id="699" r:id="rId80"/>
    <p:sldId id="708" r:id="rId81"/>
    <p:sldId id="690" r:id="rId82"/>
    <p:sldId id="662" r:id="rId83"/>
    <p:sldId id="712" r:id="rId84"/>
    <p:sldId id="710" r:id="rId85"/>
    <p:sldId id="713" r:id="rId86"/>
    <p:sldId id="714" r:id="rId87"/>
    <p:sldId id="711" r:id="rId88"/>
    <p:sldId id="671" r:id="rId89"/>
    <p:sldId id="683" r:id="rId9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804E"/>
    <a:srgbClr val="003399"/>
    <a:srgbClr val="157D26"/>
    <a:srgbClr val="087303"/>
    <a:srgbClr val="219746"/>
    <a:srgbClr val="9933FF"/>
    <a:srgbClr val="006666"/>
    <a:srgbClr val="CC00FF"/>
    <a:srgbClr val="CC0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823" autoAdjust="0"/>
  </p:normalViewPr>
  <p:slideViewPr>
    <p:cSldViewPr>
      <p:cViewPr>
        <p:scale>
          <a:sx n="60" d="100"/>
          <a:sy n="60" d="100"/>
        </p:scale>
        <p:origin x="-1104" y="-2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64"/>
    </p:cViewPr>
  </p:sorterViewPr>
  <p:notesViewPr>
    <p:cSldViewPr>
      <p:cViewPr varScale="1">
        <p:scale>
          <a:sx n="45" d="100"/>
          <a:sy n="45" d="100"/>
        </p:scale>
        <p:origin x="-1694" y="-82"/>
      </p:cViewPr>
      <p:guideLst>
        <p:guide orient="horz" pos="3024"/>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5.xml"/><Relationship Id="rId63" Type="http://schemas.openxmlformats.org/officeDocument/2006/relationships/slide" Target="slides/slide13.xml"/><Relationship Id="rId68" Type="http://schemas.openxmlformats.org/officeDocument/2006/relationships/slide" Target="slides/slide18.xml"/><Relationship Id="rId76" Type="http://schemas.openxmlformats.org/officeDocument/2006/relationships/slide" Target="slides/slide26.xml"/><Relationship Id="rId84" Type="http://schemas.openxmlformats.org/officeDocument/2006/relationships/slide" Target="slides/slide34.xml"/><Relationship Id="rId89"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slide" Target="slides/slide21.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3.xml"/><Relationship Id="rId58" Type="http://schemas.openxmlformats.org/officeDocument/2006/relationships/slide" Target="slides/slide8.xml"/><Relationship Id="rId66" Type="http://schemas.openxmlformats.org/officeDocument/2006/relationships/slide" Target="slides/slide16.xml"/><Relationship Id="rId74" Type="http://schemas.openxmlformats.org/officeDocument/2006/relationships/slide" Target="slides/slide24.xml"/><Relationship Id="rId79" Type="http://schemas.openxmlformats.org/officeDocument/2006/relationships/slide" Target="slides/slide29.xml"/><Relationship Id="rId87" Type="http://schemas.openxmlformats.org/officeDocument/2006/relationships/slide" Target="slides/slide37.xml"/><Relationship Id="rId5" Type="http://schemas.openxmlformats.org/officeDocument/2006/relationships/slideMaster" Target="slideMasters/slideMaster5.xml"/><Relationship Id="rId61" Type="http://schemas.openxmlformats.org/officeDocument/2006/relationships/slide" Target="slides/slide11.xml"/><Relationship Id="rId82" Type="http://schemas.openxmlformats.org/officeDocument/2006/relationships/slide" Target="slides/slide32.xml"/><Relationship Id="rId90" Type="http://schemas.openxmlformats.org/officeDocument/2006/relationships/slide" Target="slides/slide40.xml"/><Relationship Id="rId95"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6.xml"/><Relationship Id="rId64" Type="http://schemas.openxmlformats.org/officeDocument/2006/relationships/slide" Target="slides/slide14.xml"/><Relationship Id="rId69" Type="http://schemas.openxmlformats.org/officeDocument/2006/relationships/slide" Target="slides/slide19.xml"/><Relationship Id="rId77" Type="http://schemas.openxmlformats.org/officeDocument/2006/relationships/slide" Target="slides/slide27.xml"/><Relationship Id="rId8" Type="http://schemas.openxmlformats.org/officeDocument/2006/relationships/slideMaster" Target="slideMasters/slideMaster8.xml"/><Relationship Id="rId51" Type="http://schemas.openxmlformats.org/officeDocument/2006/relationships/slide" Target="slides/slide1.xml"/><Relationship Id="rId72" Type="http://schemas.openxmlformats.org/officeDocument/2006/relationships/slide" Target="slides/slide22.xml"/><Relationship Id="rId80" Type="http://schemas.openxmlformats.org/officeDocument/2006/relationships/slide" Target="slides/slide30.xml"/><Relationship Id="rId85" Type="http://schemas.openxmlformats.org/officeDocument/2006/relationships/slide" Target="slides/slide35.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9.xml"/><Relationship Id="rId67" Type="http://schemas.openxmlformats.org/officeDocument/2006/relationships/slide" Target="slides/slide1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4.xml"/><Relationship Id="rId62" Type="http://schemas.openxmlformats.org/officeDocument/2006/relationships/slide" Target="slides/slide12.xml"/><Relationship Id="rId70" Type="http://schemas.openxmlformats.org/officeDocument/2006/relationships/slide" Target="slides/slide20.xml"/><Relationship Id="rId75" Type="http://schemas.openxmlformats.org/officeDocument/2006/relationships/slide" Target="slides/slide25.xml"/><Relationship Id="rId83" Type="http://schemas.openxmlformats.org/officeDocument/2006/relationships/slide" Target="slides/slide33.xml"/><Relationship Id="rId88" Type="http://schemas.openxmlformats.org/officeDocument/2006/relationships/slide" Target="slides/slide38.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2.xml"/><Relationship Id="rId60" Type="http://schemas.openxmlformats.org/officeDocument/2006/relationships/slide" Target="slides/slide10.xml"/><Relationship Id="rId65" Type="http://schemas.openxmlformats.org/officeDocument/2006/relationships/slide" Target="slides/slide15.xml"/><Relationship Id="rId73" Type="http://schemas.openxmlformats.org/officeDocument/2006/relationships/slide" Target="slides/slide23.xml"/><Relationship Id="rId78" Type="http://schemas.openxmlformats.org/officeDocument/2006/relationships/slide" Target="slides/slide28.xml"/><Relationship Id="rId81" Type="http://schemas.openxmlformats.org/officeDocument/2006/relationships/slide" Target="slides/slide31.xml"/><Relationship Id="rId86" Type="http://schemas.openxmlformats.org/officeDocument/2006/relationships/slide" Target="slides/slide36.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FBE7F-7D9E-47EE-8181-B5D97B3B5C48}" type="doc">
      <dgm:prSet loTypeId="urn:microsoft.com/office/officeart/2005/8/layout/venn2" loCatId="relationship" qsTypeId="urn:microsoft.com/office/officeart/2005/8/quickstyle/simple1" qsCatId="simple" csTypeId="urn:microsoft.com/office/officeart/2005/8/colors/accent6_3" csCatId="accent6" phldr="1"/>
      <dgm:spPr/>
      <dgm:t>
        <a:bodyPr/>
        <a:lstStyle/>
        <a:p>
          <a:endParaRPr lang="en-US"/>
        </a:p>
      </dgm:t>
    </dgm:pt>
    <dgm:pt modelId="{62278F83-67BA-40C9-8181-E06282A1C5C5}">
      <dgm:prSet phldrT="[Text]"/>
      <dgm:spPr/>
      <dgm:t>
        <a:bodyPr/>
        <a:lstStyle/>
        <a:p>
          <a:r>
            <a:rPr lang="en-US" dirty="0" smtClean="0"/>
            <a:t>Entire Hospital</a:t>
          </a:r>
          <a:endParaRPr lang="en-US" dirty="0"/>
        </a:p>
      </dgm:t>
    </dgm:pt>
    <dgm:pt modelId="{5EB57F8F-8FBB-427C-B6CE-DC7EAD0C291D}" type="parTrans" cxnId="{721A776F-8D0C-4247-8DFC-9B0BCF8A6515}">
      <dgm:prSet/>
      <dgm:spPr/>
      <dgm:t>
        <a:bodyPr/>
        <a:lstStyle/>
        <a:p>
          <a:endParaRPr lang="en-US"/>
        </a:p>
      </dgm:t>
    </dgm:pt>
    <dgm:pt modelId="{23E7E836-D9F4-4B16-A8CE-2268C936ECF5}" type="sibTrans" cxnId="{721A776F-8D0C-4247-8DFC-9B0BCF8A6515}">
      <dgm:prSet/>
      <dgm:spPr/>
      <dgm:t>
        <a:bodyPr/>
        <a:lstStyle/>
        <a:p>
          <a:endParaRPr lang="en-US"/>
        </a:p>
      </dgm:t>
    </dgm:pt>
    <dgm:pt modelId="{6545846F-EA25-4CE8-8AEC-9AFA4C4CF784}">
      <dgm:prSet phldrT="[Text]"/>
      <dgm:spPr/>
      <dgm:t>
        <a:bodyPr/>
        <a:lstStyle/>
        <a:p>
          <a:r>
            <a:rPr lang="en-US" dirty="0" smtClean="0"/>
            <a:t>All Surgical Units</a:t>
          </a:r>
          <a:endParaRPr lang="en-US" dirty="0"/>
        </a:p>
      </dgm:t>
    </dgm:pt>
    <dgm:pt modelId="{25330FFD-C60B-4090-B4D9-C8757EC57E30}" type="parTrans" cxnId="{58DA7376-BCE8-4CEA-986F-D7AE18803E1E}">
      <dgm:prSet/>
      <dgm:spPr/>
      <dgm:t>
        <a:bodyPr/>
        <a:lstStyle/>
        <a:p>
          <a:endParaRPr lang="en-US"/>
        </a:p>
      </dgm:t>
    </dgm:pt>
    <dgm:pt modelId="{53FCA6C4-F713-4E2D-B448-8FF678BE8662}" type="sibTrans" cxnId="{58DA7376-BCE8-4CEA-986F-D7AE18803E1E}">
      <dgm:prSet/>
      <dgm:spPr/>
      <dgm:t>
        <a:bodyPr/>
        <a:lstStyle/>
        <a:p>
          <a:endParaRPr lang="en-US"/>
        </a:p>
      </dgm:t>
    </dgm:pt>
    <dgm:pt modelId="{F27B0E93-ED1E-45AE-BCA9-A6FA3C4C44D7}">
      <dgm:prSet phldrT="[Text]" custT="1"/>
      <dgm:spPr/>
      <dgm:t>
        <a:bodyPr/>
        <a:lstStyle/>
        <a:p>
          <a:r>
            <a:rPr lang="en-US" sz="1400" dirty="0" smtClean="0"/>
            <a:t>All Medical Units</a:t>
          </a:r>
          <a:endParaRPr lang="en-US" sz="1400" dirty="0"/>
        </a:p>
      </dgm:t>
    </dgm:pt>
    <dgm:pt modelId="{6B0F50A2-9EB8-4517-86A5-71C9643E231A}" type="parTrans" cxnId="{01D55041-CFA2-4B51-8E88-38CAAE943759}">
      <dgm:prSet/>
      <dgm:spPr/>
      <dgm:t>
        <a:bodyPr/>
        <a:lstStyle/>
        <a:p>
          <a:endParaRPr lang="en-US"/>
        </a:p>
      </dgm:t>
    </dgm:pt>
    <dgm:pt modelId="{D36FDF80-8528-4DB9-9BF3-73D4B1394C96}" type="sibTrans" cxnId="{01D55041-CFA2-4B51-8E88-38CAAE943759}">
      <dgm:prSet/>
      <dgm:spPr/>
      <dgm:t>
        <a:bodyPr/>
        <a:lstStyle/>
        <a:p>
          <a:endParaRPr lang="en-US"/>
        </a:p>
      </dgm:t>
    </dgm:pt>
    <dgm:pt modelId="{CB6A46BD-3942-45AD-A414-1400AB56D93B}">
      <dgm:prSet phldrT="[Text]" custT="1"/>
      <dgm:spPr/>
      <dgm:t>
        <a:bodyPr/>
        <a:lstStyle/>
        <a:p>
          <a:r>
            <a:rPr lang="en-US" sz="1400" dirty="0" smtClean="0"/>
            <a:t>Pilot Population or Unit(s)</a:t>
          </a:r>
          <a:endParaRPr lang="en-US" sz="1400" dirty="0"/>
        </a:p>
      </dgm:t>
    </dgm:pt>
    <dgm:pt modelId="{DD1679DC-1067-47C8-A6AD-21AD5210C876}" type="parTrans" cxnId="{8BD33964-1CBE-47FC-ADAC-17FA5C209669}">
      <dgm:prSet/>
      <dgm:spPr/>
      <dgm:t>
        <a:bodyPr/>
        <a:lstStyle/>
        <a:p>
          <a:endParaRPr lang="en-US"/>
        </a:p>
      </dgm:t>
    </dgm:pt>
    <dgm:pt modelId="{5EFC1A30-EAF8-4152-86D2-8E53B95DE63E}" type="sibTrans" cxnId="{8BD33964-1CBE-47FC-ADAC-17FA5C209669}">
      <dgm:prSet/>
      <dgm:spPr/>
      <dgm:t>
        <a:bodyPr/>
        <a:lstStyle/>
        <a:p>
          <a:endParaRPr lang="en-US"/>
        </a:p>
      </dgm:t>
    </dgm:pt>
    <dgm:pt modelId="{832D8DED-85FC-4847-81F4-DD643B230888}" type="pres">
      <dgm:prSet presAssocID="{DE3FBE7F-7D9E-47EE-8181-B5D97B3B5C48}" presName="Name0" presStyleCnt="0">
        <dgm:presLayoutVars>
          <dgm:chMax val="7"/>
          <dgm:resizeHandles val="exact"/>
        </dgm:presLayoutVars>
      </dgm:prSet>
      <dgm:spPr/>
      <dgm:t>
        <a:bodyPr/>
        <a:lstStyle/>
        <a:p>
          <a:endParaRPr lang="en-US"/>
        </a:p>
      </dgm:t>
    </dgm:pt>
    <dgm:pt modelId="{55EF60F5-D695-4C45-8C7D-37B7F81533DB}" type="pres">
      <dgm:prSet presAssocID="{DE3FBE7F-7D9E-47EE-8181-B5D97B3B5C48}" presName="comp1" presStyleCnt="0"/>
      <dgm:spPr/>
    </dgm:pt>
    <dgm:pt modelId="{3D10B995-2F56-4A6E-9510-C3A4DA506ABE}" type="pres">
      <dgm:prSet presAssocID="{DE3FBE7F-7D9E-47EE-8181-B5D97B3B5C48}" presName="circle1" presStyleLbl="node1" presStyleIdx="0" presStyleCnt="4"/>
      <dgm:spPr/>
      <dgm:t>
        <a:bodyPr/>
        <a:lstStyle/>
        <a:p>
          <a:endParaRPr lang="en-US"/>
        </a:p>
      </dgm:t>
    </dgm:pt>
    <dgm:pt modelId="{06E822CC-D483-4A89-9CA4-C5531EA69456}" type="pres">
      <dgm:prSet presAssocID="{DE3FBE7F-7D9E-47EE-8181-B5D97B3B5C48}" presName="c1text" presStyleLbl="node1" presStyleIdx="0" presStyleCnt="4">
        <dgm:presLayoutVars>
          <dgm:bulletEnabled val="1"/>
        </dgm:presLayoutVars>
      </dgm:prSet>
      <dgm:spPr/>
      <dgm:t>
        <a:bodyPr/>
        <a:lstStyle/>
        <a:p>
          <a:endParaRPr lang="en-US"/>
        </a:p>
      </dgm:t>
    </dgm:pt>
    <dgm:pt modelId="{06C8AAAE-C523-4690-959D-EAF5A9A6C53E}" type="pres">
      <dgm:prSet presAssocID="{DE3FBE7F-7D9E-47EE-8181-B5D97B3B5C48}" presName="comp2" presStyleCnt="0"/>
      <dgm:spPr/>
    </dgm:pt>
    <dgm:pt modelId="{96A3E13C-2D9F-4883-A3D9-B5238CE78605}" type="pres">
      <dgm:prSet presAssocID="{DE3FBE7F-7D9E-47EE-8181-B5D97B3B5C48}" presName="circle2" presStyleLbl="node1" presStyleIdx="1" presStyleCnt="4"/>
      <dgm:spPr/>
      <dgm:t>
        <a:bodyPr/>
        <a:lstStyle/>
        <a:p>
          <a:endParaRPr lang="en-US"/>
        </a:p>
      </dgm:t>
    </dgm:pt>
    <dgm:pt modelId="{BB17D365-2D18-4CCB-A4C9-BB66CBDB7BCB}" type="pres">
      <dgm:prSet presAssocID="{DE3FBE7F-7D9E-47EE-8181-B5D97B3B5C48}" presName="c2text" presStyleLbl="node1" presStyleIdx="1" presStyleCnt="4">
        <dgm:presLayoutVars>
          <dgm:bulletEnabled val="1"/>
        </dgm:presLayoutVars>
      </dgm:prSet>
      <dgm:spPr/>
      <dgm:t>
        <a:bodyPr/>
        <a:lstStyle/>
        <a:p>
          <a:endParaRPr lang="en-US"/>
        </a:p>
      </dgm:t>
    </dgm:pt>
    <dgm:pt modelId="{B39AA3D4-DBBE-4D2B-AC36-4EF5D949667A}" type="pres">
      <dgm:prSet presAssocID="{DE3FBE7F-7D9E-47EE-8181-B5D97B3B5C48}" presName="comp3" presStyleCnt="0"/>
      <dgm:spPr/>
    </dgm:pt>
    <dgm:pt modelId="{45DD5890-EC5A-46B6-9CED-721E36E0C841}" type="pres">
      <dgm:prSet presAssocID="{DE3FBE7F-7D9E-47EE-8181-B5D97B3B5C48}" presName="circle3" presStyleLbl="node1" presStyleIdx="2" presStyleCnt="4"/>
      <dgm:spPr/>
      <dgm:t>
        <a:bodyPr/>
        <a:lstStyle/>
        <a:p>
          <a:endParaRPr lang="en-US"/>
        </a:p>
      </dgm:t>
    </dgm:pt>
    <dgm:pt modelId="{EFC44354-D79C-4043-8838-F3E5CC0BF750}" type="pres">
      <dgm:prSet presAssocID="{DE3FBE7F-7D9E-47EE-8181-B5D97B3B5C48}" presName="c3text" presStyleLbl="node1" presStyleIdx="2" presStyleCnt="4">
        <dgm:presLayoutVars>
          <dgm:bulletEnabled val="1"/>
        </dgm:presLayoutVars>
      </dgm:prSet>
      <dgm:spPr/>
      <dgm:t>
        <a:bodyPr/>
        <a:lstStyle/>
        <a:p>
          <a:endParaRPr lang="en-US"/>
        </a:p>
      </dgm:t>
    </dgm:pt>
    <dgm:pt modelId="{097132C6-BEAB-4134-A5CD-392D92FC13D4}" type="pres">
      <dgm:prSet presAssocID="{DE3FBE7F-7D9E-47EE-8181-B5D97B3B5C48}" presName="comp4" presStyleCnt="0"/>
      <dgm:spPr/>
    </dgm:pt>
    <dgm:pt modelId="{B7D09FD8-53B0-418B-9749-91F2723C7E64}" type="pres">
      <dgm:prSet presAssocID="{DE3FBE7F-7D9E-47EE-8181-B5D97B3B5C48}" presName="circle4" presStyleLbl="node1" presStyleIdx="3" presStyleCnt="4"/>
      <dgm:spPr/>
      <dgm:t>
        <a:bodyPr/>
        <a:lstStyle/>
        <a:p>
          <a:endParaRPr lang="en-US"/>
        </a:p>
      </dgm:t>
    </dgm:pt>
    <dgm:pt modelId="{698024C4-E058-42BC-A4A6-97219E78F58E}" type="pres">
      <dgm:prSet presAssocID="{DE3FBE7F-7D9E-47EE-8181-B5D97B3B5C48}" presName="c4text" presStyleLbl="node1" presStyleIdx="3" presStyleCnt="4">
        <dgm:presLayoutVars>
          <dgm:bulletEnabled val="1"/>
        </dgm:presLayoutVars>
      </dgm:prSet>
      <dgm:spPr/>
      <dgm:t>
        <a:bodyPr/>
        <a:lstStyle/>
        <a:p>
          <a:endParaRPr lang="en-US"/>
        </a:p>
      </dgm:t>
    </dgm:pt>
  </dgm:ptLst>
  <dgm:cxnLst>
    <dgm:cxn modelId="{28A045D6-1E13-4729-AB85-697497634DE9}" type="presOf" srcId="{CB6A46BD-3942-45AD-A414-1400AB56D93B}" destId="{698024C4-E058-42BC-A4A6-97219E78F58E}" srcOrd="1" destOrd="0" presId="urn:microsoft.com/office/officeart/2005/8/layout/venn2"/>
    <dgm:cxn modelId="{508B1D43-987D-40CB-8FFE-36CA459F993F}" type="presOf" srcId="{F27B0E93-ED1E-45AE-BCA9-A6FA3C4C44D7}" destId="{45DD5890-EC5A-46B6-9CED-721E36E0C841}" srcOrd="0" destOrd="0" presId="urn:microsoft.com/office/officeart/2005/8/layout/venn2"/>
    <dgm:cxn modelId="{721A776F-8D0C-4247-8DFC-9B0BCF8A6515}" srcId="{DE3FBE7F-7D9E-47EE-8181-B5D97B3B5C48}" destId="{62278F83-67BA-40C9-8181-E06282A1C5C5}" srcOrd="0" destOrd="0" parTransId="{5EB57F8F-8FBB-427C-B6CE-DC7EAD0C291D}" sibTransId="{23E7E836-D9F4-4B16-A8CE-2268C936ECF5}"/>
    <dgm:cxn modelId="{24C6635D-FD34-4B80-8AC2-211A458FF0BA}" type="presOf" srcId="{F27B0E93-ED1E-45AE-BCA9-A6FA3C4C44D7}" destId="{EFC44354-D79C-4043-8838-F3E5CC0BF750}" srcOrd="1" destOrd="0" presId="urn:microsoft.com/office/officeart/2005/8/layout/venn2"/>
    <dgm:cxn modelId="{58DA7376-BCE8-4CEA-986F-D7AE18803E1E}" srcId="{DE3FBE7F-7D9E-47EE-8181-B5D97B3B5C48}" destId="{6545846F-EA25-4CE8-8AEC-9AFA4C4CF784}" srcOrd="1" destOrd="0" parTransId="{25330FFD-C60B-4090-B4D9-C8757EC57E30}" sibTransId="{53FCA6C4-F713-4E2D-B448-8FF678BE8662}"/>
    <dgm:cxn modelId="{751A6A46-1E4C-488B-995A-272B4FCEED8E}" type="presOf" srcId="{6545846F-EA25-4CE8-8AEC-9AFA4C4CF784}" destId="{BB17D365-2D18-4CCB-A4C9-BB66CBDB7BCB}" srcOrd="1" destOrd="0" presId="urn:microsoft.com/office/officeart/2005/8/layout/venn2"/>
    <dgm:cxn modelId="{E7DB7EA5-2D2C-49C9-BE12-466015FD9DF0}" type="presOf" srcId="{62278F83-67BA-40C9-8181-E06282A1C5C5}" destId="{3D10B995-2F56-4A6E-9510-C3A4DA506ABE}" srcOrd="0" destOrd="0" presId="urn:microsoft.com/office/officeart/2005/8/layout/venn2"/>
    <dgm:cxn modelId="{01D55041-CFA2-4B51-8E88-38CAAE943759}" srcId="{DE3FBE7F-7D9E-47EE-8181-B5D97B3B5C48}" destId="{F27B0E93-ED1E-45AE-BCA9-A6FA3C4C44D7}" srcOrd="2" destOrd="0" parTransId="{6B0F50A2-9EB8-4517-86A5-71C9643E231A}" sibTransId="{D36FDF80-8528-4DB9-9BF3-73D4B1394C96}"/>
    <dgm:cxn modelId="{8BD33964-1CBE-47FC-ADAC-17FA5C209669}" srcId="{DE3FBE7F-7D9E-47EE-8181-B5D97B3B5C48}" destId="{CB6A46BD-3942-45AD-A414-1400AB56D93B}" srcOrd="3" destOrd="0" parTransId="{DD1679DC-1067-47C8-A6AD-21AD5210C876}" sibTransId="{5EFC1A30-EAF8-4152-86D2-8E53B95DE63E}"/>
    <dgm:cxn modelId="{88FCEAB9-E8D1-4588-B051-903EF1D4B286}" type="presOf" srcId="{DE3FBE7F-7D9E-47EE-8181-B5D97B3B5C48}" destId="{832D8DED-85FC-4847-81F4-DD643B230888}" srcOrd="0" destOrd="0" presId="urn:microsoft.com/office/officeart/2005/8/layout/venn2"/>
    <dgm:cxn modelId="{2769D3FC-CD63-466F-9443-63FBC5C46514}" type="presOf" srcId="{CB6A46BD-3942-45AD-A414-1400AB56D93B}" destId="{B7D09FD8-53B0-418B-9749-91F2723C7E64}" srcOrd="0" destOrd="0" presId="urn:microsoft.com/office/officeart/2005/8/layout/venn2"/>
    <dgm:cxn modelId="{D689A02E-F46F-4648-9C45-D35D567CAAEE}" type="presOf" srcId="{62278F83-67BA-40C9-8181-E06282A1C5C5}" destId="{06E822CC-D483-4A89-9CA4-C5531EA69456}" srcOrd="1" destOrd="0" presId="urn:microsoft.com/office/officeart/2005/8/layout/venn2"/>
    <dgm:cxn modelId="{313E30E9-26E2-4F09-8868-7763E8BD21C1}" type="presOf" srcId="{6545846F-EA25-4CE8-8AEC-9AFA4C4CF784}" destId="{96A3E13C-2D9F-4883-A3D9-B5238CE78605}" srcOrd="0" destOrd="0" presId="urn:microsoft.com/office/officeart/2005/8/layout/venn2"/>
    <dgm:cxn modelId="{264B940B-6947-43FB-89C4-E71AA41ACAC4}" type="presParOf" srcId="{832D8DED-85FC-4847-81F4-DD643B230888}" destId="{55EF60F5-D695-4C45-8C7D-37B7F81533DB}" srcOrd="0" destOrd="0" presId="urn:microsoft.com/office/officeart/2005/8/layout/venn2"/>
    <dgm:cxn modelId="{EAC26C83-DA6B-4417-BE15-02F620B0E583}" type="presParOf" srcId="{55EF60F5-D695-4C45-8C7D-37B7F81533DB}" destId="{3D10B995-2F56-4A6E-9510-C3A4DA506ABE}" srcOrd="0" destOrd="0" presId="urn:microsoft.com/office/officeart/2005/8/layout/venn2"/>
    <dgm:cxn modelId="{8EE49AEA-5402-499B-91CC-47B16BA28FCF}" type="presParOf" srcId="{55EF60F5-D695-4C45-8C7D-37B7F81533DB}" destId="{06E822CC-D483-4A89-9CA4-C5531EA69456}" srcOrd="1" destOrd="0" presId="urn:microsoft.com/office/officeart/2005/8/layout/venn2"/>
    <dgm:cxn modelId="{D1994D03-3485-4906-8EE6-CE2D68FB8A69}" type="presParOf" srcId="{832D8DED-85FC-4847-81F4-DD643B230888}" destId="{06C8AAAE-C523-4690-959D-EAF5A9A6C53E}" srcOrd="1" destOrd="0" presId="urn:microsoft.com/office/officeart/2005/8/layout/venn2"/>
    <dgm:cxn modelId="{FDEDD613-4199-46CA-9BA8-BAAA1E88481D}" type="presParOf" srcId="{06C8AAAE-C523-4690-959D-EAF5A9A6C53E}" destId="{96A3E13C-2D9F-4883-A3D9-B5238CE78605}" srcOrd="0" destOrd="0" presId="urn:microsoft.com/office/officeart/2005/8/layout/venn2"/>
    <dgm:cxn modelId="{72E17F4C-81CC-48AE-AD0E-C77F5C1EFA29}" type="presParOf" srcId="{06C8AAAE-C523-4690-959D-EAF5A9A6C53E}" destId="{BB17D365-2D18-4CCB-A4C9-BB66CBDB7BCB}" srcOrd="1" destOrd="0" presId="urn:microsoft.com/office/officeart/2005/8/layout/venn2"/>
    <dgm:cxn modelId="{1626A898-6200-429D-A8E7-1845F5EC5950}" type="presParOf" srcId="{832D8DED-85FC-4847-81F4-DD643B230888}" destId="{B39AA3D4-DBBE-4D2B-AC36-4EF5D949667A}" srcOrd="2" destOrd="0" presId="urn:microsoft.com/office/officeart/2005/8/layout/venn2"/>
    <dgm:cxn modelId="{F237D08D-09B0-4909-94B9-B89C1B941D72}" type="presParOf" srcId="{B39AA3D4-DBBE-4D2B-AC36-4EF5D949667A}" destId="{45DD5890-EC5A-46B6-9CED-721E36E0C841}" srcOrd="0" destOrd="0" presId="urn:microsoft.com/office/officeart/2005/8/layout/venn2"/>
    <dgm:cxn modelId="{9E47FEAE-3FB1-4B8E-BB3B-F77CAA3D9E20}" type="presParOf" srcId="{B39AA3D4-DBBE-4D2B-AC36-4EF5D949667A}" destId="{EFC44354-D79C-4043-8838-F3E5CC0BF750}" srcOrd="1" destOrd="0" presId="urn:microsoft.com/office/officeart/2005/8/layout/venn2"/>
    <dgm:cxn modelId="{D6D4CD7C-7240-47B5-8585-A912605ACD24}" type="presParOf" srcId="{832D8DED-85FC-4847-81F4-DD643B230888}" destId="{097132C6-BEAB-4134-A5CD-392D92FC13D4}" srcOrd="3" destOrd="0" presId="urn:microsoft.com/office/officeart/2005/8/layout/venn2"/>
    <dgm:cxn modelId="{12E24AD9-10DA-4FD7-8F68-043DEBE8D63A}" type="presParOf" srcId="{097132C6-BEAB-4134-A5CD-392D92FC13D4}" destId="{B7D09FD8-53B0-418B-9749-91F2723C7E64}" srcOrd="0" destOrd="0" presId="urn:microsoft.com/office/officeart/2005/8/layout/venn2"/>
    <dgm:cxn modelId="{A98A48A2-D4E0-4E83-9B4B-57196950FF6A}" type="presParOf" srcId="{097132C6-BEAB-4134-A5CD-392D92FC13D4}" destId="{698024C4-E058-42BC-A4A6-97219E78F58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0B995-2F56-4A6E-9510-C3A4DA506ABE}">
      <dsp:nvSpPr>
        <dsp:cNvPr id="0" name=""/>
        <dsp:cNvSpPr/>
      </dsp:nvSpPr>
      <dsp:spPr>
        <a:xfrm>
          <a:off x="876300" y="0"/>
          <a:ext cx="4648200" cy="4648200"/>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Entire Hospital</a:t>
          </a:r>
          <a:endParaRPr lang="en-US" sz="1600" kern="1200" dirty="0"/>
        </a:p>
      </dsp:txBody>
      <dsp:txXfrm>
        <a:off x="2550581" y="232409"/>
        <a:ext cx="1299636" cy="697230"/>
      </dsp:txXfrm>
    </dsp:sp>
    <dsp:sp modelId="{96A3E13C-2D9F-4883-A3D9-B5238CE78605}">
      <dsp:nvSpPr>
        <dsp:cNvPr id="0" name=""/>
        <dsp:cNvSpPr/>
      </dsp:nvSpPr>
      <dsp:spPr>
        <a:xfrm>
          <a:off x="1341119" y="929639"/>
          <a:ext cx="3718560" cy="3718560"/>
        </a:xfrm>
        <a:prstGeom prst="ellipse">
          <a:avLst/>
        </a:prstGeom>
        <a:solidFill>
          <a:schemeClr val="accent6">
            <a:shade val="80000"/>
            <a:hueOff val="0"/>
            <a:satOff val="-11274"/>
            <a:lumOff val="112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All Surgical Units</a:t>
          </a:r>
          <a:endParaRPr lang="en-US" sz="1600" kern="1200" dirty="0"/>
        </a:p>
      </dsp:txBody>
      <dsp:txXfrm>
        <a:off x="2550581" y="1152753"/>
        <a:ext cx="1299636" cy="669340"/>
      </dsp:txXfrm>
    </dsp:sp>
    <dsp:sp modelId="{45DD5890-EC5A-46B6-9CED-721E36E0C841}">
      <dsp:nvSpPr>
        <dsp:cNvPr id="0" name=""/>
        <dsp:cNvSpPr/>
      </dsp:nvSpPr>
      <dsp:spPr>
        <a:xfrm>
          <a:off x="1805940" y="1859279"/>
          <a:ext cx="2788920" cy="2788920"/>
        </a:xfrm>
        <a:prstGeom prst="ellipse">
          <a:avLst/>
        </a:prstGeom>
        <a:solidFill>
          <a:schemeClr val="accent6">
            <a:shade val="80000"/>
            <a:hueOff val="0"/>
            <a:satOff val="-22547"/>
            <a:lumOff val="225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All Medical Units</a:t>
          </a:r>
          <a:endParaRPr lang="en-US" sz="1400" kern="1200" dirty="0"/>
        </a:p>
      </dsp:txBody>
      <dsp:txXfrm>
        <a:off x="2550581" y="2068449"/>
        <a:ext cx="1299636" cy="627507"/>
      </dsp:txXfrm>
    </dsp:sp>
    <dsp:sp modelId="{B7D09FD8-53B0-418B-9749-91F2723C7E64}">
      <dsp:nvSpPr>
        <dsp:cNvPr id="0" name=""/>
        <dsp:cNvSpPr/>
      </dsp:nvSpPr>
      <dsp:spPr>
        <a:xfrm>
          <a:off x="2270760" y="2788920"/>
          <a:ext cx="1859280" cy="1859280"/>
        </a:xfrm>
        <a:prstGeom prst="ellipse">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Pilot Population or Unit(s)</a:t>
          </a:r>
          <a:endParaRPr lang="en-US" sz="1400" kern="1200" dirty="0"/>
        </a:p>
      </dsp:txBody>
      <dsp:txXfrm>
        <a:off x="2543045" y="3253739"/>
        <a:ext cx="1314709" cy="92964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52400"/>
            <a:ext cx="7315200" cy="1023079"/>
          </a:xfrm>
          <a:prstGeom prst="rect">
            <a:avLst/>
          </a:prstGeom>
        </p:spPr>
        <p:txBody>
          <a:bodyPr vert="horz" lIns="95581" tIns="47790" rIns="95581" bIns="47790" rtlCol="0"/>
          <a:lstStyle>
            <a:lvl1pPr algn="l">
              <a:defRPr sz="1300"/>
            </a:lvl1pPr>
          </a:lstStyle>
          <a:p>
            <a:pPr algn="ctr"/>
            <a:r>
              <a:rPr lang="en-US" sz="1400" b="1" dirty="0" smtClean="0"/>
              <a:t> MI STA*AR Workshop</a:t>
            </a:r>
          </a:p>
          <a:p>
            <a:pPr algn="ctr"/>
            <a:r>
              <a:rPr lang="en-US" sz="1400" b="1" dirty="0" smtClean="0"/>
              <a:t>Dearborn, MI</a:t>
            </a:r>
          </a:p>
          <a:p>
            <a:pPr algn="ctr"/>
            <a:r>
              <a:rPr lang="en-US" sz="1400" b="1" dirty="0" smtClean="0"/>
              <a:t>February 28 and March 1, 2011</a:t>
            </a:r>
            <a:endParaRPr lang="en-US" sz="1400" dirty="0" smtClean="0"/>
          </a:p>
          <a:p>
            <a:pPr algn="ctr"/>
            <a:endParaRPr lang="en-US" sz="1500" b="1" dirty="0" smtClean="0"/>
          </a:p>
          <a:p>
            <a:endParaRPr lang="en-US" sz="1000" b="1" dirty="0" smtClean="0"/>
          </a:p>
          <a:p>
            <a:r>
              <a:rPr lang="en-US" b="1" dirty="0" smtClean="0"/>
              <a:t>             </a:t>
            </a:r>
            <a:endParaRPr lang="en-US" dirty="0"/>
          </a:p>
        </p:txBody>
      </p:sp>
      <p:sp>
        <p:nvSpPr>
          <p:cNvPr id="5" name="Slide Number Placeholder 4"/>
          <p:cNvSpPr>
            <a:spLocks noGrp="1"/>
          </p:cNvSpPr>
          <p:nvPr>
            <p:ph type="sldNum" sz="quarter" idx="3"/>
          </p:nvPr>
        </p:nvSpPr>
        <p:spPr>
          <a:xfrm>
            <a:off x="2685617" y="8814218"/>
            <a:ext cx="1144951" cy="480388"/>
          </a:xfrm>
          <a:prstGeom prst="rect">
            <a:avLst/>
          </a:prstGeom>
        </p:spPr>
        <p:txBody>
          <a:bodyPr vert="horz" lIns="95581" tIns="47790" rIns="95581" bIns="47790" rtlCol="0" anchor="b"/>
          <a:lstStyle>
            <a:lvl1pPr algn="r">
              <a:defRPr sz="1300"/>
            </a:lvl1pPr>
          </a:lstStyle>
          <a:p>
            <a:fld id="{A890533C-9927-4247-BC03-B69BC5F76745}" type="slidenum">
              <a:rPr lang="en-US" smtClean="0"/>
              <a:pPr/>
              <a:t>‹#›</a:t>
            </a:fld>
            <a:endParaRPr lang="en-US" dirty="0"/>
          </a:p>
        </p:txBody>
      </p:sp>
    </p:spTree>
    <p:extLst>
      <p:ext uri="{BB962C8B-B14F-4D97-AF65-F5344CB8AC3E}">
        <p14:creationId xmlns:p14="http://schemas.microsoft.com/office/powerpoint/2010/main" val="1814905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3" y="0"/>
            <a:ext cx="3169920" cy="480060"/>
          </a:xfrm>
          <a:prstGeom prst="rect">
            <a:avLst/>
          </a:prstGeom>
          <a:noFill/>
          <a:ln w="9525">
            <a:noFill/>
            <a:miter lim="800000"/>
            <a:headEnd/>
            <a:tailEnd/>
          </a:ln>
          <a:effectLst/>
        </p:spPr>
        <p:txBody>
          <a:bodyPr vert="horz" wrap="square" lIns="96633" tIns="48316" rIns="96633" bIns="48316" numCol="1" anchor="t" anchorCtr="0" compatLnSpc="1">
            <a:prstTxWarp prst="textNoShape">
              <a:avLst/>
            </a:prstTxWarp>
          </a:bodyPr>
          <a:lstStyle>
            <a:lvl1pPr>
              <a:defRPr sz="1300"/>
            </a:lvl1pPr>
          </a:lstStyle>
          <a:p>
            <a:pPr>
              <a:defRPr/>
            </a:pPr>
            <a:endParaRPr lang="en-US" dirty="0"/>
          </a:p>
        </p:txBody>
      </p:sp>
      <p:sp>
        <p:nvSpPr>
          <p:cNvPr id="156675" name="Rectangle 3"/>
          <p:cNvSpPr>
            <a:spLocks noGrp="1" noChangeArrowheads="1"/>
          </p:cNvSpPr>
          <p:nvPr>
            <p:ph type="dt" idx="1"/>
          </p:nvPr>
        </p:nvSpPr>
        <p:spPr bwMode="auto">
          <a:xfrm>
            <a:off x="4143589" y="0"/>
            <a:ext cx="3169920" cy="480060"/>
          </a:xfrm>
          <a:prstGeom prst="rect">
            <a:avLst/>
          </a:prstGeom>
          <a:noFill/>
          <a:ln w="9525">
            <a:noFill/>
            <a:miter lim="800000"/>
            <a:headEnd/>
            <a:tailEnd/>
          </a:ln>
          <a:effectLst/>
        </p:spPr>
        <p:txBody>
          <a:bodyPr vert="horz" wrap="square" lIns="96633" tIns="48316" rIns="96633" bIns="48316" numCol="1" anchor="t" anchorCtr="0" compatLnSpc="1">
            <a:prstTxWarp prst="textNoShape">
              <a:avLst/>
            </a:prstTxWarp>
          </a:bodyPr>
          <a:lstStyle>
            <a:lvl1pPr algn="r">
              <a:defRPr sz="13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156677" name="Rectangle 5"/>
          <p:cNvSpPr>
            <a:spLocks noGrp="1" noChangeArrowheads="1"/>
          </p:cNvSpPr>
          <p:nvPr>
            <p:ph type="body" sz="quarter" idx="3"/>
          </p:nvPr>
        </p:nvSpPr>
        <p:spPr bwMode="auto">
          <a:xfrm>
            <a:off x="731521" y="4560570"/>
            <a:ext cx="5852160" cy="4320540"/>
          </a:xfrm>
          <a:prstGeom prst="rect">
            <a:avLst/>
          </a:prstGeom>
          <a:noFill/>
          <a:ln w="9525">
            <a:noFill/>
            <a:miter lim="800000"/>
            <a:headEnd/>
            <a:tailEnd/>
          </a:ln>
          <a:effectLst/>
        </p:spPr>
        <p:txBody>
          <a:bodyPr vert="horz" wrap="square" lIns="96633" tIns="48316" rIns="96633" bIns="483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6678" name="Rectangle 6"/>
          <p:cNvSpPr>
            <a:spLocks noGrp="1" noChangeArrowheads="1"/>
          </p:cNvSpPr>
          <p:nvPr>
            <p:ph type="ftr" sz="quarter" idx="4"/>
          </p:nvPr>
        </p:nvSpPr>
        <p:spPr bwMode="auto">
          <a:xfrm>
            <a:off x="3" y="9119474"/>
            <a:ext cx="3169920" cy="480060"/>
          </a:xfrm>
          <a:prstGeom prst="rect">
            <a:avLst/>
          </a:prstGeom>
          <a:noFill/>
          <a:ln w="9525">
            <a:noFill/>
            <a:miter lim="800000"/>
            <a:headEnd/>
            <a:tailEnd/>
          </a:ln>
          <a:effectLst/>
        </p:spPr>
        <p:txBody>
          <a:bodyPr vert="horz" wrap="square" lIns="96633" tIns="48316" rIns="96633" bIns="48316" numCol="1" anchor="b" anchorCtr="0" compatLnSpc="1">
            <a:prstTxWarp prst="textNoShape">
              <a:avLst/>
            </a:prstTxWarp>
          </a:bodyPr>
          <a:lstStyle>
            <a:lvl1pPr>
              <a:defRPr sz="1300"/>
            </a:lvl1pPr>
          </a:lstStyle>
          <a:p>
            <a:pPr>
              <a:defRPr/>
            </a:pPr>
            <a:endParaRPr lang="en-US" dirty="0"/>
          </a:p>
        </p:txBody>
      </p:sp>
      <p:sp>
        <p:nvSpPr>
          <p:cNvPr id="156679" name="Rectangle 7"/>
          <p:cNvSpPr>
            <a:spLocks noGrp="1" noChangeArrowheads="1"/>
          </p:cNvSpPr>
          <p:nvPr>
            <p:ph type="sldNum" sz="quarter" idx="5"/>
          </p:nvPr>
        </p:nvSpPr>
        <p:spPr bwMode="auto">
          <a:xfrm>
            <a:off x="4143589" y="9119474"/>
            <a:ext cx="3169920" cy="480060"/>
          </a:xfrm>
          <a:prstGeom prst="rect">
            <a:avLst/>
          </a:prstGeom>
          <a:noFill/>
          <a:ln w="9525">
            <a:noFill/>
            <a:miter lim="800000"/>
            <a:headEnd/>
            <a:tailEnd/>
          </a:ln>
          <a:effectLst/>
        </p:spPr>
        <p:txBody>
          <a:bodyPr vert="horz" wrap="square" lIns="96633" tIns="48316" rIns="96633" bIns="48316" numCol="1" anchor="b" anchorCtr="0" compatLnSpc="1">
            <a:prstTxWarp prst="textNoShape">
              <a:avLst/>
            </a:prstTxWarp>
          </a:bodyPr>
          <a:lstStyle>
            <a:lvl1pPr algn="r">
              <a:defRPr sz="1300"/>
            </a:lvl1pPr>
          </a:lstStyle>
          <a:p>
            <a:pPr>
              <a:defRPr/>
            </a:pPr>
            <a:fld id="{288917DA-2F73-4392-8C10-175091277D86}" type="slidenum">
              <a:rPr lang="en-US"/>
              <a:pPr>
                <a:defRPr/>
              </a:pPr>
              <a:t>‹#›</a:t>
            </a:fld>
            <a:endParaRPr lang="en-US" dirty="0"/>
          </a:p>
        </p:txBody>
      </p:sp>
    </p:spTree>
    <p:extLst>
      <p:ext uri="{BB962C8B-B14F-4D97-AF65-F5344CB8AC3E}">
        <p14:creationId xmlns:p14="http://schemas.microsoft.com/office/powerpoint/2010/main" val="1407040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noFill/>
          <a:ln>
            <a:solidFill>
              <a:srgbClr val="000000"/>
            </a:solidFill>
            <a:miter lim="800000"/>
            <a:headEnd/>
            <a:tailEnd/>
          </a:ln>
        </p:spPr>
      </p:sp>
      <p:sp>
        <p:nvSpPr>
          <p:cNvPr id="2734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73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C4C5F8-A555-4084-9818-677C579CE68E}" type="slidenum">
              <a:rPr lang="en-US" smtClean="0">
                <a:solidFill>
                  <a:prstClr val="black"/>
                </a:solidFill>
              </a:rPr>
              <a:pPr/>
              <a:t>1</a:t>
            </a:fld>
            <a:endParaRPr lang="en-US" dirty="0"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CDECF6-3B67-4BA3-9B02-B620DB3CB5B6}" type="slidenum">
              <a:rPr lang="en-US" smtClean="0">
                <a:solidFill>
                  <a:srgbClr val="000000"/>
                </a:solidFill>
              </a:rPr>
              <a:pPr/>
              <a:t>10</a:t>
            </a:fld>
            <a:endParaRPr lang="en-US" dirty="0" smtClean="0">
              <a:solidFill>
                <a:srgbClr val="000000"/>
              </a:solidFill>
            </a:endParaRPr>
          </a:p>
        </p:txBody>
      </p:sp>
      <p:sp>
        <p:nvSpPr>
          <p:cNvPr id="293891" name="Rectangle 2"/>
          <p:cNvSpPr>
            <a:spLocks noGrp="1" noRot="1" noChangeAspect="1" noChangeArrowheads="1" noTextEdit="1"/>
          </p:cNvSpPr>
          <p:nvPr>
            <p:ph type="sldImg"/>
          </p:nvPr>
        </p:nvSpPr>
        <p:spPr bwMode="auto">
          <a:xfrm>
            <a:off x="1257300" y="717550"/>
            <a:ext cx="4802188" cy="3602038"/>
          </a:xfrm>
          <a:noFill/>
          <a:ln>
            <a:solidFill>
              <a:srgbClr val="000000"/>
            </a:solidFill>
            <a:miter lim="800000"/>
            <a:headEnd/>
            <a:tailEnd/>
          </a:ln>
        </p:spPr>
      </p:sp>
      <p:sp>
        <p:nvSpPr>
          <p:cNvPr id="293892" name="Rectangle 3"/>
          <p:cNvSpPr>
            <a:spLocks noGrp="1" noChangeArrowheads="1"/>
          </p:cNvSpPr>
          <p:nvPr>
            <p:ph type="body" idx="1"/>
          </p:nvPr>
        </p:nvSpPr>
        <p:spPr bwMode="auto">
          <a:xfrm>
            <a:off x="325121" y="4561227"/>
            <a:ext cx="6664960" cy="4321852"/>
          </a:xfrm>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11</a:t>
            </a:fld>
            <a:endParaRPr lang="en-US" dirty="0"/>
          </a:p>
        </p:txBody>
      </p:sp>
    </p:spTree>
    <p:extLst>
      <p:ext uri="{BB962C8B-B14F-4D97-AF65-F5344CB8AC3E}">
        <p14:creationId xmlns:p14="http://schemas.microsoft.com/office/powerpoint/2010/main" val="2122712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12</a:t>
            </a:fld>
            <a:endParaRPr lang="en-US" dirty="0"/>
          </a:p>
        </p:txBody>
      </p:sp>
    </p:spTree>
    <p:extLst>
      <p:ext uri="{BB962C8B-B14F-4D97-AF65-F5344CB8AC3E}">
        <p14:creationId xmlns:p14="http://schemas.microsoft.com/office/powerpoint/2010/main" val="8625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024EAA4A-E732-48FB-B751-A8A853D124B1}" type="slidenum">
              <a:rPr lang="en-US" sz="1200">
                <a:solidFill>
                  <a:srgbClr val="000000"/>
                </a:solidFill>
              </a:rPr>
              <a:pPr/>
              <a:t>13</a:t>
            </a:fld>
            <a:endParaRPr lang="en-US" sz="1200" dirty="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975360" y="4561226"/>
            <a:ext cx="5364480" cy="4320213"/>
          </a:xfrm>
          <a:noFill/>
          <a:ln/>
        </p:spPr>
        <p:txBody>
          <a:bodyPr/>
          <a:lstStyle/>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79D3063-DCEC-4F1E-A6CF-27351FF4BC46}" type="slidenum">
              <a:rPr lang="en-US">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pPr defTabSz="972429"/>
            <a:fld id="{29E7C016-B68F-42F4-8E9C-03F7D9C3AC04}" type="slidenum">
              <a:rPr lang="en-US" sz="1200">
                <a:solidFill>
                  <a:srgbClr val="000000"/>
                </a:solidFill>
              </a:rPr>
              <a:pPr defTabSz="972429"/>
              <a:t>15</a:t>
            </a:fld>
            <a:endParaRPr lang="en-US" sz="1200" dirty="0">
              <a:solidFill>
                <a:srgbClr val="000000"/>
              </a:solidFill>
            </a:endParaRPr>
          </a:p>
        </p:txBody>
      </p:sp>
      <p:sp>
        <p:nvSpPr>
          <p:cNvPr id="197635" name="Rectangle 2"/>
          <p:cNvSpPr>
            <a:spLocks noGrp="1" noRot="1" noChangeAspect="1" noChangeArrowheads="1" noTextEdit="1"/>
          </p:cNvSpPr>
          <p:nvPr>
            <p:ph type="sldImg"/>
          </p:nvPr>
        </p:nvSpPr>
        <p:spPr>
          <a:xfrm>
            <a:off x="1187027" y="719763"/>
            <a:ext cx="4951307" cy="3597171"/>
          </a:xfrm>
          <a:ln w="12700" cap="flat">
            <a:solidFill>
              <a:schemeClr val="tx1"/>
            </a:solidFill>
          </a:ln>
        </p:spPr>
      </p:sp>
      <p:sp>
        <p:nvSpPr>
          <p:cNvPr id="197636" name="Rectangle 3"/>
          <p:cNvSpPr>
            <a:spLocks noGrp="1" noChangeArrowheads="1"/>
          </p:cNvSpPr>
          <p:nvPr>
            <p:ph type="body" idx="1"/>
          </p:nvPr>
        </p:nvSpPr>
        <p:spPr>
          <a:xfrm>
            <a:off x="975360" y="4561226"/>
            <a:ext cx="5364480" cy="4320213"/>
          </a:xfrm>
          <a:noFill/>
          <a:ln/>
        </p:spPr>
        <p:txBody>
          <a:bodyPr lIns="98067" tIns="49034" rIns="98067" bIns="49034"/>
          <a:lstStyle/>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16</a:t>
            </a:fld>
            <a:endParaRPr lang="en-US" dirty="0"/>
          </a:p>
        </p:txBody>
      </p:sp>
    </p:spTree>
    <p:extLst>
      <p:ext uri="{BB962C8B-B14F-4D97-AF65-F5344CB8AC3E}">
        <p14:creationId xmlns:p14="http://schemas.microsoft.com/office/powerpoint/2010/main" val="2455516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17</a:t>
            </a:fld>
            <a:endParaRPr lang="en-US" dirty="0"/>
          </a:p>
        </p:txBody>
      </p:sp>
    </p:spTree>
    <p:extLst>
      <p:ext uri="{BB962C8B-B14F-4D97-AF65-F5344CB8AC3E}">
        <p14:creationId xmlns:p14="http://schemas.microsoft.com/office/powerpoint/2010/main" val="2190297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lnSpc>
                <a:spcPct val="80000"/>
              </a:lnSpc>
            </a:pPr>
            <a:r>
              <a:rPr lang="en-US" u="sng" dirty="0" smtClean="0">
                <a:latin typeface="Arial" pitchFamily="34" charset="0"/>
              </a:rPr>
              <a:t>Initial</a:t>
            </a:r>
            <a:r>
              <a:rPr lang="en-US" dirty="0" smtClean="0">
                <a:latin typeface="Arial" pitchFamily="34" charset="0"/>
              </a:rPr>
              <a:t> focus of work should be on “getting the process right” with a known connection to an outcome</a:t>
            </a:r>
          </a:p>
          <a:p>
            <a:pPr eaLnBrk="1" hangingPunct="1">
              <a:lnSpc>
                <a:spcPct val="80000"/>
              </a:lnSpc>
            </a:pPr>
            <a:endParaRPr lang="en-US" dirty="0" smtClean="0">
              <a:latin typeface="Arial" pitchFamily="34" charset="0"/>
            </a:endParaRPr>
          </a:p>
          <a:p>
            <a:pPr eaLnBrk="1" hangingPunct="1">
              <a:lnSpc>
                <a:spcPct val="80000"/>
              </a:lnSpc>
            </a:pPr>
            <a:r>
              <a:rPr lang="en-US" dirty="0" smtClean="0">
                <a:latin typeface="Arial" pitchFamily="34" charset="0"/>
              </a:rPr>
              <a:t>Taking a set of processes to a agreed upon level of reliability within a specified timeline</a:t>
            </a:r>
          </a:p>
          <a:p>
            <a:pPr eaLnBrk="1" hangingPunct="1">
              <a:lnSpc>
                <a:spcPct val="80000"/>
              </a:lnSpc>
            </a:pPr>
            <a:endParaRPr lang="en-US" dirty="0" smtClean="0">
              <a:latin typeface="Arial" pitchFamily="34" charset="0"/>
            </a:endParaRPr>
          </a:p>
          <a:p>
            <a:pPr eaLnBrk="1" hangingPunct="1">
              <a:lnSpc>
                <a:spcPct val="80000"/>
              </a:lnSpc>
            </a:pPr>
            <a:r>
              <a:rPr lang="en-US" dirty="0" smtClean="0">
                <a:latin typeface="Arial" pitchFamily="34" charset="0"/>
              </a:rPr>
              <a:t>Teams will use reliability design principles in improvement work not just hard work and vigilance </a:t>
            </a:r>
          </a:p>
          <a:p>
            <a:pPr eaLnBrk="1" hangingPunct="1">
              <a:lnSpc>
                <a:spcPct val="80000"/>
              </a:lnSpc>
            </a:pPr>
            <a:endParaRPr lang="en-US" dirty="0" smtClean="0">
              <a:latin typeface="Arial" pitchFamily="34" charset="0"/>
            </a:endParaRPr>
          </a:p>
          <a:p>
            <a:pPr eaLnBrk="1" hangingPunct="1">
              <a:lnSpc>
                <a:spcPct val="80000"/>
              </a:lnSpc>
            </a:pPr>
            <a:r>
              <a:rPr lang="en-US" dirty="0" smtClean="0">
                <a:latin typeface="Arial" pitchFamily="34" charset="0"/>
              </a:rPr>
              <a:t>Teams will develop good designs by using rapid cycle small tests of change</a:t>
            </a:r>
            <a:endParaRPr lang="en-US" dirty="0" smtClean="0">
              <a:solidFill>
                <a:schemeClr val="tx2"/>
              </a:solidFill>
              <a:latin typeface="Arial" pitchFamily="34" charset="0"/>
            </a:endParaRPr>
          </a:p>
          <a:p>
            <a:endParaRPr lang="en-US" dirty="0" smtClean="0">
              <a:latin typeface="Arial" pitchFamily="34" charset="0"/>
            </a:endParaRPr>
          </a:p>
        </p:txBody>
      </p:sp>
      <p:sp>
        <p:nvSpPr>
          <p:cNvPr id="190468" name="Slide Number Placeholder 3"/>
          <p:cNvSpPr>
            <a:spLocks noGrp="1"/>
          </p:cNvSpPr>
          <p:nvPr>
            <p:ph type="sldNum" sz="quarter" idx="5"/>
          </p:nvPr>
        </p:nvSpPr>
        <p:spPr>
          <a:noFill/>
        </p:spPr>
        <p:txBody>
          <a:bodyPr/>
          <a:lstStyle/>
          <a:p>
            <a:fld id="{5B9B0647-1217-4208-A8B0-A61602BFE1F1}" type="slidenum">
              <a:rPr lang="en-US">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algn="r" rtl="0" eaLnBrk="0" fontAlgn="base" hangingPunct="0">
              <a:spcBef>
                <a:spcPct val="0"/>
              </a:spcBef>
              <a:spcAft>
                <a:spcPct val="0"/>
              </a:spcAft>
            </a:pPr>
            <a:fld id="{FB6E5838-847F-4514-A7BA-501B035541FC}" type="slidenum">
              <a:rPr lang="en-US">
                <a:solidFill>
                  <a:prstClr val="black"/>
                </a:solidFill>
                <a:ea typeface="ＭＳ Ｐゴシック" pitchFamily="1" charset="-128"/>
              </a:rPr>
              <a:pPr algn="r" rtl="0" eaLnBrk="0" fontAlgn="base" hangingPunct="0">
                <a:spcBef>
                  <a:spcPct val="0"/>
                </a:spcBef>
                <a:spcAft>
                  <a:spcPct val="0"/>
                </a:spcAft>
              </a:pPr>
              <a:t>19</a:t>
            </a:fld>
            <a:endParaRPr lang="en-US" dirty="0">
              <a:solidFill>
                <a:prstClr val="black"/>
              </a:solidFill>
              <a:ea typeface="ＭＳ Ｐゴシック" pitchFamily="1" charset="-128"/>
            </a:endParaRPr>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r>
              <a:rPr lang="en-US" dirty="0" smtClean="0">
                <a:latin typeface="Arial" pitchFamily="34" charset="0"/>
              </a:rPr>
              <a:t>Ask, “What would I see if I could observe this being done?” Design the work to be flawless, each and every time, regardless of who does it. Use aids and reminders. Design these tools into the system. Use information technology to assist design. </a:t>
            </a:r>
          </a:p>
        </p:txBody>
      </p:sp>
      <p:sp>
        <p:nvSpPr>
          <p:cNvPr id="193540" name="Slide Number Placeholder 3"/>
          <p:cNvSpPr>
            <a:spLocks noGrp="1"/>
          </p:cNvSpPr>
          <p:nvPr>
            <p:ph type="sldNum" sz="quarter" idx="5"/>
          </p:nvPr>
        </p:nvSpPr>
        <p:spPr>
          <a:noFill/>
        </p:spPr>
        <p:txBody>
          <a:bodyPr/>
          <a:lstStyle/>
          <a:p>
            <a:fld id="{E35D1C18-C1E7-4E1B-91FB-C8A5CC35B371}" type="slidenum">
              <a:rPr lang="en-US">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21</a:t>
            </a:fld>
            <a:endParaRPr lang="en-US" dirty="0"/>
          </a:p>
        </p:txBody>
      </p:sp>
    </p:spTree>
    <p:extLst>
      <p:ext uri="{BB962C8B-B14F-4D97-AF65-F5344CB8AC3E}">
        <p14:creationId xmlns:p14="http://schemas.microsoft.com/office/powerpoint/2010/main" val="2332893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22</a:t>
            </a:fld>
            <a:endParaRPr lang="en-US" dirty="0"/>
          </a:p>
        </p:txBody>
      </p:sp>
    </p:spTree>
    <p:extLst>
      <p:ext uri="{BB962C8B-B14F-4D97-AF65-F5344CB8AC3E}">
        <p14:creationId xmlns:p14="http://schemas.microsoft.com/office/powerpoint/2010/main" val="2870640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2862AB4-A0C6-4F95-9995-6FED44948DF6}" type="slidenum">
              <a:rPr lang="en-US" smtClean="0">
                <a:solidFill>
                  <a:srgbClr val="000000"/>
                </a:solidFill>
              </a:rPr>
              <a:pPr/>
              <a:t>23</a:t>
            </a:fld>
            <a:endParaRPr lang="en-US" dirty="0" smtClean="0">
              <a:solidFill>
                <a:srgbClr val="000000"/>
              </a:solidFill>
            </a:endParaRPr>
          </a:p>
        </p:txBody>
      </p:sp>
      <p:sp>
        <p:nvSpPr>
          <p:cNvPr id="296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25</a:t>
            </a:fld>
            <a:endParaRPr lang="en-US" dirty="0"/>
          </a:p>
        </p:txBody>
      </p:sp>
    </p:spTree>
    <p:extLst>
      <p:ext uri="{BB962C8B-B14F-4D97-AF65-F5344CB8AC3E}">
        <p14:creationId xmlns:p14="http://schemas.microsoft.com/office/powerpoint/2010/main" val="779103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p:spPr>
        <p:txBody>
          <a:bodyPr/>
          <a:lstStyle/>
          <a:p>
            <a:pPr eaLnBrk="1" hangingPunct="1">
              <a:spcBef>
                <a:spcPct val="0"/>
              </a:spcBef>
            </a:pPr>
            <a:r>
              <a:rPr lang="en-US" dirty="0" smtClean="0">
                <a:latin typeface="Arial" pitchFamily="34" charset="0"/>
              </a:rPr>
              <a:t>By shorter cycle feedback I mean shorter than our outcome measures…</a:t>
            </a:r>
          </a:p>
        </p:txBody>
      </p:sp>
      <p:sp>
        <p:nvSpPr>
          <p:cNvPr id="201732" name="Slide Number Placeholder 3"/>
          <p:cNvSpPr>
            <a:spLocks noGrp="1"/>
          </p:cNvSpPr>
          <p:nvPr>
            <p:ph type="sldNum" sz="quarter" idx="5"/>
          </p:nvPr>
        </p:nvSpPr>
        <p:spPr>
          <a:noFill/>
        </p:spPr>
        <p:txBody>
          <a:bodyPr/>
          <a:lstStyle/>
          <a:p>
            <a:fld id="{9D58D2C7-9E88-414B-A6C9-E440E34BFFA2}" type="slidenum">
              <a:rPr lang="en-US">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D7A4CC2C-2925-4FD4-9C5E-3AF108D7DA45}" type="slidenum">
              <a:rPr lang="en-US">
                <a:solidFill>
                  <a:prstClr val="black"/>
                </a:solidFill>
              </a:rPr>
              <a:pPr/>
              <a:t>27</a:t>
            </a:fld>
            <a:endParaRPr lang="en-US" dirty="0">
              <a:solidFill>
                <a:prstClr val="black"/>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spcBef>
                <a:spcPct val="0"/>
              </a:spcBef>
            </a:pPr>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29</a:t>
            </a:fld>
            <a:endParaRPr lang="en-US" dirty="0"/>
          </a:p>
        </p:txBody>
      </p:sp>
    </p:spTree>
    <p:extLst>
      <p:ext uri="{BB962C8B-B14F-4D97-AF65-F5344CB8AC3E}">
        <p14:creationId xmlns:p14="http://schemas.microsoft.com/office/powerpoint/2010/main" val="164486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C636DA6-8308-41D9-915A-E19AC5DC8E9E}" type="slidenum">
              <a:rPr lang="en-US">
                <a:solidFill>
                  <a:prstClr val="black"/>
                </a:solidFill>
                <a:latin typeface="Arial" pitchFamily="34" charset="0"/>
              </a:rPr>
              <a:pPr/>
              <a:t>3</a:t>
            </a:fld>
            <a:endParaRPr lang="en-US" dirty="0">
              <a:solidFill>
                <a:prstClr val="black"/>
              </a:solidFill>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75360" y="4560570"/>
            <a:ext cx="5364480" cy="4320540"/>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30</a:t>
            </a:fld>
            <a:endParaRPr lang="en-US" dirty="0"/>
          </a:p>
        </p:txBody>
      </p:sp>
    </p:spTree>
    <p:extLst>
      <p:ext uri="{BB962C8B-B14F-4D97-AF65-F5344CB8AC3E}">
        <p14:creationId xmlns:p14="http://schemas.microsoft.com/office/powerpoint/2010/main" val="1584674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31</a:t>
            </a:fld>
            <a:endParaRPr lang="en-US" dirty="0"/>
          </a:p>
        </p:txBody>
      </p:sp>
    </p:spTree>
    <p:extLst>
      <p:ext uri="{BB962C8B-B14F-4D97-AF65-F5344CB8AC3E}">
        <p14:creationId xmlns:p14="http://schemas.microsoft.com/office/powerpoint/2010/main" val="921741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pPr defTabSz="972429"/>
            <a:fld id="{3D1499D2-465B-404A-89A7-11760AD019AD}" type="slidenum">
              <a:rPr lang="en-US" sz="1200">
                <a:solidFill>
                  <a:srgbClr val="000000"/>
                </a:solidFill>
              </a:rPr>
              <a:pPr defTabSz="972429"/>
              <a:t>33</a:t>
            </a:fld>
            <a:endParaRPr lang="en-US" sz="1200" dirty="0">
              <a:solidFill>
                <a:srgbClr val="000000"/>
              </a:solidFill>
            </a:endParaRPr>
          </a:p>
        </p:txBody>
      </p:sp>
      <p:sp>
        <p:nvSpPr>
          <p:cNvPr id="208899" name="Rectangle 2"/>
          <p:cNvSpPr>
            <a:spLocks noGrp="1" noRot="1" noChangeAspect="1" noChangeArrowheads="1" noTextEdit="1"/>
          </p:cNvSpPr>
          <p:nvPr>
            <p:ph type="sldImg"/>
          </p:nvPr>
        </p:nvSpPr>
        <p:spPr>
          <a:xfrm>
            <a:off x="1181947" y="719763"/>
            <a:ext cx="4956387" cy="3600450"/>
          </a:xfrm>
          <a:ln/>
        </p:spPr>
      </p:sp>
      <p:sp>
        <p:nvSpPr>
          <p:cNvPr id="208900" name="Rectangle 3"/>
          <p:cNvSpPr>
            <a:spLocks noGrp="1" noChangeArrowheads="1"/>
          </p:cNvSpPr>
          <p:nvPr>
            <p:ph type="body" idx="1"/>
          </p:nvPr>
        </p:nvSpPr>
        <p:spPr>
          <a:xfrm>
            <a:off x="975360" y="4561226"/>
            <a:ext cx="5364480" cy="4320213"/>
          </a:xfrm>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u="sng" dirty="0"/>
          </a:p>
          <a:p>
            <a:r>
              <a:rPr lang="en-US" dirty="0" smtClean="0"/>
              <a:t>Start Pat/Saranya</a:t>
            </a:r>
            <a:endParaRPr lang="en-US" dirty="0"/>
          </a:p>
        </p:txBody>
      </p:sp>
      <p:sp>
        <p:nvSpPr>
          <p:cNvPr id="4" name="Slide Number Placeholder 3"/>
          <p:cNvSpPr>
            <a:spLocks noGrp="1"/>
          </p:cNvSpPr>
          <p:nvPr>
            <p:ph type="sldNum" sz="quarter" idx="10"/>
          </p:nvPr>
        </p:nvSpPr>
        <p:spPr/>
        <p:txBody>
          <a:bodyPr/>
          <a:lstStyle/>
          <a:p>
            <a:pPr>
              <a:defRPr/>
            </a:pPr>
            <a:fld id="{6FA97E8E-1A8C-4E34-B4A9-6849D592F72D}" type="slidenum">
              <a:rPr lang="en-US" smtClean="0">
                <a:solidFill>
                  <a:prstClr val="black"/>
                </a:solidFill>
              </a:rPr>
              <a:pPr>
                <a:def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35</a:t>
            </a:fld>
            <a:endParaRPr lang="en-US" dirty="0"/>
          </a:p>
        </p:txBody>
      </p:sp>
    </p:spTree>
    <p:extLst>
      <p:ext uri="{BB962C8B-B14F-4D97-AF65-F5344CB8AC3E}">
        <p14:creationId xmlns:p14="http://schemas.microsoft.com/office/powerpoint/2010/main" val="557235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endParaRPr lang="en-US" dirty="0" smtClean="0">
              <a:latin typeface="Calibri" pitchFamily="34" charset="0"/>
              <a:ea typeface="ＭＳ Ｐゴシック" pitchFamily="34" charset="-128"/>
            </a:endParaRPr>
          </a:p>
        </p:txBody>
      </p:sp>
      <p:sp>
        <p:nvSpPr>
          <p:cNvPr id="16388" name="Slide Number Placeholder 3"/>
          <p:cNvSpPr>
            <a:spLocks noGrp="1"/>
          </p:cNvSpPr>
          <p:nvPr>
            <p:ph type="sldNum" sz="quarter" idx="5"/>
          </p:nvPr>
        </p:nvSpPr>
        <p:spPr>
          <a:xfrm>
            <a:off x="4114492" y="9144391"/>
            <a:ext cx="377037" cy="456810"/>
          </a:xfrm>
          <a:noFill/>
        </p:spPr>
        <p:txBody>
          <a:bodyPr/>
          <a:lstStyle/>
          <a:p>
            <a:fld id="{C714BDC3-3F1F-48D5-AEA5-A642A9478168}" type="slidenum">
              <a:rPr lang="en-US" smtClean="0">
                <a:solidFill>
                  <a:prstClr val="black"/>
                </a:solidFill>
                <a:latin typeface="Verdana" pitchFamily="34" charset="0"/>
                <a:ea typeface="ＭＳ Ｐゴシック" pitchFamily="34" charset="-128"/>
              </a:rPr>
              <a:pPr/>
              <a:t>36</a:t>
            </a:fld>
            <a:endParaRPr lang="en-US" smtClean="0">
              <a:solidFill>
                <a:prstClr val="black"/>
              </a:solidFill>
              <a:latin typeface="Verdana"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pPr>
                <a:defRPr/>
              </a:pPr>
              <a:t>37</a:t>
            </a:fld>
            <a:endParaRPr lang="en-US" dirty="0"/>
          </a:p>
        </p:txBody>
      </p:sp>
    </p:spTree>
    <p:extLst>
      <p:ext uri="{BB962C8B-B14F-4D97-AF65-F5344CB8AC3E}">
        <p14:creationId xmlns:p14="http://schemas.microsoft.com/office/powerpoint/2010/main" val="1531782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827487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094856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1" name="Rectangle 7"/>
          <p:cNvSpPr>
            <a:spLocks noGrp="1" noChangeArrowheads="1"/>
          </p:cNvSpPr>
          <p:nvPr>
            <p:ph type="sldNum" sz="quarter" idx="5"/>
          </p:nvPr>
        </p:nvSpPr>
        <p:spPr>
          <a:noFill/>
        </p:spPr>
        <p:txBody>
          <a:bodyPr/>
          <a:lstStyle/>
          <a:p>
            <a:pPr eaLnBrk="0" hangingPunct="0"/>
            <a:fld id="{7411511C-8B90-4B33-AE31-A0CCAB48FB40}" type="slidenum">
              <a:rPr lang="en-US" b="1" smtClean="0">
                <a:solidFill>
                  <a:srgbClr val="000000"/>
                </a:solidFill>
                <a:latin typeface="Times New Roman" pitchFamily="18" charset="0"/>
              </a:rPr>
              <a:pPr eaLnBrk="0" hangingPunct="0"/>
              <a:t>40</a:t>
            </a:fld>
            <a:endParaRPr lang="en-US" b="1" dirty="0" smtClean="0">
              <a:solidFill>
                <a:srgbClr val="000000"/>
              </a:solidFill>
              <a:latin typeface="Times New Roman" pitchFamily="18" charset="0"/>
            </a:endParaRPr>
          </a:p>
        </p:txBody>
      </p:sp>
      <p:sp>
        <p:nvSpPr>
          <p:cNvPr id="798722"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ln/>
        </p:spPr>
        <p:txBody>
          <a:bodyPr/>
          <a:lstStyle/>
          <a:p>
            <a:pPr>
              <a:defRPr/>
            </a:pPr>
            <a:r>
              <a:rPr lang="en-US" dirty="0" smtClean="0"/>
              <a:t>Preparing for Spread</a:t>
            </a:r>
          </a:p>
          <a:p>
            <a:pPr>
              <a:defRPr/>
            </a:pPr>
            <a:endParaRPr lang="en-US" dirty="0" smtClean="0"/>
          </a:p>
          <a:p>
            <a:pPr marL="599404" indent="-599404">
              <a:lnSpc>
                <a:spcPct val="90000"/>
              </a:lnSpc>
              <a:buFont typeface="Wingdings" pitchFamily="2" charset="2"/>
              <a:buChar char=""/>
              <a:defRPr/>
            </a:pPr>
            <a:r>
              <a:rPr lang="en-US" altLang="en-US" dirty="0" smtClean="0"/>
              <a:t>Document results (data) </a:t>
            </a:r>
          </a:p>
          <a:p>
            <a:pPr marL="599404" indent="-599404">
              <a:lnSpc>
                <a:spcPct val="90000"/>
              </a:lnSpc>
              <a:spcBef>
                <a:spcPct val="75000"/>
              </a:spcBef>
              <a:buFont typeface="Wingdings" pitchFamily="2" charset="2"/>
              <a:buChar char=""/>
              <a:defRPr/>
            </a:pPr>
            <a:r>
              <a:rPr lang="en-US" altLang="en-US" dirty="0" smtClean="0"/>
              <a:t>Build awareness of work &amp; results</a:t>
            </a:r>
          </a:p>
          <a:p>
            <a:pPr marL="599404" indent="-599404">
              <a:lnSpc>
                <a:spcPct val="90000"/>
              </a:lnSpc>
              <a:spcBef>
                <a:spcPct val="75000"/>
              </a:spcBef>
              <a:buFont typeface="Wingdings" pitchFamily="2" charset="2"/>
              <a:buChar char=""/>
              <a:defRPr/>
            </a:pPr>
            <a:r>
              <a:rPr lang="en-US" altLang="en-US" dirty="0" smtClean="0"/>
              <a:t>Sell benefits of the changes</a:t>
            </a:r>
          </a:p>
          <a:p>
            <a:pPr marL="599404" indent="-599404">
              <a:lnSpc>
                <a:spcPct val="90000"/>
              </a:lnSpc>
              <a:spcBef>
                <a:spcPct val="75000"/>
              </a:spcBef>
              <a:buFont typeface="Wingdings" pitchFamily="2" charset="2"/>
              <a:buChar char=""/>
              <a:defRPr/>
            </a:pPr>
            <a:r>
              <a:rPr lang="en-US" altLang="en-US" dirty="0" smtClean="0"/>
              <a:t>Identify senior leader(s) responsible for spread</a:t>
            </a:r>
          </a:p>
          <a:p>
            <a:pPr marL="599404" indent="-599404">
              <a:lnSpc>
                <a:spcPct val="90000"/>
              </a:lnSpc>
              <a:spcBef>
                <a:spcPct val="75000"/>
              </a:spcBef>
              <a:buFont typeface="Wingdings" pitchFamily="2" charset="2"/>
              <a:buChar char=""/>
              <a:defRPr/>
            </a:pPr>
            <a:r>
              <a:rPr lang="en-US" altLang="en-US" dirty="0" smtClean="0"/>
              <a:t>Use original team as technical advisors</a:t>
            </a:r>
          </a:p>
          <a:p>
            <a:pPr>
              <a:defRPr/>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094856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27692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09381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D2FD525-EE85-4271-8B19-561C938D335F}" type="slidenum">
              <a:rPr lang="en-US" smtClean="0">
                <a:solidFill>
                  <a:srgbClr val="000000"/>
                </a:solidFill>
              </a:rPr>
              <a:pPr/>
              <a:t>8</a:t>
            </a:fld>
            <a:endParaRPr lang="en-US" dirty="0" smtClean="0">
              <a:solidFill>
                <a:srgbClr val="000000"/>
              </a:solidFill>
            </a:endParaRPr>
          </a:p>
        </p:txBody>
      </p:sp>
      <p:sp>
        <p:nvSpPr>
          <p:cNvPr id="292867" name="Rectangle 2"/>
          <p:cNvSpPr>
            <a:spLocks noGrp="1" noRot="1" noChangeAspect="1" noChangeArrowheads="1" noTextEdit="1"/>
          </p:cNvSpPr>
          <p:nvPr>
            <p:ph type="sldImg"/>
          </p:nvPr>
        </p:nvSpPr>
        <p:spPr bwMode="auto">
          <a:xfrm>
            <a:off x="1258888" y="719138"/>
            <a:ext cx="4802187" cy="3600450"/>
          </a:xfrm>
          <a:noFill/>
          <a:ln>
            <a:solidFill>
              <a:srgbClr val="000000"/>
            </a:solidFill>
            <a:miter lim="800000"/>
            <a:headEnd/>
            <a:tailEnd/>
          </a:ln>
        </p:spPr>
      </p:sp>
      <p:sp>
        <p:nvSpPr>
          <p:cNvPr id="292868" name="Rectangle 3"/>
          <p:cNvSpPr>
            <a:spLocks noGrp="1" noChangeArrowheads="1"/>
          </p:cNvSpPr>
          <p:nvPr>
            <p:ph type="body" idx="1"/>
          </p:nvPr>
        </p:nvSpPr>
        <p:spPr bwMode="auto">
          <a:xfrm>
            <a:off x="975361" y="4561226"/>
            <a:ext cx="5364480" cy="4320213"/>
          </a:xfrm>
          <a:noFill/>
        </p:spPr>
        <p:txBody>
          <a:bodyPr wrap="square" numCol="1" anchor="t" anchorCtr="0" compatLnSpc="1">
            <a:prstTxWarp prst="textNoShape">
              <a:avLst/>
            </a:prstTxWarp>
          </a:bodyPr>
          <a:lstStyle/>
          <a:p>
            <a:r>
              <a:rPr lang="en-US" b="1" dirty="0" smtClean="0">
                <a:latin typeface="+mn-lt"/>
              </a:rPr>
              <a:t/>
            </a:r>
            <a:br>
              <a:rPr lang="en-US" b="1" dirty="0" smtClean="0">
                <a:latin typeface="+mn-lt"/>
              </a:rPr>
            </a:br>
            <a:endParaRPr lang="en-US" dirty="0" smtClean="0">
              <a:latin typeface="+mn-lt"/>
            </a:endParaRPr>
          </a:p>
          <a:p>
            <a:r>
              <a:rPr lang="en-US" dirty="0" smtClean="0">
                <a:latin typeface="+mn-lt"/>
              </a:rPr>
              <a:t>Hospitals are increasingly launching into new improvement projects with goals to improve outcomes, efficiency, quality, costs, and safety. Organizations devote time, resources, and human capital to increase the safety and efficiency of patient care. However, according to a recent study by Aiken and colleagues, up to 70 percent of all change fails. [</a:t>
            </a:r>
            <a:r>
              <a:rPr lang="en-US" i="1" dirty="0" smtClean="0">
                <a:latin typeface="+mn-lt"/>
              </a:rPr>
              <a:t>Aiken C, Keller S, Rennie M. The Performance Culture Imperative. McKinsey &amp; Co</a:t>
            </a:r>
            <a:r>
              <a:rPr lang="en-US" dirty="0" smtClean="0">
                <a:latin typeface="+mn-lt"/>
              </a:rPr>
              <a:t>.] Why does this happen when well-intentioned people set out to improve what they do? It is largely because many institutions have expertise in the important clinical elements that need improving, but lack skills in the operational processes that act as the engine needed to drive improvement. For a portfolio of improvement projects to truly achieve success at the system level, a proficient operational skill set is required.</a:t>
            </a:r>
          </a:p>
          <a:p>
            <a:r>
              <a:rPr lang="en-US" dirty="0" smtClean="0">
                <a:latin typeface="+mn-lt"/>
              </a:rPr>
              <a:t> </a:t>
            </a:r>
          </a:p>
          <a:p>
            <a:r>
              <a:rPr lang="en-US" b="1" dirty="0" smtClean="0">
                <a:latin typeface="+mn-lt"/>
              </a:rPr>
              <a:t>The Goal</a:t>
            </a:r>
            <a:endParaRPr lang="en-US" dirty="0" smtClean="0">
              <a:latin typeface="+mn-lt"/>
            </a:endParaRPr>
          </a:p>
          <a:p>
            <a:r>
              <a:rPr lang="en-US" dirty="0" smtClean="0">
                <a:latin typeface="+mn-lt"/>
              </a:rPr>
              <a:t>To help organizations operationalize improvement across their systems, the Institute for Healthcare Improvement (IHI) is offering its latest Expedition titled, </a:t>
            </a:r>
            <a:r>
              <a:rPr lang="en-US" b="1" dirty="0" smtClean="0">
                <a:latin typeface="+mn-lt"/>
              </a:rPr>
              <a:t>Successful Execution: Securing the Link from Aims to Results</a:t>
            </a:r>
            <a:r>
              <a:rPr lang="en-US" dirty="0" smtClean="0">
                <a:latin typeface="+mn-lt"/>
              </a:rPr>
              <a:t>. This five-part, web-based program will help you to achieve breakthrough levels of performance by demonstrating how to implement a framework of execution rooted in the elements of Will, Ideas, and Execution, an IHI model for improvement.</a:t>
            </a:r>
          </a:p>
          <a:p>
            <a:r>
              <a:rPr lang="en-US" dirty="0" smtClean="0">
                <a:latin typeface="+mn-lt"/>
              </a:rPr>
              <a:t> </a:t>
            </a:r>
          </a:p>
          <a:p>
            <a:r>
              <a:rPr lang="en-US" dirty="0" smtClean="0">
                <a:latin typeface="+mn-lt"/>
              </a:rPr>
              <a:t>This framework involves:</a:t>
            </a:r>
          </a:p>
          <a:p>
            <a:r>
              <a:rPr lang="en-US" dirty="0" smtClean="0">
                <a:latin typeface="+mn-lt"/>
              </a:rPr>
              <a:t>Setting appropriate goals</a:t>
            </a:r>
          </a:p>
          <a:p>
            <a:r>
              <a:rPr lang="en-US" dirty="0" smtClean="0">
                <a:latin typeface="+mn-lt"/>
              </a:rPr>
              <a:t>Developing a portfolio of projects</a:t>
            </a:r>
          </a:p>
          <a:p>
            <a:r>
              <a:rPr lang="en-US" dirty="0" smtClean="0">
                <a:latin typeface="+mn-lt"/>
              </a:rPr>
              <a:t>Deploying resources appropriately</a:t>
            </a:r>
          </a:p>
          <a:p>
            <a:r>
              <a:rPr lang="en-US" dirty="0" smtClean="0">
                <a:latin typeface="+mn-lt"/>
              </a:rPr>
              <a:t>Establishing an oversight and learning system to increase the likelihood of producing intended results from improvement initiatives  </a:t>
            </a:r>
          </a:p>
          <a:p>
            <a:r>
              <a:rPr lang="en-US" dirty="0" smtClean="0">
                <a:latin typeface="+mn-lt"/>
              </a:rPr>
              <a:t> </a:t>
            </a:r>
          </a:p>
          <a:p>
            <a:r>
              <a:rPr lang="en-US" dirty="0" smtClean="0">
                <a:latin typeface="+mn-lt"/>
              </a:rPr>
              <a:t>Expert faculty will explain all the components of the framework using real-world examples. They will then work with participants on how to apply the framework to take their organization’s improvement efforts to the next level — a level where change is identified, and spread and sustainability are designed into the system to create a cycle of continuous learning.</a:t>
            </a:r>
          </a:p>
          <a:p>
            <a:r>
              <a:rPr lang="en-US" dirty="0" smtClean="0">
                <a:latin typeface="+mn-lt"/>
              </a:rPr>
              <a:t> </a:t>
            </a:r>
          </a:p>
          <a:p>
            <a:r>
              <a:rPr lang="en-US" b="1" dirty="0" smtClean="0">
                <a:latin typeface="+mn-lt"/>
              </a:rPr>
              <a:t>Objectives</a:t>
            </a:r>
            <a:endParaRPr lang="en-US" dirty="0" smtClean="0">
              <a:latin typeface="+mn-lt"/>
            </a:endParaRPr>
          </a:p>
          <a:p>
            <a:r>
              <a:rPr lang="en-US" dirty="0" smtClean="0">
                <a:latin typeface="+mn-lt"/>
              </a:rPr>
              <a:t>At the conclusion of this Expedition, participants will be able to:</a:t>
            </a:r>
          </a:p>
          <a:p>
            <a:r>
              <a:rPr lang="en-US" dirty="0" smtClean="0">
                <a:latin typeface="+mn-lt"/>
              </a:rPr>
              <a:t>Set a breakthrough aim for their organization</a:t>
            </a:r>
          </a:p>
          <a:p>
            <a:r>
              <a:rPr lang="en-US" dirty="0" smtClean="0">
                <a:latin typeface="+mn-lt"/>
              </a:rPr>
              <a:t>Design a portfolio of projects with appropriate staffing and resources</a:t>
            </a:r>
          </a:p>
          <a:p>
            <a:r>
              <a:rPr lang="en-US" dirty="0" smtClean="0">
                <a:latin typeface="+mn-lt"/>
              </a:rPr>
              <a:t>Formulate a plan to build or ensure improvement capability</a:t>
            </a:r>
          </a:p>
          <a:p>
            <a:r>
              <a:rPr lang="en-US" dirty="0" smtClean="0">
                <a:latin typeface="+mn-lt"/>
              </a:rPr>
              <a:t>Convene a cross-functional team for an oversight meeting</a:t>
            </a:r>
          </a:p>
          <a:p>
            <a:r>
              <a:rPr lang="en-US" dirty="0" smtClean="0">
                <a:latin typeface="+mn-lt"/>
              </a:rPr>
              <a:t>Execute a plan that can be applied over time, in other years, with other departments or programs in the organization</a:t>
            </a:r>
          </a:p>
          <a:p>
            <a:r>
              <a:rPr lang="en-US" dirty="0" smtClean="0">
                <a:latin typeface="+mn-lt"/>
              </a:rPr>
              <a:t> </a:t>
            </a:r>
          </a:p>
          <a:p>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8917DA-2F73-4392-8C10-175091277D86}"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827487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3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40.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6.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7.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5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White"/>
          <p:cNvPicPr>
            <a:picLocks noChangeAspect="1" noChangeArrowheads="1"/>
          </p:cNvPicPr>
          <p:nvPr/>
        </p:nvPicPr>
        <p:blipFill>
          <a:blip r:embed="rId2" cstate="print"/>
          <a:srcRect/>
          <a:stretch>
            <a:fillRect/>
          </a:stretch>
        </p:blipFill>
        <p:spPr bwMode="auto">
          <a:xfrm>
            <a:off x="3048000" y="328613"/>
            <a:ext cx="3043238" cy="1174750"/>
          </a:xfrm>
          <a:prstGeom prst="rect">
            <a:avLst/>
          </a:prstGeom>
          <a:noFill/>
          <a:ln w="9525">
            <a:noFill/>
            <a:miter lim="800000"/>
            <a:headEnd/>
            <a:tailEnd/>
          </a:ln>
        </p:spPr>
      </p:pic>
      <p:sp>
        <p:nvSpPr>
          <p:cNvPr id="921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4419600"/>
            <a:ext cx="6400800" cy="1752600"/>
          </a:xfrm>
        </p:spPr>
        <p:txBody>
          <a:bodyPr/>
          <a:lstStyle>
            <a:lvl1pPr marL="0" indent="0" algn="ctr">
              <a:buFontTx/>
              <a:buNone/>
              <a:defRPr i="1"/>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D1375511-B2DB-496A-94C4-E0DA26883B55}" type="slidenum">
              <a:rPr lang="en-US"/>
              <a:pPr>
                <a:defRPr/>
              </a:pPr>
              <a:t>‹#›</a:t>
            </a:fld>
            <a:endParaRPr lang="en-US" dirty="0"/>
          </a:p>
        </p:txBody>
      </p:sp>
    </p:spTree>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5AF16895-56A3-4E58-8A27-5B4137449C1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D7CFCCE-F30D-45D8-8CEC-706E6D8E3B7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C46277F2-16F5-4024-890C-E54B52E5DB6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1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1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21823799-7C12-474D-A089-30324F48E1E6}" type="slidenum">
              <a:rPr lang="en-US"/>
              <a:pPr>
                <a:defRPr/>
              </a:pPr>
              <a:t>‹#›</a:t>
            </a:fld>
            <a:endParaRPr lang="en-US" dirty="0"/>
          </a:p>
        </p:txBody>
      </p:sp>
    </p:spTree>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638800" y="228600"/>
            <a:ext cx="3048000" cy="1198563"/>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E9643A86-1A23-4717-909A-63FAC33D5C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F3864CC7-1DEC-4DFF-9E92-8F9C576532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D0D71D1B-62C1-4928-B7F8-EEF93B1EC16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638800" y="228600"/>
            <a:ext cx="3048000" cy="1198563"/>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0CB95FC7-7EDD-489B-81DA-1712BE96F585}" type="slidenum">
              <a:rPr lang="en-US"/>
              <a:pPr>
                <a:defRPr/>
              </a:pPr>
              <a:t>‹#›</a:t>
            </a:fld>
            <a:endParaRPr lang="en-US" dirty="0"/>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E9643A86-1A23-4717-909A-63FAC33D5C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F3864CC7-1DEC-4DFF-9E92-8F9C576532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D0D71D1B-62C1-4928-B7F8-EEF93B1EC16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8F5BF4BB-4B48-41A7-9A93-9BAE9D9A3CEE}" type="slidenum">
              <a:rPr lang="en-US"/>
              <a:pPr>
                <a:defRPr/>
              </a:pPr>
              <a:t>‹#›</a:t>
            </a:fld>
            <a:endParaRPr lang="en-US" dirty="0"/>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990600"/>
            <a:ext cx="4343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343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5"/>
          <p:cNvSpPr>
            <a:spLocks noGrp="1" noChangeArrowheads="1"/>
          </p:cNvSpPr>
          <p:nvPr>
            <p:ph type="ftr" sz="quarter" idx="10"/>
          </p:nvPr>
        </p:nvSpPr>
        <p:spPr>
          <a:ln/>
        </p:spPr>
        <p:txBody>
          <a:bodyPr/>
          <a:lstStyle>
            <a:lvl1pPr>
              <a:defRPr/>
            </a:lvl1pPr>
          </a:lstStyle>
          <a:p>
            <a:pPr>
              <a:defRPr/>
            </a:pPr>
            <a:r>
              <a:rPr lang="en-US" dirty="0"/>
              <a:t>Source: McCarthy and Leatherman, Performance Snapshots, 2006. www.cmwf.org/snapshots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EFB95932-5E19-4125-8422-7682562DB547}" type="slidenum">
              <a:rPr lang="en-US"/>
              <a:pPr>
                <a:defRPr/>
              </a:pPr>
              <a:t>‹#›</a:t>
            </a:fld>
            <a:endParaRPr lang="en-US" dirty="0"/>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E4CC9A-8AED-436C-9884-6C935243B3B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377CD-B177-415E-97B6-34CCC774922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43E332-D46E-4BF7-97A2-E30D9B1A89A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FBBB7-F949-48F3-9BE4-D5B87BB02D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3CBD01-EC21-45BD-B8C2-ACC5C0DC25C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EE6FC4-5E9C-4B3A-BF0A-9819ABA8A3F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C518E3-8BB4-4502-B6B3-AF375660E92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4AE9BD-1D93-4935-B65D-1A644DE54E0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162F1-C1E5-42EC-A3C5-31F364DA0A0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EB085-5358-4626-8370-12171014D66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B4E65C81-DDC8-4558-9AB1-824770EBFBE6}" type="slidenum">
              <a:rPr lang="en-US"/>
              <a:pPr>
                <a:defRPr/>
              </a:pPr>
              <a:t>‹#›</a:t>
            </a:fld>
            <a:endParaRPr lang="en-US" dirty="0"/>
          </a:p>
        </p:txBody>
      </p:sp>
    </p:spTree>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D72A45-826E-4943-94F6-CB721ED623C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pic>
        <p:nvPicPr>
          <p:cNvPr id="5" name="Picture 40" descr="logo_home"/>
          <p:cNvPicPr>
            <a:picLocks noChangeAspect="1" noChangeArrowheads="1"/>
          </p:cNvPicPr>
          <p:nvPr/>
        </p:nvPicPr>
        <p:blipFill>
          <a:blip r:embed="rId3" cstate="print"/>
          <a:srcRect/>
          <a:stretch>
            <a:fillRect/>
          </a:stretch>
        </p:blipFill>
        <p:spPr bwMode="auto">
          <a:xfrm>
            <a:off x="381000" y="381000"/>
            <a:ext cx="4687888" cy="1143000"/>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F54EDB7C-FE02-4D47-99F8-542D363E3A4B}" type="slidenum">
              <a:rPr lang="en-US"/>
              <a:pPr>
                <a:defRPr/>
              </a:pPr>
              <a:t>‹#›</a:t>
            </a:fld>
            <a:endParaRPr lang="en-US" dirty="0"/>
          </a:p>
        </p:txBody>
      </p:sp>
    </p:spTree>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472DF700-4501-4EE3-9700-634A463F45A9}" type="slidenum">
              <a:rPr lang="en-US"/>
              <a:pPr>
                <a:defRPr/>
              </a:pPr>
              <a:t>‹#›</a:t>
            </a:fld>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939FD2BC-68FE-4047-A75D-58AE97102D1F}" type="slidenum">
              <a:rPr lang="en-US"/>
              <a:pPr>
                <a:defRPr/>
              </a:pPr>
              <a:t>‹#›</a:t>
            </a:fld>
            <a:endParaRPr lang="en-US" dirty="0"/>
          </a:p>
        </p:txBody>
      </p:sp>
    </p:spTree>
  </p:cSld>
  <p:clrMapOvr>
    <a:masterClrMapping/>
  </p:clrMapOvr>
  <p:hf hdr="0" ftr="0" dt="0"/>
</p:sldLayout>
</file>

<file path=ppt/slideLayouts/slideLayout1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endParaRPr lang="en-US" dirty="0"/>
          </a:p>
          <a:p>
            <a:pPr>
              <a:defRPr/>
            </a:pPr>
            <a:fld id="{6F74FE27-6709-4366-AF30-35F195BB1D98}" type="slidenum">
              <a:rPr lang="en-US"/>
              <a:pPr>
                <a:defRPr/>
              </a:pPr>
              <a:t>‹#›</a:t>
            </a:fld>
            <a:endParaRPr lang="en-US" dirty="0"/>
          </a:p>
        </p:txBody>
      </p:sp>
    </p:spTree>
  </p:cSld>
  <p:clrMapOvr>
    <a:masterClrMapping/>
  </p:clrMapOvr>
  <p:hf hdr="0" ftr="0" dt="0"/>
</p:sldLayout>
</file>

<file path=ppt/slideLayouts/slideLayout17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3124200" y="381000"/>
            <a:ext cx="3048000" cy="1198563"/>
          </a:xfrm>
          <a:prstGeom prst="rect">
            <a:avLst/>
          </a:prstGeom>
          <a:noFill/>
          <a:ln w="9525">
            <a:noFill/>
            <a:miter lim="800000"/>
            <a:headEnd/>
            <a:tailEnd/>
          </a:ln>
        </p:spPr>
      </p:pic>
      <p:sp>
        <p:nvSpPr>
          <p:cNvPr id="1024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97798157-05AC-402B-ABF0-F647F187AF33}" type="slidenum">
              <a:rPr lang="en-US"/>
              <a:pPr>
                <a:defRPr/>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C1879C2C-0EE7-4223-A388-9125DA2391D5}" type="slidenum">
              <a:rPr lang="en-US"/>
              <a:pPr>
                <a:defRPr/>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A7271EE2-1CC2-4BDE-A6F7-C90969AA9A3D}" type="slidenum">
              <a:rPr lang="en-US"/>
              <a:pPr>
                <a:defRPr/>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804C9043-E9EC-41F4-90F5-CC1E2402782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873B372B-FB32-4C2A-B036-0AFFAD2B27E7}" type="slidenum">
              <a:rPr lang="en-US"/>
              <a:pPr>
                <a:defRPr/>
              </a:pPr>
              <a:t>‹#›</a:t>
            </a:fld>
            <a:endParaRPr lang="en-US" dirty="0"/>
          </a:p>
        </p:txBody>
      </p:sp>
    </p:spTree>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961D783D-1895-4DB4-A1A0-619D55987D4D}" type="slidenum">
              <a:rPr lang="en-US"/>
              <a:pPr>
                <a:defRPr/>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D6B5EB0F-E41F-4FB6-93D2-DCB5D10400FA}" type="slidenum">
              <a:rPr lang="en-US"/>
              <a:pPr>
                <a:defRPr/>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0F866E1D-B736-4E89-89A7-150DC0B0DAC1}" type="slidenum">
              <a:rPr lang="en-US"/>
              <a:pPr>
                <a:defRPr/>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F7283E6E-9330-43EB-9F95-0135BD75E096}" type="slidenum">
              <a:rPr lang="en-US"/>
              <a:pPr>
                <a:defRPr/>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EBDC87A5-F74B-4551-BD2C-18CD8D998352}" type="slidenum">
              <a:rPr lang="en-US"/>
              <a:pPr>
                <a:defRPr/>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8DEAF60A-3849-4C89-9B00-CDA5C06288B6}" type="slidenum">
              <a:rPr lang="en-US"/>
              <a:pPr>
                <a:defRPr/>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24288"/>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AF029082-4CE8-4452-8D27-F561086518D2}" type="slidenum">
              <a:rPr lang="en-US"/>
              <a:pPr>
                <a:defRPr/>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9A80FF9F-7984-4AD6-8B0E-582245CBCB33}" type="slidenum">
              <a:rPr lang="en-US"/>
              <a:pPr>
                <a:defRPr/>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97363"/>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9DC198A3-F17D-4D93-81A5-91D7401D3CC7}" type="slidenum">
              <a:rPr lang="en-US"/>
              <a:pPr>
                <a:defRPr/>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6FD5AB6E-FA46-4499-B276-31D38F00608D}" type="slidenum">
              <a:rPr lang="en-US"/>
              <a:pPr>
                <a:defRPr/>
              </a:pPr>
              <a:t>‹#›</a:t>
            </a:fld>
            <a:endParaRPr lang="en-US" dirty="0"/>
          </a:p>
        </p:txBody>
      </p:sp>
    </p:spTree>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94BEA2A0-3367-45A2-BA0A-A83F3091F5D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386A7FC-973A-4E53-B4A5-9F38B9E71C0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2839ED5E-E6A2-474A-9BAF-EC760684E44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fld id="{14B5CEFD-3B75-4608-AB6D-87C2DC507B7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fld id="{AFE5E0F9-EB26-408E-AC03-A6543958569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fld id="{F99C9DFA-20FE-4E5E-B9EE-DDCF372C22C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52E42D3-2812-4481-A291-806C67BAA1F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fld id="{1E7EB62F-256D-4E14-9A3B-3931AFE1F3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7A0C3B15-8E04-42DB-951C-5FB95732BD6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7DEAA6F-6257-4315-BB47-66510EC328D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CCE878D8-D9B7-44C8-B718-8F461C5C4F55}"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4CA3ACF5-95DA-4B94-AB0C-1002999CA3F8}" type="slidenum">
              <a:rPr lang="en-US"/>
              <a:pPr>
                <a:defRPr/>
              </a:pPr>
              <a:t>‹#›</a:t>
            </a:fld>
            <a:endParaRPr lang="en-US" dirty="0"/>
          </a:p>
        </p:txBody>
      </p:sp>
    </p:spTree>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1F152524-6E2C-4D12-B4BA-0D1FC889D139}" type="slidenum">
              <a:rPr lang="en-US"/>
              <a:pPr>
                <a:defRPr/>
              </a:pPr>
              <a:t>‹#›</a:t>
            </a:fld>
            <a:endParaRPr lang="en-US" dirty="0"/>
          </a:p>
        </p:txBody>
      </p:sp>
    </p:spTree>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5AF16895-56A3-4E58-8A27-5B4137449C1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D7CFCCE-F30D-45D8-8CEC-706E6D8E3B7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C46277F2-16F5-4024-890C-E54B52E5DB6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E4CC9A-8AED-436C-9884-6C935243B3B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377CD-B177-415E-97B6-34CCC774922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43E332-D46E-4BF7-97A2-E30D9B1A89A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FBBB7-F949-48F3-9BE4-D5B87BB02D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3CBD01-EC21-45BD-B8C2-ACC5C0DC25C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EE6FC4-5E9C-4B3A-BF0A-9819ABA8A3F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A017B766-DCD6-427F-918A-449C1A16AC20}" type="slidenum">
              <a:rPr lang="en-US"/>
              <a:pPr>
                <a:defRPr/>
              </a:pPr>
              <a:t>‹#›</a:t>
            </a:fld>
            <a:endParaRPr lang="en-US" dirty="0"/>
          </a:p>
        </p:txBody>
      </p:sp>
    </p:spTree>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C518E3-8BB4-4502-B6B3-AF375660E92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4AE9BD-1D93-4935-B65D-1A644DE54E0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162F1-C1E5-42EC-A3C5-31F364DA0A0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EB085-5358-4626-8370-12171014D66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D72A45-826E-4943-94F6-CB721ED623C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E4CC9A-8AED-436C-9884-6C935243B3B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3377CD-B177-415E-97B6-34CCC774922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43E332-D46E-4BF7-97A2-E30D9B1A89A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9CFBBB7-F949-48F3-9BE4-D5B87BB02D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C3CBD01-EC21-45BD-B8C2-ACC5C0DC25C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8FFFDBE7-3088-4F83-967C-9051A57A8DE0}" type="slidenum">
              <a:rPr lang="en-US"/>
              <a:pPr>
                <a:defRPr/>
              </a:pPr>
              <a:t>‹#›</a:t>
            </a:fld>
            <a:endParaRPr lang="en-US" dirty="0"/>
          </a:p>
        </p:txBody>
      </p:sp>
    </p:spTree>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4EE6FC4-5E9C-4B3A-BF0A-9819ABA8A3F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7C518E3-8BB4-4502-B6B3-AF375660E92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D4AE9BD-1D93-4935-B65D-1A644DE54E0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2162F1-C1E5-42EC-A3C5-31F364DA0A0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CEB085-5358-4626-8370-12171014D66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D72A45-826E-4943-94F6-CB721ED623C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pic>
        <p:nvPicPr>
          <p:cNvPr id="5" name="Picture 40" descr="logo_home"/>
          <p:cNvPicPr>
            <a:picLocks noChangeAspect="1" noChangeArrowheads="1"/>
          </p:cNvPicPr>
          <p:nvPr/>
        </p:nvPicPr>
        <p:blipFill>
          <a:blip r:embed="rId3" cstate="print"/>
          <a:srcRect/>
          <a:stretch>
            <a:fillRect/>
          </a:stretch>
        </p:blipFill>
        <p:spPr bwMode="auto">
          <a:xfrm>
            <a:off x="381000" y="381000"/>
            <a:ext cx="4687888" cy="1143000"/>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6" name="Picture 5" descr="C:\Users\csevin\AppData\Local\Microsoft\Windows\Temporary Internet Files\Content.Outlook\WXASG326\OHA QI logo clr.jpg"/>
          <p:cNvPicPr>
            <a:picLocks noChangeAspect="1"/>
          </p:cNvPicPr>
          <p:nvPr userDrawn="1"/>
        </p:nvPicPr>
        <p:blipFill>
          <a:blip r:embed="rId3" cstate="print"/>
          <a:srcRect/>
          <a:stretch>
            <a:fillRect/>
          </a:stretch>
        </p:blipFill>
        <p:spPr bwMode="auto">
          <a:xfrm>
            <a:off x="457200" y="457200"/>
            <a:ext cx="2509114" cy="1130198"/>
          </a:xfrm>
          <a:prstGeom prst="rect">
            <a:avLst/>
          </a:prstGeom>
          <a:noFill/>
        </p:spPr>
      </p:pic>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9C32B055-AB08-4410-976A-FA7B22336279}" type="slidenum">
              <a:rPr lang="en-US"/>
              <a:pPr>
                <a:defRPr/>
              </a:pPr>
              <a:t>‹#›</a:t>
            </a:fld>
            <a:endParaRPr 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191AA938-85D6-4ED2-B8EB-E780CA8C33A3}" type="slidenum">
              <a:rPr lang="en-US"/>
              <a:pPr>
                <a:defRPr/>
              </a:pPr>
              <a:t>‹#›</a:t>
            </a:fld>
            <a:endParaRPr lang="en-US" dirty="0"/>
          </a:p>
        </p:txBody>
      </p:sp>
    </p:spTree>
  </p:cSld>
  <p:clrMapOvr>
    <a:masterClrMapping/>
  </p:clrMapOvr>
  <p:hf hdr="0" ftr="0" dt="0"/>
</p:sldLayout>
</file>

<file path=ppt/slideLayouts/slideLayout2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endParaRPr lang="en-US" dirty="0"/>
          </a:p>
          <a:p>
            <a:pPr>
              <a:defRPr/>
            </a:pPr>
            <a:fld id="{769B01E6-294D-4B51-8946-61DBEC57E2F4}" type="slidenum">
              <a:rPr lang="en-US"/>
              <a:pPr>
                <a:defRPr/>
              </a:pPr>
              <a:t>‹#›</a:t>
            </a:fld>
            <a:endParaRPr lang="en-US" dirty="0"/>
          </a:p>
        </p:txBody>
      </p:sp>
    </p:spTree>
  </p:cSld>
  <p:clrMapOvr>
    <a:masterClrMapping/>
  </p:clrMapOvr>
  <p:hf hdr="0" ftr="0" dt="0"/>
</p:sldLayout>
</file>

<file path=ppt/slideLayouts/slideLayout2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pic>
        <p:nvPicPr>
          <p:cNvPr id="5" name="Picture 4" descr="C:\Users\csevin\AppData\Local\Microsoft\Windows\Temporary Internet Files\Content.Outlook\WXASG326\OHA QI logo clr.jpg"/>
          <p:cNvPicPr>
            <a:picLocks noChangeAspect="1"/>
          </p:cNvPicPr>
          <p:nvPr userDrawn="1"/>
        </p:nvPicPr>
        <p:blipFill>
          <a:blip r:embed="rId2" cstate="print"/>
          <a:srcRect/>
          <a:stretch>
            <a:fillRect/>
          </a:stretch>
        </p:blipFill>
        <p:spPr bwMode="auto">
          <a:xfrm>
            <a:off x="457200" y="5999226"/>
            <a:ext cx="1568196" cy="706374"/>
          </a:xfrm>
          <a:prstGeom prst="rect">
            <a:avLst/>
          </a:prstGeom>
          <a:noFill/>
        </p:spPr>
      </p:pic>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E26DCCDB-4B05-4E8B-B008-BF2D7E6C45D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8722924F-4C4D-403B-A899-F7BE8B2199C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7B1F0D23-CFFD-4514-94FC-74D0C48D025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5AF16895-56A3-4E58-8A27-5B4137449C1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0D7CFCCE-F30D-45D8-8CEC-706E6D8E3B7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A2571BEB-735A-4BA0-99FC-A0B78BBC7FBC}"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C46277F2-16F5-4024-890C-E54B52E5DB6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FF6FF0F9-2072-4A28-BBCF-BAB5B39125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DE543FD8-0819-4CAA-8839-803F12121A7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FB53825B-D58E-4D9E-83BC-7A0776FB2EE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FF6FF0F9-2072-4A28-BBCF-BAB5B39125A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DE543FD8-0819-4CAA-8839-803F12121A7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FB53825B-D58E-4D9E-83BC-7A0776FB2EE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1752600"/>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3429000"/>
            <a:ext cx="6400800" cy="1752600"/>
          </a:xfrm>
        </p:spPr>
        <p:txBody>
          <a:bodyPr/>
          <a:lstStyle>
            <a:lvl1pPr marL="0" indent="0" algn="ctr">
              <a:buFontTx/>
              <a:buNone/>
              <a:defRPr i="1">
                <a:solidFill>
                  <a:srgbClr val="226A55"/>
                </a:solidFill>
              </a:defRPr>
            </a:lvl1pPr>
          </a:lstStyle>
          <a:p>
            <a:r>
              <a:rPr lang="en-US"/>
              <a:t>Click to edit Master subtitle style</a:t>
            </a:r>
          </a:p>
        </p:txBody>
      </p:sp>
      <p:pic>
        <p:nvPicPr>
          <p:cNvPr id="5" name="Picture 4" descr="C:\Users\csevin\AppData\Local\Microsoft\Windows\Temporary Internet Files\Content.Outlook\WXASG326\OHA QI logo clr.jpg"/>
          <p:cNvPicPr/>
          <p:nvPr userDrawn="1"/>
        </p:nvPicPr>
        <p:blipFill>
          <a:blip r:embed="rId3" cstate="print"/>
          <a:srcRect/>
          <a:stretch>
            <a:fillRect/>
          </a:stretch>
        </p:blipFill>
        <p:spPr bwMode="auto">
          <a:xfrm>
            <a:off x="3200400" y="5608320"/>
            <a:ext cx="2438400" cy="944880"/>
          </a:xfrm>
          <a:prstGeom prst="rect">
            <a:avLst/>
          </a:prstGeom>
          <a:noFill/>
        </p:spPr>
      </p:pic>
    </p:spTree>
  </p:cSld>
  <p:clrMapOvr>
    <a:masterClrMapping/>
  </p:clrMapOvr>
  <p:transition>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6783BA9F-77CD-4F0B-9884-B115DC896726}" type="slidenum">
              <a:rPr lang="en-US"/>
              <a:pPr>
                <a:defRPr/>
              </a:pPr>
              <a:t>‹#›</a:t>
            </a:fld>
            <a:endParaRPr lang="en-US" dirty="0"/>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3124200" y="381000"/>
            <a:ext cx="3048000" cy="1198563"/>
          </a:xfrm>
          <a:prstGeom prst="rect">
            <a:avLst/>
          </a:prstGeom>
          <a:noFill/>
          <a:ln w="9525">
            <a:noFill/>
            <a:miter lim="800000"/>
            <a:headEnd/>
            <a:tailEnd/>
          </a:ln>
        </p:spPr>
      </p:pic>
      <p:sp>
        <p:nvSpPr>
          <p:cNvPr id="1024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1024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6F6B94F7-D5BC-4713-9915-36A948ABA0E3}" type="slidenum">
              <a:rPr lang="en-US"/>
              <a:pPr>
                <a:defRPr/>
              </a:pPr>
              <a:t>‹#›</a:t>
            </a:fld>
            <a:endParaRPr lang="en-US" dirty="0"/>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CA04E9D1-4794-4331-B08E-4CB8C6528CD2}" type="slidenum">
              <a:rPr lang="en-US"/>
              <a:pPr>
                <a:defRPr/>
              </a:pPr>
              <a:t>‹#›</a:t>
            </a:fld>
            <a:endParaRPr lang="en-US" dirty="0"/>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CBC9966F-0CB7-4A31-B5DE-886071D9253C}" type="slidenum">
              <a:rPr lang="en-US"/>
              <a:pPr>
                <a:defRPr/>
              </a:pPr>
              <a:t>‹#›</a:t>
            </a:fld>
            <a:endParaRPr lang="en-US" dirty="0"/>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0BD6FF12-F644-4191-A802-C07163693E55}" type="slidenum">
              <a:rPr lang="en-US"/>
              <a:pPr>
                <a:defRPr/>
              </a:pPr>
              <a:t>‹#›</a:t>
            </a:fld>
            <a:endParaRPr lang="en-US" dirty="0"/>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37A249EE-F811-4548-8340-7E71E4B7CEA3}" type="slidenum">
              <a:rPr lang="en-US"/>
              <a:pPr>
                <a:defRPr/>
              </a:pPr>
              <a:t>‹#›</a:t>
            </a:fld>
            <a:endParaRPr lang="en-US" dirty="0"/>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DA7959AC-5918-4BD7-8704-E6F61563CFB3}" type="slidenum">
              <a:rPr lang="en-US"/>
              <a:pPr>
                <a:defRPr/>
              </a:pPr>
              <a:t>‹#›</a:t>
            </a:fld>
            <a:endParaRPr lang="en-US" dirty="0"/>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40E8A497-E860-4E6F-9445-35346F8315CF}"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7E928B54-62FF-455E-9E45-B70C2A12D3F1}" type="slidenum">
              <a:rPr lang="en-US"/>
              <a:pPr>
                <a:defRPr/>
              </a:pPr>
              <a:t>‹#›</a:t>
            </a:fld>
            <a:endParaRPr lang="en-US" dirty="0"/>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B783E457-3012-415A-B1DA-B7FBBB3FF7E4}" type="slidenum">
              <a:rPr lang="en-US"/>
              <a:pPr>
                <a:defRPr/>
              </a:pPr>
              <a:t>‹#›</a:t>
            </a:fld>
            <a:endParaRPr lang="en-US" dirty="0"/>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E0F75094-ECEC-4336-9A26-892BB1C2AF28}" type="slidenum">
              <a:rPr lang="en-US"/>
              <a:pPr>
                <a:defRPr/>
              </a:pPr>
              <a:t>‹#›</a:t>
            </a:fld>
            <a:endParaRPr lang="en-US" dirty="0"/>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2337E329-82A0-4A17-A099-0A709E716F3D}" type="slidenum">
              <a:rPr lang="en-US"/>
              <a:pPr>
                <a:defRPr/>
              </a:pPr>
              <a:t>‹#›</a:t>
            </a:fld>
            <a:endParaRPr lang="en-US" dirty="0"/>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24288"/>
            <a:ext cx="4038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08405E37-48C3-42E3-94BB-0CE844C76963}" type="slidenum">
              <a:rPr lang="en-US"/>
              <a:pPr>
                <a:defRPr/>
              </a:pPr>
              <a:t>‹#›</a:t>
            </a:fld>
            <a:endParaRPr lang="en-US" dirty="0"/>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6423F479-A1D5-4F63-8E80-5AF2BC16BE1B}" type="slidenum">
              <a:rPr lang="en-US"/>
              <a:pPr>
                <a:defRPr/>
              </a:pPr>
              <a:t>‹#›</a:t>
            </a:fld>
            <a:endParaRPr lang="en-US" dirty="0"/>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97363"/>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p>
          <a:p>
            <a:pPr>
              <a:defRPr/>
            </a:pPr>
            <a:fld id="{823F9861-789F-44CB-988D-7B401215028A}" type="slidenum">
              <a:rPr lang="en-US"/>
              <a:pPr>
                <a:defRPr/>
              </a:pPr>
              <a:t>‹#›</a:t>
            </a:fld>
            <a:endParaRPr lang="en-US" dirty="0"/>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userDrawn="1"/>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36FA705-A6EA-4377-B863-F36FDD960B68}"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D6D43DB2-EF21-4134-9A3B-EBEA1A7E653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ECAFB41-5E02-4A00-B51D-2B683FCD0C9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7FF52BD1-B967-40ED-A16B-32BA854B87B3}" type="slidenum">
              <a:rPr lang="en-US"/>
              <a:pPr>
                <a:defRPr/>
              </a:pPr>
              <a:t>‹#›</a:t>
            </a:fld>
            <a:endParaRPr 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7B90654-9A05-465C-A2F0-83E8A809C27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155153A-CABB-4107-9DB0-DECE5C0E4BE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1B77305-53E4-4C04-9C8F-7ADA4692660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58E4490-B304-4628-9800-92F65C70FA0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5A32B573-D3E4-41AE-824C-058A4BC0C62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8E92E07-8829-4C2A-921D-9D347914813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DDD3349B-7121-42AC-9CB4-30C2B019766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577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C51083B-1816-4073-8D35-C1979D7C4B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5775"/>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D0B4D7A-C139-48B7-9D90-D078CDED975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5775"/>
          </a:xfrm>
        </p:spPr>
        <p:txBody>
          <a:bodyPr/>
          <a:lstStyle/>
          <a:p>
            <a:pPr lvl="0"/>
            <a:r>
              <a:rPr lang="en-US" noProof="0" dirty="0" smtClean="0"/>
              <a:t>Click icon to add chart</a:t>
            </a:r>
            <a:endParaRPr lang="en-US" noProof="0" dirty="0"/>
          </a:p>
        </p:txBody>
      </p:sp>
      <p:sp>
        <p:nvSpPr>
          <p:cNvPr id="4" name="Footer Placeholder 3"/>
          <p:cNvSpPr>
            <a:spLocks noGrp="1"/>
          </p:cNvSpPr>
          <p:nvPr>
            <p:ph type="ftr" sz="quarter" idx="10"/>
          </p:nvPr>
        </p:nvSpPr>
        <p:spPr>
          <a:xfrm>
            <a:off x="1676400" y="6153150"/>
            <a:ext cx="5257800" cy="476250"/>
          </a:xfrm>
        </p:spPr>
        <p:txBody>
          <a:bodyPr/>
          <a:lstStyle>
            <a:lvl1pPr>
              <a:defRPr dirty="0"/>
            </a:lvl1pPr>
          </a:lstStyle>
          <a:p>
            <a:pPr>
              <a:defRPr/>
            </a:pPr>
            <a:endParaRPr lang="en-US" dirty="0">
              <a:solidFill>
                <a:srgbClr val="000000"/>
              </a:solidFill>
            </a:endParaRPr>
          </a:p>
          <a:p>
            <a:pPr>
              <a:defRPr/>
            </a:pPr>
            <a:endParaRPr lang="en-US" dirty="0">
              <a:solidFill>
                <a:srgbClr val="000000"/>
              </a:solidFill>
            </a:endParaRPr>
          </a:p>
        </p:txBody>
      </p:sp>
      <p:sp>
        <p:nvSpPr>
          <p:cNvPr id="5" name="Slide Number Placeholder 4"/>
          <p:cNvSpPr>
            <a:spLocks noGrp="1"/>
          </p:cNvSpPr>
          <p:nvPr>
            <p:ph type="sldNum" sz="quarter" idx="11"/>
          </p:nvPr>
        </p:nvSpPr>
        <p:spPr>
          <a:xfrm>
            <a:off x="457200" y="6153150"/>
            <a:ext cx="914400" cy="476250"/>
          </a:xfrm>
        </p:spPr>
        <p:txBody>
          <a:bodyPr/>
          <a:lstStyle>
            <a:lvl1pPr>
              <a:defRPr dirty="0"/>
            </a:lvl1pPr>
          </a:lstStyle>
          <a:p>
            <a:pPr>
              <a:defRPr/>
            </a:pPr>
            <a:endParaRPr lang="en-US" dirty="0">
              <a:solidFill>
                <a:srgbClr val="000000"/>
              </a:solidFill>
            </a:endParaRPr>
          </a:p>
          <a:p>
            <a:pPr>
              <a:defRPr/>
            </a:pPr>
            <a:fld id="{C4D2E79D-06E3-4A03-978A-720605B4D1D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6BACBA8-6E84-4C61-A4C0-0862E254835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dirty="0"/>
            </a:lvl1pPr>
          </a:lstStyle>
          <a:p>
            <a:pPr>
              <a:defRPr/>
            </a:pPr>
            <a:endParaRPr lang="en-US" dirty="0">
              <a:solidFill>
                <a:srgbClr val="000000"/>
              </a:solidFill>
            </a:endParaRPr>
          </a:p>
          <a:p>
            <a:pPr>
              <a:defRPr/>
            </a:pPr>
            <a:endParaRPr lang="en-US" dirty="0">
              <a:solidFill>
                <a:srgbClr val="000000"/>
              </a:solidFill>
            </a:endParaRP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24288"/>
            <a:ext cx="8229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EF8066B-8125-4F18-B85E-579275D32BC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2895600" y="325438"/>
            <a:ext cx="3048000" cy="1198562"/>
          </a:xfrm>
          <a:prstGeom prst="rect">
            <a:avLst/>
          </a:prstGeom>
          <a:noFill/>
          <a:ln w="9525">
            <a:noFill/>
            <a:miter lim="800000"/>
            <a:headEnd/>
            <a:tailEnd/>
          </a:ln>
        </p:spPr>
      </p:pic>
      <p:sp>
        <p:nvSpPr>
          <p:cNvPr id="86937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869379"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0B2013-1F33-4F66-B717-25471F36BD4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D8E5722B-5ACE-4E1B-8601-B1FF0CF5DCC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F13DEDC-CD08-47EB-97AC-A2AE5BA1DCF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347A45A-066B-488A-8520-9DCE867A501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5" name="Picture 6" descr="logo_icic-i"/>
          <p:cNvPicPr>
            <a:picLocks noChangeAspect="1" noChangeArrowheads="1"/>
          </p:cNvPicPr>
          <p:nvPr userDrawn="1"/>
        </p:nvPicPr>
        <p:blipFill>
          <a:blip r:embed="rId3" cstate="print"/>
          <a:srcRect/>
          <a:stretch>
            <a:fillRect/>
          </a:stretch>
        </p:blipFill>
        <p:spPr bwMode="auto">
          <a:xfrm>
            <a:off x="654050" y="146050"/>
            <a:ext cx="3373438" cy="1665288"/>
          </a:xfrm>
          <a:prstGeom prst="rect">
            <a:avLst/>
          </a:prstGeom>
          <a:noFill/>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FF0C9BB-F164-4AA3-BCFD-AB80DC73D5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427E7B6-084A-4CC6-AE67-C04BEDEFB6E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ABC48EB-A74D-4FA8-881B-220B913199A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EF99C2A-7C23-4550-B3EC-8BA9F6C79D1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350B51D-8D09-4490-BC29-49F0983BC06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solidFill>
                  <a:srgbClr val="000000"/>
                </a:solidFill>
              </a:defRPr>
            </a:lvl1pPr>
          </a:lstStyle>
          <a:p>
            <a:pPr>
              <a:defRPr/>
            </a:pPr>
            <a:endParaRPr lang="en-US" dirty="0"/>
          </a:p>
          <a:p>
            <a:pPr>
              <a:defRPr/>
            </a:pPr>
            <a:endParaRPr lang="en-US" dirty="0"/>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20487"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p:spPr>
      </p:pic>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3FA523E-34CF-4493-A51C-E3C821CA3670}"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userDrawn="1"/>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12086BD-449F-474B-93FE-5AE787D2196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3889ECBC-E579-4C97-8CE3-D3D1864938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84B72CEC-3A5B-4643-86E9-4EDFEF65246B}"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3C5A3E6-67FA-4716-A592-A57E1807180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B501847-51DD-468C-B058-F8BAA8F25B2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3A217E15-22DE-4070-927D-5DB6F10A47D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05E0C5C-E251-4A38-8160-58A5A0D33E3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E2C84A4-A080-4248-AE6F-D9CDF4A87A5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E36B1DD-956D-4C78-A3D8-43F6D1A06FD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484B846-2805-4D18-9C48-1FB8E2F95CE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36628874-B753-4E79-8BB3-222510CC1CF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577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15851D1-2A3B-42DB-82E9-79F54FCAE7F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5775"/>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3255712-00C8-4A7D-9C1E-8D402740F2E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5775"/>
          </a:xfrm>
        </p:spPr>
        <p:txBody>
          <a:bodyPr/>
          <a:lstStyle/>
          <a:p>
            <a:pPr lvl="0"/>
            <a:r>
              <a:rPr lang="en-US" noProof="0" dirty="0" smtClean="0"/>
              <a:t>Click icon to add chart</a:t>
            </a:r>
            <a:endParaRPr lang="en-US" noProof="0" dirty="0"/>
          </a:p>
        </p:txBody>
      </p:sp>
      <p:sp>
        <p:nvSpPr>
          <p:cNvPr id="4" name="Footer Placeholder 3"/>
          <p:cNvSpPr>
            <a:spLocks noGrp="1"/>
          </p:cNvSpPr>
          <p:nvPr>
            <p:ph type="ftr" sz="quarter" idx="10"/>
          </p:nvPr>
        </p:nvSpPr>
        <p:spPr>
          <a:xfrm>
            <a:off x="1676400" y="6153150"/>
            <a:ext cx="5257800" cy="476250"/>
          </a:xfrm>
        </p:spPr>
        <p:txBody>
          <a:bodyPr/>
          <a:lstStyle>
            <a:lvl1pPr>
              <a:defRPr dirty="0"/>
            </a:lvl1pPr>
          </a:lstStyle>
          <a:p>
            <a:pPr>
              <a:defRPr/>
            </a:pPr>
            <a:endParaRPr lang="en-US" dirty="0">
              <a:solidFill>
                <a:srgbClr val="000000"/>
              </a:solidFill>
            </a:endParaRPr>
          </a:p>
          <a:p>
            <a:pPr>
              <a:defRPr/>
            </a:pPr>
            <a:endParaRPr lang="en-US" dirty="0">
              <a:solidFill>
                <a:srgbClr val="000000"/>
              </a:solidFill>
            </a:endParaRPr>
          </a:p>
        </p:txBody>
      </p:sp>
      <p:sp>
        <p:nvSpPr>
          <p:cNvPr id="5" name="Slide Number Placeholder 4"/>
          <p:cNvSpPr>
            <a:spLocks noGrp="1"/>
          </p:cNvSpPr>
          <p:nvPr>
            <p:ph type="sldNum" sz="quarter" idx="11"/>
          </p:nvPr>
        </p:nvSpPr>
        <p:spPr>
          <a:xfrm>
            <a:off x="457200" y="6153150"/>
            <a:ext cx="914400" cy="476250"/>
          </a:xfrm>
        </p:spPr>
        <p:txBody>
          <a:bodyPr/>
          <a:lstStyle>
            <a:lvl1pPr>
              <a:defRPr dirty="0"/>
            </a:lvl1pPr>
          </a:lstStyle>
          <a:p>
            <a:pPr>
              <a:defRPr/>
            </a:pPr>
            <a:endParaRPr lang="en-US" dirty="0">
              <a:solidFill>
                <a:srgbClr val="000000"/>
              </a:solidFill>
            </a:endParaRPr>
          </a:p>
          <a:p>
            <a:pPr>
              <a:defRPr/>
            </a:pPr>
            <a:fld id="{0F55A736-809A-4DBD-A9F6-CAECFD62760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9BC186B-4E48-4E19-A634-6F3E474786F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dirty="0"/>
            </a:lvl1pPr>
          </a:lstStyle>
          <a:p>
            <a:pPr>
              <a:defRPr/>
            </a:pPr>
            <a:endParaRPr lang="en-US" dirty="0">
              <a:solidFill>
                <a:srgbClr val="000000"/>
              </a:solidFill>
            </a:endParaRPr>
          </a:p>
          <a:p>
            <a:pPr>
              <a:defRPr/>
            </a:pPr>
            <a:endParaRPr lang="en-US" dirty="0">
              <a:solidFill>
                <a:srgbClr val="000000"/>
              </a:solidFill>
            </a:endParaRP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24288"/>
            <a:ext cx="8229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113FC04-E1FD-421F-839A-388AF65F8F6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1262CE5-07AF-414F-94E7-AD68968AED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887A027-8835-4717-96D2-F0E3629ECEDC}"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C970339-E856-481A-97B0-2833B01E979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4D3F3A8-1442-4B0C-8FC1-2D91E244DA13}"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3EA5404-C2D7-453D-BA44-8A6BC769F5BC}"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2A06847-0FA9-4F44-9100-2E53A98DAF6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417CC48-046C-49C0-9647-C4045FBD676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CC0C1598-D97A-4973-9717-CF50021127B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CDD5D1F-FD4B-49C3-A7F3-069EDF80B47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3C943-794E-4AC7-A1AD-B3F235D6B5B4}"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6C65895-9985-4A03-9132-605CD9932F2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a:xfrm>
            <a:off x="1600200" y="6153150"/>
            <a:ext cx="5410200" cy="476250"/>
          </a:xfrm>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Slide Number Placeholder 4"/>
          <p:cNvSpPr>
            <a:spLocks noGrp="1"/>
          </p:cNvSpPr>
          <p:nvPr>
            <p:ph type="sldNum" sz="quarter" idx="11"/>
          </p:nvPr>
        </p:nvSpPr>
        <p:spPr>
          <a:xfrm>
            <a:off x="457200" y="6151563"/>
            <a:ext cx="914400" cy="476250"/>
          </a:xfrm>
        </p:spPr>
        <p:txBody>
          <a:bodyPr/>
          <a:lstStyle>
            <a:lvl1pPr>
              <a:defRPr/>
            </a:lvl1pPr>
          </a:lstStyle>
          <a:p>
            <a:pPr>
              <a:defRPr/>
            </a:pPr>
            <a:endParaRPr lang="en-US" dirty="0">
              <a:solidFill>
                <a:srgbClr val="000000"/>
              </a:solidFill>
            </a:endParaRPr>
          </a:p>
          <a:p>
            <a:pPr>
              <a:defRPr/>
            </a:pPr>
            <a:fld id="{F5FF5DC8-B571-43C9-B032-09CDCC6C90F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pic>
        <p:nvPicPr>
          <p:cNvPr id="5" name="Picture 40" descr="logo_home"/>
          <p:cNvPicPr>
            <a:picLocks noChangeAspect="1" noChangeArrowheads="1"/>
          </p:cNvPicPr>
          <p:nvPr/>
        </p:nvPicPr>
        <p:blipFill>
          <a:blip r:embed="rId3" cstate="print"/>
          <a:srcRect/>
          <a:stretch>
            <a:fillRect/>
          </a:stretch>
        </p:blipFill>
        <p:spPr bwMode="auto">
          <a:xfrm>
            <a:off x="381000" y="381000"/>
            <a:ext cx="4687888" cy="1143000"/>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pPr>
              <a:defRPr/>
            </a:pPr>
            <a:endParaRPr lang="en-US" dirty="0"/>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C410D84D-A6F2-4030-92D6-D0936A99CBBD}"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9B7CAE65-26EF-4110-8596-05630599F906}" type="slidenum">
              <a:rPr lang="en-US"/>
              <a:pPr>
                <a:defRPr/>
              </a:pPr>
              <a:t>‹#›</a:t>
            </a:fld>
            <a:endParaRPr lang="en-US" dirty="0"/>
          </a:p>
        </p:txBody>
      </p:sp>
    </p:spTree>
  </p:cSld>
  <p:clrMapOvr>
    <a:masterClrMapping/>
  </p:clrMapOvr>
  <p:hf hdr="0" ftr="0" dt="0"/>
</p:sldLayout>
</file>

<file path=ppt/slideLayouts/slideLayout4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dirty="0"/>
            </a:lvl1pPr>
          </a:lstStyle>
          <a:p>
            <a:pPr>
              <a:defRPr/>
            </a:pPr>
            <a:endParaRPr lang="en-US" dirty="0"/>
          </a:p>
          <a:p>
            <a:pPr>
              <a:defRPr/>
            </a:pPr>
            <a:fld id="{0094603E-FAE4-4FC0-BAB6-93BE3411CBC7}" type="slidenum">
              <a:rPr lang="en-US"/>
              <a:pPr>
                <a:defRPr/>
              </a:pPr>
              <a:t>‹#›</a:t>
            </a:fld>
            <a:endParaRPr lang="en-US" dirty="0"/>
          </a:p>
        </p:txBody>
      </p:sp>
    </p:spTree>
  </p:cSld>
  <p:clrMapOvr>
    <a:masterClrMapping/>
  </p:clrMapOvr>
  <p:hf hdr="0" ftr="0" dt="0"/>
</p:sldLayout>
</file>

<file path=ppt/slideLayouts/slideLayout45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pPr>
              <a:defRPr/>
            </a:pPr>
            <a:endParaRPr lang="en-US" dirty="0"/>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4419600"/>
            <a:ext cx="6400800" cy="1752600"/>
          </a:xfrm>
        </p:spPr>
        <p:txBody>
          <a:bodyPr/>
          <a:lstStyle>
            <a:lvl1pPr marL="0" indent="0" algn="ctr">
              <a:buFontTx/>
              <a:buNone/>
              <a:defRPr i="1"/>
            </a:lvl1pPr>
          </a:lstStyle>
          <a:p>
            <a:r>
              <a:rPr lang="en-US"/>
              <a:t>Click to edit Master subtitle style</a:t>
            </a:r>
          </a:p>
        </p:txBody>
      </p:sp>
      <p:pic>
        <p:nvPicPr>
          <p:cNvPr id="9223" name="Picture 7" descr="IHI_LogoWhite"/>
          <p:cNvPicPr>
            <a:picLocks noChangeAspect="1" noChangeArrowheads="1"/>
          </p:cNvPicPr>
          <p:nvPr/>
        </p:nvPicPr>
        <p:blipFill>
          <a:blip r:embed="rId2" cstate="print"/>
          <a:srcRect/>
          <a:stretch>
            <a:fillRect/>
          </a:stretch>
        </p:blipFill>
        <p:spPr bwMode="black">
          <a:xfrm>
            <a:off x="4957763" y="328613"/>
            <a:ext cx="3043237" cy="1174750"/>
          </a:xfrm>
          <a:prstGeom prst="rect">
            <a:avLst/>
          </a:prstGeom>
          <a:noFill/>
        </p:spPr>
      </p:pic>
      <p:pic>
        <p:nvPicPr>
          <p:cNvPr id="9224" name="Picture 8" descr="RWJF_logo"/>
          <p:cNvPicPr>
            <a:picLocks noChangeAspect="1" noChangeArrowheads="1"/>
          </p:cNvPicPr>
          <p:nvPr userDrawn="1"/>
        </p:nvPicPr>
        <p:blipFill>
          <a:blip r:embed="rId3" cstate="print"/>
          <a:srcRect/>
          <a:stretch>
            <a:fillRect/>
          </a:stretch>
        </p:blipFill>
        <p:spPr bwMode="auto">
          <a:xfrm>
            <a:off x="1295400" y="425450"/>
            <a:ext cx="2933700" cy="1022350"/>
          </a:xfrm>
          <a:prstGeom prst="rect">
            <a:avLst/>
          </a:prstGeom>
          <a:noFill/>
        </p:spPr>
      </p:pic>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endParaRPr lang="en-US" dirty="0">
              <a:solidFill>
                <a:srgbClr val="FFFFFF"/>
              </a:solidFill>
            </a:endParaRPr>
          </a:p>
          <a:p>
            <a:fld id="{78517F68-F64A-446F-A4D2-A54C976A9BC5}"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endParaRPr lang="en-US" dirty="0">
              <a:solidFill>
                <a:srgbClr val="FFFFFF"/>
              </a:solidFill>
            </a:endParaRPr>
          </a:p>
          <a:p>
            <a:fld id="{25701708-C1BB-4936-9F22-0A8C85DC00F0}"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endParaRPr lang="en-US" dirty="0">
              <a:solidFill>
                <a:srgbClr val="FFFFFF"/>
              </a:solidFill>
            </a:endParaRPr>
          </a:p>
          <a:p>
            <a:fld id="{A28D4AA3-F71A-4710-AA8F-D868F5AAFE53}"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endParaRPr lang="en-US" dirty="0">
              <a:solidFill>
                <a:srgbClr val="FFFFFF"/>
              </a:solidFill>
            </a:endParaRPr>
          </a:p>
          <a:p>
            <a:fld id="{D7520AB0-4B08-450B-9417-1B40379330F3}"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endParaRPr lang="en-US" dirty="0">
              <a:solidFill>
                <a:srgbClr val="FFFFFF"/>
              </a:solidFill>
            </a:endParaRPr>
          </a:p>
          <a:p>
            <a:fld id="{0B251164-75F3-4E07-A961-E0454FC0326D}"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endParaRPr lang="en-US" dirty="0">
              <a:solidFill>
                <a:srgbClr val="FFFFFF"/>
              </a:solidFill>
            </a:endParaRPr>
          </a:p>
          <a:p>
            <a:fld id="{6F7F897A-3EF6-4CF5-A3E5-301377E46420}"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endParaRPr lang="en-US" dirty="0">
              <a:solidFill>
                <a:srgbClr val="FFFFFF"/>
              </a:solidFill>
            </a:endParaRPr>
          </a:p>
          <a:p>
            <a:fld id="{AA473A89-1FDB-474C-85D0-93D7AB76C422}"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endParaRPr lang="en-US" dirty="0">
              <a:solidFill>
                <a:srgbClr val="FFFFFF"/>
              </a:solidFill>
            </a:endParaRPr>
          </a:p>
          <a:p>
            <a:fld id="{BE48C624-E2D7-4A47-A7CD-1F4C16340D5C}"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endParaRPr lang="en-US" dirty="0">
              <a:solidFill>
                <a:srgbClr val="FFFFFF"/>
              </a:solidFill>
            </a:endParaRPr>
          </a:p>
          <a:p>
            <a:fld id="{7B6CB1F4-9D40-47CB-A2E1-8A631ED28B5B}"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0825"/>
            <a:ext cx="2057400" cy="561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0825"/>
            <a:ext cx="6019800"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dirty="0">
              <a:solidFill>
                <a:srgbClr val="FFFFFF"/>
              </a:solidFill>
            </a:endParaRPr>
          </a:p>
          <a:p>
            <a:endParaRPr lang="en-US" dirty="0">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endParaRPr lang="en-US" dirty="0">
              <a:solidFill>
                <a:srgbClr val="FFFFFF"/>
              </a:solidFill>
            </a:endParaRPr>
          </a:p>
          <a:p>
            <a:fld id="{1B74305C-C67A-47A0-B689-24D455E15E12}"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a:xfrm>
            <a:off x="457200" y="6153150"/>
            <a:ext cx="914400" cy="476250"/>
          </a:xfrm>
        </p:spPr>
        <p:txBody>
          <a:bodyPr/>
          <a:lstStyle>
            <a:lvl1pPr>
              <a:defRPr/>
            </a:lvl1pPr>
          </a:lstStyle>
          <a:p>
            <a:endParaRPr lang="en-US" dirty="0">
              <a:solidFill>
                <a:srgbClr val="FFFFFF"/>
              </a:solidFill>
            </a:endParaRPr>
          </a:p>
          <a:p>
            <a:fld id="{93295641-6C9F-4CCE-B9F1-F64E21E39439}"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endParaRPr lang="en-US"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a:xfrm>
            <a:off x="457200" y="6153150"/>
            <a:ext cx="914400" cy="476250"/>
          </a:xfrm>
        </p:spPr>
        <p:txBody>
          <a:bodyPr/>
          <a:lstStyle>
            <a:lvl1pPr>
              <a:defRPr/>
            </a:lvl1pPr>
          </a:lstStyle>
          <a:p>
            <a:endParaRPr lang="en-US" dirty="0">
              <a:solidFill>
                <a:srgbClr val="FFFFFF"/>
              </a:solidFill>
            </a:endParaRPr>
          </a:p>
          <a:p>
            <a:fld id="{018A2BDD-8A82-46E9-A8C2-B455903F2C71}"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267200"/>
          </a:xfrm>
        </p:spPr>
        <p:txBody>
          <a:bodyPr/>
          <a:lstStyle/>
          <a:p>
            <a:endParaRPr lang="en-US" dirty="0"/>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endParaRPr lang="en-US" dirty="0">
              <a:solidFill>
                <a:srgbClr val="FFFFFF"/>
              </a:solidFill>
            </a:endParaRPr>
          </a:p>
          <a:p>
            <a:endParaRPr lang="en-US" dirty="0">
              <a:solidFill>
                <a:srgbClr val="FFFFFF"/>
              </a:solidFill>
            </a:endParaRPr>
          </a:p>
        </p:txBody>
      </p:sp>
      <p:sp>
        <p:nvSpPr>
          <p:cNvPr id="6" name="Slide Number Placeholder 5"/>
          <p:cNvSpPr>
            <a:spLocks noGrp="1"/>
          </p:cNvSpPr>
          <p:nvPr>
            <p:ph type="sldNum" sz="quarter" idx="11"/>
          </p:nvPr>
        </p:nvSpPr>
        <p:spPr>
          <a:xfrm>
            <a:off x="457200" y="6153150"/>
            <a:ext cx="914400" cy="476250"/>
          </a:xfrm>
        </p:spPr>
        <p:txBody>
          <a:bodyPr/>
          <a:lstStyle>
            <a:lvl1pPr>
              <a:defRPr/>
            </a:lvl1pPr>
          </a:lstStyle>
          <a:p>
            <a:endParaRPr lang="en-US" dirty="0">
              <a:solidFill>
                <a:srgbClr val="FFFFFF"/>
              </a:solidFill>
            </a:endParaRPr>
          </a:p>
          <a:p>
            <a:fld id="{B5B267D5-454D-4950-92EE-FD91136CB235}" type="slidenum">
              <a:rPr lang="en-US">
                <a:solidFill>
                  <a:srgbClr val="FFFFFF"/>
                </a:solidFill>
              </a:rPr>
              <a:pPr/>
              <a:t>‹#›</a:t>
            </a:fld>
            <a:endParaRPr lang="en-US" dirty="0">
              <a:solidFill>
                <a:srgbClr val="FFFFFF"/>
              </a:solidFill>
            </a:endParaRPr>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2895600" y="325438"/>
            <a:ext cx="3048000" cy="1198562"/>
          </a:xfrm>
          <a:prstGeom prst="rect">
            <a:avLst/>
          </a:prstGeom>
          <a:noFill/>
          <a:ln w="9525">
            <a:noFill/>
            <a:miter lim="800000"/>
            <a:headEnd/>
            <a:tailEnd/>
          </a:ln>
        </p:spPr>
      </p:pic>
      <p:sp>
        <p:nvSpPr>
          <p:cNvPr id="86937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869379"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0B2013-1F33-4F66-B717-25471F36BD4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D8E5722B-5ACE-4E1B-8601-B1FF0CF5DCC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F13DEDC-CD08-47EB-97AC-A2AE5BA1DCF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347A45A-066B-488A-8520-9DCE867A501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2FF0C9BB-F164-4AA3-BCFD-AB80DC73D59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427E7B6-084A-4CC6-AE67-C04BEDEFB6E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ABC48EB-A74D-4FA8-881B-220B913199A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EF99C2A-7C23-4550-B3EC-8BA9F6C79D1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350B51D-8D09-4490-BC29-49F0983BC06B}"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solidFill>
                  <a:srgbClr val="000000"/>
                </a:solidFill>
              </a:defRPr>
            </a:lvl1pPr>
          </a:lstStyle>
          <a:p>
            <a:pPr>
              <a:defRPr/>
            </a:pPr>
            <a:endParaRPr lang="en-US" dirty="0"/>
          </a:p>
          <a:p>
            <a:pPr>
              <a:defRPr/>
            </a:pP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37F036EE-D250-4997-A01F-666901B50C6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5C6662C5-3D43-45D9-AAF7-2CF8B90E218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E1516565-DFEB-4D0D-B756-1B71BCB0E3E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F822878-33E8-49F9-8707-8CA8E0D8A47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1101B03F-0B32-4222-9C98-0B0CEB488DC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D66C4663-852E-40B5-889D-DCA2906A20D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6BB9D21C-70EF-481B-A545-D9DBCB55ABD7}"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5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E1516565-DFEB-4D0D-B756-1B71BCB0E3E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F822878-33E8-49F9-8707-8CA8E0D8A47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1101B03F-0B32-4222-9C98-0B0CEB488DC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D66C4663-852E-40B5-889D-DCA2906A20D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hf sldNum="0" hdr="0" dt="0"/>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F5D12286-6504-44EC-AB60-88A6FD4CF148}" type="slidenum">
              <a:rPr lang="en-US"/>
              <a:pPr>
                <a:defRPr/>
              </a:pPr>
              <a:t>‹#›</a:t>
            </a:fld>
            <a:endParaRPr lang="en-US" dirty="0"/>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endParaRPr lang="en-US" noProof="0" dirty="0" smtClean="0"/>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63D25A4F-6823-40A6-8632-0B7615A3FB46}" type="slidenum">
              <a:rPr lang="en-US"/>
              <a:pPr>
                <a:defRPr/>
              </a:pPr>
              <a:t>‹#›</a:t>
            </a:fld>
            <a:endParaRPr lang="en-US" dirty="0"/>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White"/>
          <p:cNvPicPr>
            <a:picLocks noChangeAspect="1" noChangeArrowheads="1"/>
          </p:cNvPicPr>
          <p:nvPr/>
        </p:nvPicPr>
        <p:blipFill>
          <a:blip r:embed="rId2" cstate="print"/>
          <a:srcRect/>
          <a:stretch>
            <a:fillRect/>
          </a:stretch>
        </p:blipFill>
        <p:spPr bwMode="black">
          <a:xfrm>
            <a:off x="4957763" y="328613"/>
            <a:ext cx="3043237" cy="1174750"/>
          </a:xfrm>
          <a:prstGeom prst="rect">
            <a:avLst/>
          </a:prstGeom>
          <a:noFill/>
          <a:ln w="9525">
            <a:noFill/>
            <a:miter lim="800000"/>
            <a:headEnd/>
            <a:tailEnd/>
          </a:ln>
        </p:spPr>
      </p:pic>
      <p:pic>
        <p:nvPicPr>
          <p:cNvPr id="5" name="Picture 8" descr="RWJF_logo"/>
          <p:cNvPicPr>
            <a:picLocks noChangeAspect="1" noChangeArrowheads="1"/>
          </p:cNvPicPr>
          <p:nvPr userDrawn="1"/>
        </p:nvPicPr>
        <p:blipFill>
          <a:blip r:embed="rId3" cstate="print"/>
          <a:srcRect/>
          <a:stretch>
            <a:fillRect/>
          </a:stretch>
        </p:blipFill>
        <p:spPr bwMode="auto">
          <a:xfrm>
            <a:off x="1295400" y="425450"/>
            <a:ext cx="2933700" cy="1022350"/>
          </a:xfrm>
          <a:prstGeom prst="rect">
            <a:avLst/>
          </a:prstGeom>
          <a:noFill/>
          <a:ln w="9525">
            <a:noFill/>
            <a:miter lim="800000"/>
            <a:headEnd/>
            <a:tailEnd/>
          </a:ln>
        </p:spPr>
      </p:pic>
      <p:sp>
        <p:nvSpPr>
          <p:cNvPr id="921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4419600"/>
            <a:ext cx="6400800" cy="1752600"/>
          </a:xfrm>
        </p:spPr>
        <p:txBody>
          <a:bodyPr/>
          <a:lstStyle>
            <a:lvl1pPr marL="0" indent="0" algn="ctr">
              <a:buFontTx/>
              <a:buNone/>
              <a:defRPr i="1"/>
            </a:lvl1pPr>
          </a:lstStyle>
          <a:p>
            <a:r>
              <a:rPr lang="en-US"/>
              <a:t>Click to edit Master subtitle style</a:t>
            </a:r>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D2B2590A-BB06-41F2-864D-BA38421B7C9B}" type="slidenum">
              <a:rPr lang="en-US"/>
              <a:pPr>
                <a:defRPr/>
              </a:pPr>
              <a:t>‹#›</a:t>
            </a:fld>
            <a:endParaRPr lang="en-US" dirty="0"/>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E99D8271-F17E-4C0E-92B7-0CE72D6CA4D7}" type="slidenum">
              <a:rPr lang="en-US"/>
              <a:pPr>
                <a:defRPr/>
              </a:pPr>
              <a:t>‹#›</a:t>
            </a:fld>
            <a:endParaRPr lang="en-US" dirty="0"/>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8"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ABAA8CC0-8DCA-4475-A682-639DF0ABB85A}" type="slidenum">
              <a:rPr lang="en-US"/>
              <a:pPr>
                <a:defRPr/>
              </a:pPr>
              <a:t>‹#›</a:t>
            </a:fld>
            <a:endParaRPr lang="en-US" dirty="0"/>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4"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362AE6C3-785C-44A5-A272-5ABF7A60003F}"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5" name="Picture 6" descr="logo_icic-i"/>
          <p:cNvPicPr>
            <a:picLocks noChangeAspect="1" noChangeArrowheads="1"/>
          </p:cNvPicPr>
          <p:nvPr userDrawn="1"/>
        </p:nvPicPr>
        <p:blipFill>
          <a:blip r:embed="rId3" cstate="print"/>
          <a:srcRect/>
          <a:stretch>
            <a:fillRect/>
          </a:stretch>
        </p:blipFill>
        <p:spPr bwMode="auto">
          <a:xfrm>
            <a:off x="654050" y="146050"/>
            <a:ext cx="3373438" cy="1665288"/>
          </a:xfrm>
          <a:prstGeom prst="rect">
            <a:avLst/>
          </a:prstGeom>
          <a:noFill/>
        </p:spPr>
      </p:pic>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3"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D50E9428-447E-42FC-B125-AE1D136C0639}" type="slidenum">
              <a:rPr lang="en-US"/>
              <a:pPr>
                <a:defRPr/>
              </a:pPr>
              <a:t>‹#›</a:t>
            </a:fld>
            <a:endParaRPr lang="en-US" dirty="0"/>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8ABA661C-5C4D-4DEF-B64B-02AF9E22E497}" type="slidenum">
              <a:rPr lang="en-US"/>
              <a:pPr>
                <a:defRPr/>
              </a:pPr>
              <a:t>‹#›</a:t>
            </a:fld>
            <a:endParaRPr lang="en-US" dirty="0"/>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73B3EB17-0F03-49C0-B69F-DE42761A6E84}" type="slidenum">
              <a:rPr lang="en-US"/>
              <a:pPr>
                <a:defRPr/>
              </a:pPr>
              <a:t>‹#›</a:t>
            </a:fld>
            <a:endParaRPr lang="en-US" dirty="0"/>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4C9368E0-0DD2-424C-98C4-30D449BEBB8D}" type="slidenum">
              <a:rPr lang="en-US"/>
              <a:pPr>
                <a:defRPr/>
              </a:pPr>
              <a:t>‹#›</a:t>
            </a:fld>
            <a:endParaRPr lang="en-US" dirty="0"/>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0825"/>
            <a:ext cx="2057400" cy="561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0825"/>
            <a:ext cx="6019800"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B291313A-964A-46D2-879E-20B5AC86458A}" type="slidenum">
              <a:rPr lang="en-US"/>
              <a:pPr>
                <a:defRPr/>
              </a:pPr>
              <a:t>‹#›</a:t>
            </a:fld>
            <a:endParaRPr lang="en-US" dirty="0"/>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BBFDFBBF-F9A7-4722-B241-B902FC725566}" type="slidenum">
              <a:rPr lang="en-US"/>
              <a:pPr>
                <a:defRPr/>
              </a:pPr>
              <a:t>‹#›</a:t>
            </a:fld>
            <a:endParaRPr lang="en-US" dirty="0"/>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xfrm>
            <a:off x="4114800" y="6172200"/>
            <a:ext cx="914400" cy="476250"/>
          </a:xfrm>
          <a:prstGeom prst="rect">
            <a:avLst/>
          </a:prstGeom>
        </p:spPr>
        <p:txBody>
          <a:bodyPr/>
          <a:lstStyle>
            <a:lvl1pPr>
              <a:defRPr>
                <a:solidFill>
                  <a:srgbClr val="000000"/>
                </a:solidFill>
                <a:latin typeface="Arial" charset="0"/>
              </a:defRPr>
            </a:lvl1pPr>
          </a:lstStyle>
          <a:p>
            <a:pPr>
              <a:defRPr/>
            </a:pPr>
            <a:endParaRPr lang="en-US" dirty="0"/>
          </a:p>
          <a:p>
            <a:pPr>
              <a:defRPr/>
            </a:pPr>
            <a:fld id="{9639E975-8A00-4167-977B-324A96D5B098}" type="slidenum">
              <a:rPr lang="en-US"/>
              <a:pPr>
                <a:defRPr/>
              </a:pPr>
              <a:t>‹#›</a:t>
            </a:fld>
            <a:endParaRPr lang="en-US" dirty="0"/>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E1516565-DFEB-4D0D-B756-1B71BCB0E3E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F822878-33E8-49F9-8707-8CA8E0D8A47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1101B03F-0B32-4222-9C98-0B0CEB488DC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D66C4663-852E-40B5-889D-DCA2906A20D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796E00D5-4AB3-420F-AE49-11090CB2B51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A463039E-717A-4F1E-B71C-E2B6C470168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FA27E046-788F-4EAC-AF0D-CAA4368EBD8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24B31C07-5FB2-4AC8-BAFB-2EDF5024233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20EAD823-88CA-4B13-AD46-6AB6880BD3D0}"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180B86A0-5897-45D5-9D88-208F85A26F8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FEF663F4-1A44-4E8B-BE65-3B24A7BA56A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BB7DCC55-368B-4EB8-858A-E86E8C9C552D}"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8B06E4EB-0611-46C9-9E9E-DB35E442BD2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A0AA0BF2-3C2E-4400-8C88-55769B40EB8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1"/>
          </p:nvPr>
        </p:nvSpPr>
        <p:spPr>
          <a:ln/>
        </p:spPr>
        <p:txBody>
          <a:bodyPr/>
          <a:lstStyle>
            <a:lvl1pPr>
              <a:defRPr/>
            </a:lvl1pPr>
          </a:lstStyle>
          <a:p>
            <a:pPr>
              <a:defRPr/>
            </a:pPr>
            <a:endParaRPr lang="en-US" dirty="0">
              <a:solidFill>
                <a:srgbClr val="000000"/>
              </a:solidFill>
            </a:endParaRPr>
          </a:p>
          <a:p>
            <a:pPr>
              <a:defRPr/>
            </a:pPr>
            <a:fld id="{DB47C3C2-F119-4724-A84B-812A6CD9A4A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93890"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93891"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68CF53F5-AFC8-4428-A521-6839D2C8E1EF}"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DEC15014-27C0-4CC8-9BC9-F1581F2FE550}"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D562A7A1-02B6-4CEE-B0FE-BDC67FD4DE4F}"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fld id="{2DC3B917-DF6D-4D1F-A081-8B2F76A81636}"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fld id="{0DFFC9CF-94F5-4F5A-BEC6-CC496D7BA6AF}"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fld id="{84141334-1F1B-44B5-9C9E-FFB815060249}"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9EF1FBA9-29AF-4BCB-8D36-E751B447ED34}"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1DB8F08A-BB1E-49B4-8434-0BA23FD2E318}"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873B01E2-E7D9-4C31-A2EC-F78AF327B311}"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fld id="{F8856CEF-7D22-4131-BA89-18E1CF23296D}"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297363"/>
          </a:xfrm>
        </p:spPr>
        <p:txBody>
          <a:bodyPr/>
          <a:lstStyle/>
          <a:p>
            <a:pPr lvl="0"/>
            <a:r>
              <a:rPr lang="en-US" noProof="0" dirty="0" smtClean="0"/>
              <a:t>Click icon to add chart</a:t>
            </a:r>
            <a:endParaRPr lang="en-US" noProof="0" dirty="0"/>
          </a:p>
        </p:txBody>
      </p:sp>
      <p:sp>
        <p:nvSpPr>
          <p:cNvPr id="5" name="Rectangle 6"/>
          <p:cNvSpPr>
            <a:spLocks noGrp="1" noChangeArrowheads="1"/>
          </p:cNvSpPr>
          <p:nvPr>
            <p:ph type="ftr" sz="quarter" idx="10"/>
          </p:nvPr>
        </p:nvSpPr>
        <p:spPr>
          <a:ln/>
        </p:spPr>
        <p:txBody>
          <a:bodyPr/>
          <a:lstStyle>
            <a:lvl1pPr>
              <a:defRPr/>
            </a:lvl1pPr>
          </a:lstStyle>
          <a:p>
            <a:pPr>
              <a:defRPr/>
            </a:pPr>
            <a:endParaRPr lang="en-US" alt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fld id="{0C4AE107-55EC-4167-8ECB-27F957899E2A}" type="slidenum">
              <a:rPr lang="en-US" altLang="en-US">
                <a:solidFill>
                  <a:srgbClr val="000000"/>
                </a:solidFill>
              </a:rPr>
              <a:pPr>
                <a:defRPr/>
              </a:pPr>
              <a:t>‹#›</a:t>
            </a:fld>
            <a:endParaRPr lang="en-US" altLang="en-US" dirty="0">
              <a:solidFill>
                <a:srgbClr val="000000"/>
              </a:solidFill>
            </a:endParaRPr>
          </a:p>
        </p:txBody>
      </p:sp>
    </p:spTree>
  </p:cSld>
  <p:clrMapOvr>
    <a:masterClrMapping/>
  </p:clrMapOvr>
  <p:hf hdr="0" ftr="0" dt="0"/>
</p:sldLayout>
</file>

<file path=ppt/slideLayouts/slideLayout5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0"/>
            <a:ext cx="82296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dt" sz="half" idx="10"/>
          </p:nvPr>
        </p:nvSpPr>
        <p:spPr>
          <a:xfrm>
            <a:off x="0" y="6400800"/>
            <a:ext cx="2133600" cy="457200"/>
          </a:xfrm>
          <a:prstGeom prst="rect">
            <a:avLst/>
          </a:prstGeom>
        </p:spPr>
        <p:txBody>
          <a:bodyPr/>
          <a:lstStyle>
            <a:lvl1pPr>
              <a:defRPr>
                <a:latin typeface="Arial" charset="0"/>
              </a:defRPr>
            </a:lvl1pPr>
          </a:lstStyle>
          <a:p>
            <a:pPr>
              <a:defRPr/>
            </a:pPr>
            <a:r>
              <a:rPr lang="en-US" dirty="0">
                <a:solidFill>
                  <a:srgbClr val="000000"/>
                </a:solidFill>
              </a:rPr>
              <a:t>Mark V. Williams, MD</a:t>
            </a:r>
          </a:p>
        </p:txBody>
      </p:sp>
      <p:sp>
        <p:nvSpPr>
          <p:cNvPr id="4" name="Rectangle 7"/>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5" name="Rectangle 8"/>
          <p:cNvSpPr>
            <a:spLocks noGrp="1" noChangeArrowheads="1"/>
          </p:cNvSpPr>
          <p:nvPr>
            <p:ph type="sldNum" sz="quarter" idx="12"/>
          </p:nvPr>
        </p:nvSpPr>
        <p:spPr/>
        <p:txBody>
          <a:bodyPr/>
          <a:lstStyle>
            <a:lvl1pPr>
              <a:defRPr/>
            </a:lvl1pPr>
          </a:lstStyle>
          <a:p>
            <a:pPr>
              <a:defRPr/>
            </a:pPr>
            <a:fld id="{9355AB31-7506-44E3-9606-AEACA458EE3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charset="0"/>
              </a:defRPr>
            </a:lvl1pPr>
          </a:lstStyle>
          <a:p>
            <a:pPr>
              <a:defRPr/>
            </a:pPr>
            <a:endParaRPr lang="en-US" altLang="en-US" dirty="0">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dirty="0">
              <a:solidFill>
                <a:srgbClr val="000000"/>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C1712329-28B6-44B0-B327-83E5B55A21F7}"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DBEE402D-E01B-4C6B-B486-D27BCD67088C}" type="slidenum">
              <a:rPr lang="en-US"/>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transition>
    <p:fade/>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0CB95FC7-7EDD-489B-81DA-1712BE96F585}"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5BF4BB-4B48-41A7-9A93-9BAE9D9A3CEE}"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FB95932-5E19-4125-8422-7682562DB54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4E65C81-DDC8-4558-9AB1-824770EBFBE6}"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54EDB7C-FE02-4D47-99F8-542D363E3A4B}"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73B372B-FB32-4C2A-B036-0AFFAD2B27E7}"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FD5AB6E-FA46-4499-B276-31D38F00608D}"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4CA3ACF5-95DA-4B94-AB0C-1002999CA3F8}"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1F152524-6E2C-4D12-B4BA-0D1FC889D139}"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22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622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A017B766-DCD6-427F-918A-449C1A16AC2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8FFFDBE7-3088-4F83-967C-9051A57A8DE0}" type="slidenum">
              <a:rPr lang="en-US">
                <a:solidFill>
                  <a:srgbClr val="000000"/>
                </a:solidFill>
              </a:rPr>
              <a:pPr>
                <a:defRPr/>
              </a:pPr>
              <a:t>‹#›</a:t>
            </a:fld>
            <a:endParaRPr lang="en-US" dirty="0">
              <a:solidFill>
                <a:srgbClr val="000000"/>
              </a:solidFill>
            </a:endParaRPr>
          </a:p>
        </p:txBody>
      </p:sp>
    </p:spTree>
  </p:cSld>
  <p:clrMapOvr>
    <a:masterClrMapping/>
  </p:clrMapOvr>
  <p:transition>
    <p:fade/>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pPr>
              <a:defRPr/>
            </a:pPr>
            <a:endParaRPr lang="en-US" dirty="0">
              <a:solidFill>
                <a:srgbClr val="FFFFFF"/>
              </a:solidFill>
              <a:latin typeface="Arial" pitchFamily="34" charset="0"/>
            </a:endParaRPr>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dirty="0"/>
            </a:lvl1pPr>
          </a:lstStyle>
          <a:p>
            <a:pPr>
              <a:defRPr/>
            </a:pPr>
            <a:endParaRPr lang="en-US" dirty="0">
              <a:solidFill>
                <a:srgbClr val="FFFFFF"/>
              </a:solidFill>
              <a:latin typeface="Arial" pitchFamily="34" charset="0"/>
            </a:endParaRPr>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dirty="0"/>
            </a:lvl1pPr>
          </a:lstStyle>
          <a:p>
            <a:pPr>
              <a:defRPr/>
            </a:pPr>
            <a:endParaRPr lang="en-US" dirty="0">
              <a:solidFill>
                <a:srgbClr val="FFFFFF"/>
              </a:solidFill>
              <a:latin typeface="Arial" pitchFamily="34" charset="0"/>
            </a:endParaRPr>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dirty="0"/>
            </a:lvl1pPr>
          </a:lstStyle>
          <a:p>
            <a:pPr>
              <a:defRPr/>
            </a:pPr>
            <a:endParaRPr lang="en-US" dirty="0">
              <a:solidFill>
                <a:srgbClr val="FFFFFF"/>
              </a:solidFill>
              <a:latin typeface="Arial" pitchFamily="34" charset="0"/>
            </a:endParaRPr>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dirty="0"/>
            </a:lvl1pPr>
          </a:lstStyle>
          <a:p>
            <a:pPr>
              <a:defRPr/>
            </a:pPr>
            <a:endParaRPr lang="en-US" dirty="0">
              <a:solidFill>
                <a:srgbClr val="FFFFFF"/>
              </a:solidFill>
              <a:latin typeface="Arial" pitchFamily="34" charset="0"/>
            </a:endParaRPr>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dirty="0"/>
            </a:lvl1pPr>
          </a:lstStyle>
          <a:p>
            <a:pPr>
              <a:defRPr/>
            </a:pPr>
            <a:endParaRPr lang="en-US" dirty="0">
              <a:solidFill>
                <a:srgbClr val="FFFFFF"/>
              </a:solidFill>
              <a:latin typeface="Arial" pitchFamily="34" charset="0"/>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pPr>
              <a:defRPr/>
            </a:pPr>
            <a:endParaRPr lang="en-US" dirty="0">
              <a:solidFill>
                <a:srgbClr val="FFFFFF"/>
              </a:solidFill>
              <a:latin typeface="Arial" pitchFamily="34" charset="0"/>
            </a:endParaRPr>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pPr>
              <a:defRPr/>
            </a:pPr>
            <a:endParaRPr lang="en-US" dirty="0">
              <a:solidFill>
                <a:srgbClr val="FFFFFF"/>
              </a:solidFill>
              <a:latin typeface="Arial" pitchFamily="34" charset="0"/>
            </a:endParaRPr>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pPr>
              <a:defRPr/>
            </a:pPr>
            <a:endParaRPr lang="en-US" dirty="0">
              <a:solidFill>
                <a:srgbClr val="FFFFFF"/>
              </a:solidFill>
              <a:latin typeface="Arial" pitchFamily="34" charset="0"/>
            </a:endParaRPr>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FFFFFF"/>
              </a:solidFill>
              <a:latin typeface="Arial" pitchFamily="34" charset="0"/>
            </a:endParaRPr>
          </a:p>
        </p:txBody>
      </p:sp>
      <p:sp>
        <p:nvSpPr>
          <p:cNvPr id="5" name="Rectangle 10"/>
          <p:cNvSpPr>
            <a:spLocks noGrp="1" noChangeArrowheads="1"/>
          </p:cNvSpPr>
          <p:nvPr>
            <p:ph type="sldNum" sz="quarter" idx="11"/>
          </p:nvPr>
        </p:nvSpPr>
        <p:spPr>
          <a:ln/>
        </p:spPr>
        <p:txBody>
          <a:bodyPr/>
          <a:lstStyle>
            <a:lvl1pPr>
              <a:defRPr/>
            </a:lvl1pPr>
          </a:lstStyle>
          <a:p>
            <a:pPr algn="r">
              <a:defRPr/>
            </a:pPr>
            <a:fld id="{608AFF4F-1919-43A5-8690-1F5F11C3EC77}" type="slidenum">
              <a:rPr lang="en-US" smtClean="0">
                <a:solidFill>
                  <a:srgbClr val="FFFFFF"/>
                </a:solidFill>
                <a:latin typeface="Arial" pitchFamily="34" charset="0"/>
              </a:rPr>
              <a:pPr algn="r">
                <a:defRPr/>
              </a:pPr>
              <a:t>‹#›</a:t>
            </a:fld>
            <a:endParaRPr lang="en-US" dirty="0">
              <a:solidFill>
                <a:srgbClr val="FFFFFF"/>
              </a:solidFill>
              <a:latin typeface="Arial" pitchFamily="34" charset="0"/>
            </a:endParaRPr>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FFFFFF"/>
              </a:solidFill>
              <a:latin typeface="Arial" pitchFamily="34" charset="0"/>
            </a:endParaRPr>
          </a:p>
        </p:txBody>
      </p:sp>
      <p:sp>
        <p:nvSpPr>
          <p:cNvPr id="5" name="Rectangle 10"/>
          <p:cNvSpPr>
            <a:spLocks noGrp="1" noChangeArrowheads="1"/>
          </p:cNvSpPr>
          <p:nvPr>
            <p:ph type="sldNum" sz="quarter" idx="11"/>
          </p:nvPr>
        </p:nvSpPr>
        <p:spPr>
          <a:ln/>
        </p:spPr>
        <p:txBody>
          <a:bodyPr/>
          <a:lstStyle>
            <a:lvl1pPr>
              <a:defRPr/>
            </a:lvl1pPr>
          </a:lstStyle>
          <a:p>
            <a:pPr algn="r">
              <a:defRPr/>
            </a:pPr>
            <a:fld id="{9548D85A-ACE1-460F-A9BE-85BE3E4BEEA8}" type="slidenum">
              <a:rPr lang="en-US" smtClean="0">
                <a:solidFill>
                  <a:srgbClr val="FFFFFF"/>
                </a:solidFill>
                <a:latin typeface="Arial" pitchFamily="34" charset="0"/>
              </a:rPr>
              <a:pPr algn="r">
                <a:defRPr/>
              </a:pPr>
              <a:t>‹#›</a:t>
            </a:fld>
            <a:endParaRPr lang="en-US" dirty="0">
              <a:solidFill>
                <a:srgbClr val="FFFFFF"/>
              </a:solidFill>
              <a:latin typeface="Arial" pitchFamily="34" charset="0"/>
            </a:endParaRPr>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pPr>
              <a:defRPr/>
            </a:pPr>
            <a:endParaRPr lang="en-US" dirty="0">
              <a:solidFill>
                <a:srgbClr val="FFFFFF"/>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7C4EC94D-04AA-4E2A-BB64-BE657B8B16F7}" type="slidenum">
              <a:rPr lang="en-US" smtClean="0">
                <a:solidFill>
                  <a:srgbClr val="FFFFFF"/>
                </a:solidFill>
              </a:rPr>
              <a:pPr>
                <a:defRPr/>
              </a:pPr>
              <a:t>‹#›</a:t>
            </a:fld>
            <a:endParaRPr lang="en-US" dirty="0">
              <a:solidFill>
                <a:srgbClr val="FFFFFF"/>
              </a:solidFill>
            </a:endParaRPr>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pPr>
              <a:defRPr/>
            </a:pPr>
            <a:endParaRPr lang="en-US" dirty="0">
              <a:solidFill>
                <a:srgbClr val="FFFFFF"/>
              </a:solidFill>
            </a:endParaRPr>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solidFill>
                <a:srgbClr val="FFFFFF"/>
              </a:solidFill>
            </a:endParaRPr>
          </a:p>
        </p:txBody>
      </p:sp>
      <p:sp>
        <p:nvSpPr>
          <p:cNvPr id="5" name="Rectangle 10"/>
          <p:cNvSpPr>
            <a:spLocks noGrp="1" noChangeArrowheads="1"/>
          </p:cNvSpPr>
          <p:nvPr>
            <p:ph type="sldNum" sz="quarter" idx="11"/>
          </p:nvPr>
        </p:nvSpPr>
        <p:spPr>
          <a:ln/>
        </p:spPr>
        <p:txBody>
          <a:bodyPr/>
          <a:lstStyle>
            <a:lvl1pPr>
              <a:defRPr/>
            </a:lvl1pPr>
          </a:lstStyle>
          <a:p>
            <a:pPr>
              <a:defRPr/>
            </a:pPr>
            <a:fld id="{7C4EC94D-04AA-4E2A-BB64-BE657B8B16F7}" type="slidenum">
              <a:rPr lang="en-US" smtClean="0">
                <a:solidFill>
                  <a:srgbClr val="FFFFFF"/>
                </a:solidFill>
              </a:rPr>
              <a:pPr>
                <a:defRPr/>
              </a:pPr>
              <a:t>‹#›</a:t>
            </a:fld>
            <a:endParaRPr lang="en-US" dirty="0">
              <a:solidFill>
                <a:srgbClr val="FFFFFF"/>
              </a:solidFill>
            </a:endParaRPr>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969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29699"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a:t>Click to edit Master subtitle style</a:t>
            </a:r>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CD5C20DF-1CBF-4182-942D-FDBB3DB2FF8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37F036EE-D250-4997-A01F-666901B50C6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C3DB335-9A7E-4F43-A2C3-27C55E158E3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67D34758-D740-4E7B-8A3A-D42A3D2B42A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8"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7A46B82-6FEB-41DE-B591-F662466D79DC}"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4"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C7A27FD9-231F-44A0-8A13-536068D9997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3"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7EECFD96-5F75-4993-9D51-978F4E3ABAE3}"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D59C601-532A-447A-B9C8-F220C42C0A7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6"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EC440360-0D3C-45D7-BBD0-702B05CB6E1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F14AEB2F-F310-4058-BFE0-5A73398724E1}"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B3A9C041-78F6-4E01-B17D-D378BEC1E5F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endParaRPr lang="en-US" noProof="0" dirty="0" smtClean="0"/>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D8EFA7BC-3992-4157-86D9-D1D00E80C27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5C6662C5-3D43-45D9-AAF7-2CF8B90E218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endParaRPr lang="en-US" noProof="0" dirty="0" smtClean="0"/>
          </a:p>
        </p:txBody>
      </p:sp>
      <p:sp>
        <p:nvSpPr>
          <p:cNvPr id="4" name="Rectangle 6"/>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a:p>
            <a:pPr>
              <a:defRPr/>
            </a:pPr>
            <a:endParaRPr lang="en-US" dirty="0">
              <a:solidFill>
                <a:srgbClr val="000000"/>
              </a:solidFill>
            </a:endParaRPr>
          </a:p>
        </p:txBody>
      </p:sp>
      <p:sp>
        <p:nvSpPr>
          <p:cNvPr id="5" name="Rectangle 7"/>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a:p>
            <a:pPr>
              <a:defRPr/>
            </a:pPr>
            <a:fld id="{56F9F359-4FBB-4654-B71D-6BEEFC7206A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userDrawn="1"/>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5"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F3D6FF4E-4FA1-4B74-A68F-9699D15E79CC}"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5"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752CA312-960C-4EE4-9921-9C3C5F4F3E6A}"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6"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EBC92ACC-0F7A-4212-9D89-F424D323F18A}"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8"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D3D8876B-3E96-4B22-A978-07F9FF57545E}"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4"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ED02BAB1-3FA8-4742-B63D-0D4A6D71DAEE}"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3"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8E3DC2C0-8F03-4D6B-9120-4052CAB048BE}"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6"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EB03006C-5206-4F1F-A319-1AD0300FD569}"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6"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CC9103FC-651F-40DC-8C3F-1096B519D171}"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6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5"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3EF5AACE-685F-442D-8BB0-B1609E3DFA70}"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5"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8B129E49-38E9-4BFC-B5F2-A7FF6BEE13CF}"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57737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4"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A20CDB7F-606F-4C57-A2B0-B734092AB7AF}"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5775"/>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5"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5B0C03DD-E1F8-4364-B520-64F7B1FB8A7B}"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5775"/>
          </a:xfrm>
        </p:spPr>
        <p:txBody>
          <a:bodyPr/>
          <a:lstStyle/>
          <a:p>
            <a:pPr lvl="0"/>
            <a:r>
              <a:rPr lang="en-US" noProof="0" dirty="0" smtClean="0"/>
              <a:t>Click icon to add chart</a:t>
            </a:r>
            <a:endParaRPr lang="en-US" noProof="0" dirty="0"/>
          </a:p>
        </p:txBody>
      </p:sp>
      <p:sp>
        <p:nvSpPr>
          <p:cNvPr id="4" name="Footer Placeholder 3"/>
          <p:cNvSpPr>
            <a:spLocks noGrp="1"/>
          </p:cNvSpPr>
          <p:nvPr>
            <p:ph type="ftr" sz="quarter" idx="10"/>
          </p:nvPr>
        </p:nvSpPr>
        <p:spPr>
          <a:xfrm>
            <a:off x="1676400" y="6153150"/>
            <a:ext cx="5257800" cy="476250"/>
          </a:xfrm>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5" name="Slide Number Placeholder 4"/>
          <p:cNvSpPr>
            <a:spLocks noGrp="1"/>
          </p:cNvSpPr>
          <p:nvPr>
            <p:ph type="sldNum" sz="quarter" idx="11"/>
          </p:nvPr>
        </p:nvSpPr>
        <p:spPr>
          <a:xfrm>
            <a:off x="457200" y="6153150"/>
            <a:ext cx="914400" cy="476250"/>
          </a:xfrm>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B4B0CDAE-95B2-4E02-945D-2B5812E66103}"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chart" preserve="1">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5"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CA6344E1-8A44-4C20-A009-02FE91B112A8}"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07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824288"/>
            <a:ext cx="8229600" cy="2073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6" name="Rectangle 10"/>
          <p:cNvSpPr>
            <a:spLocks noGrp="1" noChangeArrowheads="1"/>
          </p:cNvSpPr>
          <p:nvPr>
            <p:ph type="sldNum" sz="quarter" idx="11"/>
          </p:nvPr>
        </p:nvSpPr>
        <p:spPr>
          <a:ln/>
        </p:spPr>
        <p:txBody>
          <a:bodyPr/>
          <a:lstStyle>
            <a:lvl1pPr>
              <a:defRPr/>
            </a:lvl1pPr>
          </a:lstStyle>
          <a:p>
            <a:pPr eaLnBrk="0" hangingPunct="0">
              <a:defRPr/>
            </a:pPr>
            <a:endParaRPr lang="en-US" dirty="0">
              <a:solidFill>
                <a:srgbClr val="000000"/>
              </a:solidFill>
              <a:ea typeface="ＭＳ Ｐゴシック" pitchFamily="1" charset="-128"/>
            </a:endParaRPr>
          </a:p>
          <a:p>
            <a:pPr eaLnBrk="0" hangingPunct="0">
              <a:defRPr/>
            </a:pPr>
            <a:fld id="{A86B2828-697F-459A-8822-88F9FA45DEE2}"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White"/>
          <p:cNvPicPr>
            <a:picLocks noChangeAspect="1" noChangeArrowheads="1"/>
          </p:cNvPicPr>
          <p:nvPr/>
        </p:nvPicPr>
        <p:blipFill>
          <a:blip r:embed="rId2" cstate="print"/>
          <a:srcRect/>
          <a:stretch>
            <a:fillRect/>
          </a:stretch>
        </p:blipFill>
        <p:spPr bwMode="black">
          <a:xfrm>
            <a:off x="4957763" y="328613"/>
            <a:ext cx="3043237" cy="1174750"/>
          </a:xfrm>
          <a:prstGeom prst="rect">
            <a:avLst/>
          </a:prstGeom>
          <a:noFill/>
          <a:ln w="9525">
            <a:noFill/>
            <a:miter lim="800000"/>
            <a:headEnd/>
            <a:tailEnd/>
          </a:ln>
        </p:spPr>
      </p:pic>
      <p:pic>
        <p:nvPicPr>
          <p:cNvPr id="5" name="Picture 8" descr="RWJF_logo"/>
          <p:cNvPicPr>
            <a:picLocks noChangeAspect="1" noChangeArrowheads="1"/>
          </p:cNvPicPr>
          <p:nvPr userDrawn="1"/>
        </p:nvPicPr>
        <p:blipFill>
          <a:blip r:embed="rId3" cstate="print"/>
          <a:srcRect/>
          <a:stretch>
            <a:fillRect/>
          </a:stretch>
        </p:blipFill>
        <p:spPr bwMode="auto">
          <a:xfrm>
            <a:off x="1295400" y="425450"/>
            <a:ext cx="2933700" cy="1022350"/>
          </a:xfrm>
          <a:prstGeom prst="rect">
            <a:avLst/>
          </a:prstGeom>
          <a:noFill/>
          <a:ln w="9525">
            <a:noFill/>
            <a:miter lim="800000"/>
            <a:headEnd/>
            <a:tailEnd/>
          </a:ln>
        </p:spPr>
      </p:pic>
      <p:sp>
        <p:nvSpPr>
          <p:cNvPr id="9218" name="Rectangle 2"/>
          <p:cNvSpPr>
            <a:spLocks noGrp="1" noChangeArrowheads="1"/>
          </p:cNvSpPr>
          <p:nvPr>
            <p:ph type="ctrTitle"/>
          </p:nvPr>
        </p:nvSpPr>
        <p:spPr>
          <a:xfrm>
            <a:off x="685800" y="2492375"/>
            <a:ext cx="7772400" cy="1470025"/>
          </a:xfrm>
        </p:spPr>
        <p:txBody>
          <a:bodyPr/>
          <a:lstStyle>
            <a:lvl1pPr>
              <a:defRPr/>
            </a:lvl1pPr>
          </a:lstStyle>
          <a:p>
            <a:r>
              <a:rPr lang="en-US"/>
              <a:t>Click to edit Master title style</a:t>
            </a:r>
          </a:p>
        </p:txBody>
      </p:sp>
      <p:sp>
        <p:nvSpPr>
          <p:cNvPr id="9219" name="Rectangle 3"/>
          <p:cNvSpPr>
            <a:spLocks noGrp="1" noChangeArrowheads="1"/>
          </p:cNvSpPr>
          <p:nvPr>
            <p:ph type="subTitle" idx="1"/>
          </p:nvPr>
        </p:nvSpPr>
        <p:spPr>
          <a:xfrm>
            <a:off x="1371600" y="4419600"/>
            <a:ext cx="6400800" cy="1752600"/>
          </a:xfrm>
        </p:spPr>
        <p:txBody>
          <a:bodyPr/>
          <a:lstStyle>
            <a:lvl1pPr marL="0" indent="0" algn="ctr">
              <a:buFontTx/>
              <a:buNone/>
              <a:defRPr i="1"/>
            </a:lvl1pPr>
          </a:lstStyle>
          <a:p>
            <a:r>
              <a:rPr lang="en-US"/>
              <a:t>Click to edit Master subtitle style</a:t>
            </a:r>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226542B9-4DC8-438F-9811-F4AFAAF9AB31}"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hf sldNum="0" hdr="0" dt="0"/>
</p:sldLayout>
</file>

<file path=ppt/slideLayouts/slideLayout6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91B5BD7A-2CBA-4245-91C9-3C32DD584A04}" type="slidenum">
              <a:rPr lang="en-US"/>
              <a:pPr>
                <a:defRPr/>
              </a:pPr>
              <a:t>‹#›</a:t>
            </a:fld>
            <a:endParaRPr lang="en-US" dirty="0"/>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D8ADBFC5-2696-4242-A912-DBAB80B8A0B5}" type="slidenum">
              <a:rPr lang="en-US"/>
              <a:pPr>
                <a:defRPr/>
              </a:pPr>
              <a:t>‹#›</a:t>
            </a:fld>
            <a:endParaRPr lang="en-US" dirty="0"/>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8"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AA09BF8B-3BA4-4184-A07E-0501E093C190}" type="slidenum">
              <a:rPr lang="en-US"/>
              <a:pPr>
                <a:defRPr/>
              </a:pPr>
              <a:t>‹#›</a:t>
            </a:fld>
            <a:endParaRPr lang="en-US" dirty="0"/>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4"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A67000DF-108F-41D4-A39C-60251B660CDB}" type="slidenum">
              <a:rPr lang="en-US"/>
              <a:pPr>
                <a:defRPr/>
              </a:pPr>
              <a:t>‹#›</a:t>
            </a:fld>
            <a:endParaRPr lang="en-US" dirty="0"/>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2F13D896-1176-4CCB-B9A9-E30BA1FBFECF}" type="slidenum">
              <a:rPr lang="en-US"/>
              <a:pPr>
                <a:defRPr/>
              </a:pPr>
              <a:t>‹#›</a:t>
            </a:fld>
            <a:endParaRPr lang="en-US" dirty="0"/>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1EF7AEBF-C0DA-4D01-A377-8CBAA7B30CE5}" type="slidenum">
              <a:rPr lang="en-US"/>
              <a:pPr>
                <a:defRPr/>
              </a:pPr>
              <a:t>‹#›</a:t>
            </a:fld>
            <a:endParaRPr lang="en-US" dirty="0"/>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EB9230F9-C0BC-4513-AF9A-EBEF0642A155}" type="slidenum">
              <a:rPr lang="en-US"/>
              <a:pPr>
                <a:defRPr/>
              </a:pPr>
              <a:t>‹#›</a:t>
            </a:fld>
            <a:endParaRPr lang="en-US" dirty="0"/>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26C33B6A-24F2-4F64-A0D6-631E8D0BAD06}" type="slidenum">
              <a:rPr lang="en-US"/>
              <a:pPr>
                <a:defRPr/>
              </a:pPr>
              <a:t>‹#›</a:t>
            </a:fld>
            <a:endParaRPr lang="en-US" dirty="0"/>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0825"/>
            <a:ext cx="2057400" cy="5616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50825"/>
            <a:ext cx="6019800"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FBA2E8F9-CE42-4D0C-98F7-271760282F93}" type="slidenum">
              <a:rPr lang="en-US"/>
              <a:pPr>
                <a:defRPr/>
              </a:pPr>
              <a:t>‹#›</a:t>
            </a:fld>
            <a:endParaRPr lang="en-US" dirty="0"/>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E1E367CA-9576-4277-81C7-6E878AC3A129}"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6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1B9652B8-C422-446C-8600-8733180B5A90}"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pic>
        <p:nvPicPr>
          <p:cNvPr id="5" name="Picture 6" descr="logo_icic-i"/>
          <p:cNvPicPr>
            <a:picLocks noChangeAspect="1" noChangeArrowheads="1"/>
          </p:cNvPicPr>
          <p:nvPr userDrawn="1"/>
        </p:nvPicPr>
        <p:blipFill>
          <a:blip r:embed="rId3" cstate="print"/>
          <a:srcRect/>
          <a:stretch>
            <a:fillRect/>
          </a:stretch>
        </p:blipFill>
        <p:spPr bwMode="auto">
          <a:xfrm>
            <a:off x="654050" y="146050"/>
            <a:ext cx="3373438" cy="1665288"/>
          </a:xfrm>
          <a:prstGeom prst="rect">
            <a:avLst/>
          </a:prstGeom>
          <a:noFill/>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3"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36FC46D6-2C05-4C8C-81B5-0CDA2D795F4A}" type="slidenum">
              <a:rPr lang="en-US"/>
              <a:pPr>
                <a:defRPr/>
              </a:pPr>
              <a:t>‹#›</a:t>
            </a:fld>
            <a:endParaRPr lang="en-US"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37F036EE-D250-4997-A01F-666901B50C6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5C6662C5-3D43-45D9-AAF7-2CF8B90E218E}" type="slidenum">
              <a:rPr lang="en-US" smtClean="0">
                <a:solidFill>
                  <a:srgbClr val="000000"/>
                </a:solidFill>
              </a:rPr>
              <a:pPr/>
              <a:t>‹#›</a:t>
            </a:fld>
            <a:endParaRPr 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959769E3-7D21-4B8D-A816-8E735649FC1D}" type="slidenum">
              <a:rPr lang="en-US"/>
              <a:pPr>
                <a:defRPr/>
              </a:pPr>
              <a:t>‹#›</a:t>
            </a:fld>
            <a:endParaRPr lang="en-US"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8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dirty="0"/>
            </a:lvl1pPr>
          </a:lstStyle>
          <a:p>
            <a:endParaRPr lang="en-US" dirty="0" smtClean="0">
              <a:solidFill>
                <a:srgbClr val="000000"/>
              </a:solidFill>
            </a:endParaRPr>
          </a:p>
          <a:p>
            <a:endParaRPr lang="en-US" dirty="0">
              <a:solidFill>
                <a:srgbClr val="000000"/>
              </a:solidFill>
            </a:endParaRPr>
          </a:p>
        </p:txBody>
      </p:sp>
    </p:spTree>
  </p:cSld>
  <p:clrMapOvr>
    <a:masterClrMapping/>
  </p:clrMapOvr>
  <p:hf sldNum="0" hd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297363"/>
          </a:xfrm>
        </p:spPr>
        <p:txBody>
          <a:bodyPr/>
          <a:lstStyle/>
          <a:p>
            <a:pPr lvl="0"/>
            <a:r>
              <a:rPr lang="en-US" noProof="0" dirty="0" smtClean="0"/>
              <a:t>Click icon to add chart</a:t>
            </a:r>
            <a:endParaRPr lang="en-US" noProof="0" dirty="0"/>
          </a:p>
        </p:txBody>
      </p:sp>
      <p:sp>
        <p:nvSpPr>
          <p:cNvPr id="4" name="Rectangle 9"/>
          <p:cNvSpPr>
            <a:spLocks noGrp="1" noChangeArrowheads="1"/>
          </p:cNvSpPr>
          <p:nvPr>
            <p:ph type="ftr" sz="quarter" idx="10"/>
          </p:nvPr>
        </p:nvSpPr>
        <p:spPr>
          <a:ln/>
        </p:spPr>
        <p:txBody>
          <a:bodyPr/>
          <a:lstStyle>
            <a:lvl1pPr>
              <a:defRPr/>
            </a:lvl1pPr>
          </a:lstStyle>
          <a:p>
            <a:endParaRPr lang="en-US" dirty="0" smtClean="0">
              <a:solidFill>
                <a:srgbClr val="000000"/>
              </a:solidFill>
            </a:endParaRPr>
          </a:p>
          <a:p>
            <a:endParaRPr lang="en-US" dirty="0">
              <a:solidFill>
                <a:srgbClr val="000000"/>
              </a:solidFill>
            </a:endParaRPr>
          </a:p>
        </p:txBody>
      </p:sp>
      <p:sp>
        <p:nvSpPr>
          <p:cNvPr id="5" name="Rectangle 10"/>
          <p:cNvSpPr>
            <a:spLocks noGrp="1" noChangeArrowheads="1"/>
          </p:cNvSpPr>
          <p:nvPr>
            <p:ph type="sldNum" sz="quarter" idx="11"/>
          </p:nvPr>
        </p:nvSpPr>
        <p:spPr>
          <a:ln/>
        </p:spPr>
        <p:txBody>
          <a:bodyPr/>
          <a:lstStyle>
            <a:lvl1pPr>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Ovr>
    <a:masterClrMapping/>
  </p:clrMapOvr>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5715000" y="325438"/>
            <a:ext cx="3048000" cy="1198562"/>
          </a:xfrm>
          <a:prstGeom prst="rect">
            <a:avLst/>
          </a:prstGeom>
          <a:noFill/>
          <a:ln w="9525">
            <a:noFill/>
            <a:miter lim="800000"/>
            <a:headEnd/>
            <a:tailEnd/>
          </a:ln>
        </p:spPr>
      </p:pic>
      <p:pic>
        <p:nvPicPr>
          <p:cNvPr id="5" name="Picture 40" descr="logo_home"/>
          <p:cNvPicPr>
            <a:picLocks noChangeAspect="1" noChangeArrowheads="1"/>
          </p:cNvPicPr>
          <p:nvPr userDrawn="1"/>
        </p:nvPicPr>
        <p:blipFill>
          <a:blip r:embed="rId3" cstate="print"/>
          <a:srcRect/>
          <a:stretch>
            <a:fillRect/>
          </a:stretch>
        </p:blipFill>
        <p:spPr bwMode="auto">
          <a:xfrm>
            <a:off x="381000" y="381000"/>
            <a:ext cx="4687888" cy="1143000"/>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dirty="0"/>
          </a:p>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endParaRPr lang="en-US" dirty="0"/>
          </a:p>
          <a:p>
            <a:pPr>
              <a:defRPr/>
            </a:pPr>
            <a:fld id="{F738D963-6ACA-4264-BA7B-DC9B913761B7}" type="slidenum">
              <a:rPr lang="en-US"/>
              <a:pPr>
                <a:defRPr/>
              </a:pPr>
              <a:t>‹#›</a:t>
            </a:fld>
            <a:endParaRPr lang="en-US" dirty="0"/>
          </a:p>
        </p:txBody>
      </p:sp>
    </p:spTree>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5775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5775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704FA4DF-0BD0-4860-BA26-D9FBB2CD607E}"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297363"/>
          </a:xfrm>
        </p:spPr>
        <p:txBody>
          <a:bodyPr/>
          <a:lstStyle/>
          <a:p>
            <a:pPr lvl="0"/>
            <a:r>
              <a:rPr lang="en-US" noProof="0" dirty="0" smtClean="0"/>
              <a:t>Click icon to add table</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E1D2916A-3969-4781-B1F5-46925F477822}"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
        <p:nvSpPr>
          <p:cNvPr id="6" name="Slide Number Placeholder 5"/>
          <p:cNvSpPr>
            <a:spLocks noGrp="1"/>
          </p:cNvSpPr>
          <p:nvPr>
            <p:ph type="sldNum" sz="quarter" idx="11"/>
          </p:nvPr>
        </p:nvSpPr>
        <p:spPr>
          <a:xfrm>
            <a:off x="4114800" y="6172200"/>
            <a:ext cx="914400" cy="476250"/>
          </a:xfrm>
        </p:spPr>
        <p:txBody>
          <a:bodyPr/>
          <a:lstStyle>
            <a:lvl1pPr>
              <a:defRPr/>
            </a:lvl1pPr>
          </a:lstStyle>
          <a:p>
            <a:pPr>
              <a:defRPr/>
            </a:pPr>
            <a:fld id="{1B84341F-BAF5-4380-A8E1-779F9FB3BCA7}"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0825"/>
            <a:ext cx="82296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267200"/>
          </a:xfrm>
        </p:spPr>
        <p:txBody>
          <a:bodyPr/>
          <a:lstStyle/>
          <a:p>
            <a:pPr lvl="0"/>
            <a:r>
              <a:rPr lang="en-US" noProof="0" dirty="0" smtClean="0"/>
              <a:t>Click icon to add clip art</a:t>
            </a:r>
            <a:endParaRPr lang="en-US" noProof="0" dirty="0"/>
          </a:p>
        </p:txBody>
      </p:sp>
      <p:sp>
        <p:nvSpPr>
          <p:cNvPr id="4" name="Text Placeholder 3"/>
          <p:cNvSpPr>
            <a:spLocks noGrp="1"/>
          </p:cNvSpPr>
          <p:nvPr>
            <p:ph type="body" sz="half" idx="2"/>
          </p:nvPr>
        </p:nvSpPr>
        <p:spPr>
          <a:xfrm>
            <a:off x="4648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676400" y="6153150"/>
            <a:ext cx="5257800" cy="476250"/>
          </a:xfrm>
        </p:spPr>
        <p:txBody>
          <a:bodyPr/>
          <a:lstStyle>
            <a:lvl1pPr>
              <a:defRPr/>
            </a:lvl1pPr>
          </a:lstStyle>
          <a:p>
            <a:pPr>
              <a:defRPr/>
            </a:pP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IHI_LogoColor"/>
          <p:cNvPicPr>
            <a:picLocks noChangeAspect="1" noChangeArrowheads="1"/>
          </p:cNvPicPr>
          <p:nvPr/>
        </p:nvPicPr>
        <p:blipFill>
          <a:blip r:embed="rId2" cstate="print"/>
          <a:srcRect/>
          <a:stretch>
            <a:fillRect/>
          </a:stretch>
        </p:blipFill>
        <p:spPr bwMode="auto">
          <a:xfrm>
            <a:off x="3048000" y="325438"/>
            <a:ext cx="3048000" cy="1198562"/>
          </a:xfrm>
          <a:prstGeom prst="rect">
            <a:avLst/>
          </a:prstGeom>
          <a:noFill/>
          <a:ln w="9525">
            <a:noFill/>
            <a:miter lim="800000"/>
            <a:headEnd/>
            <a:tailEnd/>
          </a:ln>
        </p:spPr>
      </p:pic>
      <p:sp>
        <p:nvSpPr>
          <p:cNvPr id="20482" name="Rectangle 2"/>
          <p:cNvSpPr>
            <a:spLocks noGrp="1" noChangeArrowheads="1"/>
          </p:cNvSpPr>
          <p:nvPr>
            <p:ph type="ctrTitle"/>
          </p:nvPr>
        </p:nvSpPr>
        <p:spPr>
          <a:xfrm>
            <a:off x="685800" y="2492375"/>
            <a:ext cx="7772400" cy="1470025"/>
          </a:xfrm>
        </p:spPr>
        <p:txBody>
          <a:bodyPr/>
          <a:lstStyle>
            <a:lvl1pPr>
              <a:defRPr/>
            </a:lvl1pPr>
          </a:lstStyle>
          <a:p>
            <a:r>
              <a:rPr lang="en-US" smtClean="0"/>
              <a:t>Click to edit Master title style</a:t>
            </a:r>
            <a:endParaRPr lang="en-US"/>
          </a:p>
        </p:txBody>
      </p:sp>
      <p:sp>
        <p:nvSpPr>
          <p:cNvPr id="20483" name="Rectangle 3"/>
          <p:cNvSpPr>
            <a:spLocks noGrp="1" noChangeArrowheads="1"/>
          </p:cNvSpPr>
          <p:nvPr>
            <p:ph type="subTitle" idx="1"/>
          </p:nvPr>
        </p:nvSpPr>
        <p:spPr>
          <a:xfrm>
            <a:off x="1371600" y="4419600"/>
            <a:ext cx="6400800" cy="1752600"/>
          </a:xfrm>
        </p:spPr>
        <p:txBody>
          <a:bodyPr/>
          <a:lstStyle>
            <a:lvl1pPr marL="0" indent="0" algn="ctr">
              <a:buFontTx/>
              <a:buNone/>
              <a:defRPr i="1">
                <a:solidFill>
                  <a:srgbClr val="226A55"/>
                </a:solidFill>
              </a:defRPr>
            </a:lvl1pPr>
          </a:lstStyle>
          <a:p>
            <a:r>
              <a:rPr lang="en-US" smtClean="0"/>
              <a:t>Click to edit Master subtitle style</a:t>
            </a: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ftr" sz="quarter" idx="10"/>
          </p:nvPr>
        </p:nvSpPr>
        <p:spPr/>
        <p:txBody>
          <a:bodyPr/>
          <a:lstStyle>
            <a:lvl1pPr>
              <a:defRPr/>
            </a:lvl1pPr>
          </a:lstStyle>
          <a:p>
            <a:pPr>
              <a:defRPr/>
            </a:pPr>
            <a:endParaRPr 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6" Type="http://schemas.openxmlformats.org/officeDocument/2006/relationships/image" Target="../media/image2.png"/><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0.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1.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2.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theme" Target="../theme/theme13.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4.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2.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5.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6" Type="http://schemas.openxmlformats.org/officeDocument/2006/relationships/image" Target="../media/image2.png"/><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theme" Target="../theme/theme16.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17.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18.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slideLayout" Target="../slideLayouts/slideLayout248.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theme" Target="../theme/theme19.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slideLayout" Target="../slideLayouts/slideLayout2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theme" Target="../theme/theme20.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2" Type="http://schemas.openxmlformats.org/officeDocument/2006/relationships/slideLayout" Target="../slideLayouts/slideLayout263.xml"/><Relationship Id="rId16" Type="http://schemas.openxmlformats.org/officeDocument/2006/relationships/image" Target="../media/image2.png"/><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5" Type="http://schemas.openxmlformats.org/officeDocument/2006/relationships/theme" Target="../theme/theme21.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theme" Target="../theme/theme22.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image" Target="../media/image2.pn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theme" Target="../theme/theme23.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2" Type="http://schemas.openxmlformats.org/officeDocument/2006/relationships/slideLayout" Target="../slideLayouts/slideLayout303.xml"/><Relationship Id="rId16" Type="http://schemas.openxmlformats.org/officeDocument/2006/relationships/image" Target="../media/image2.png"/><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theme" Target="../theme/theme24.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2" Type="http://schemas.openxmlformats.org/officeDocument/2006/relationships/slideLayout" Target="../slideLayouts/slideLayout317.xml"/><Relationship Id="rId16" Type="http://schemas.openxmlformats.org/officeDocument/2006/relationships/image" Target="../media/image2.png"/><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theme" Target="../theme/theme25.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theme" Target="../theme/theme26.xml"/><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slideLayout" Target="../slideLayouts/slideLayout341.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 Id="rId14" Type="http://schemas.openxmlformats.org/officeDocument/2006/relationships/image" Target="../media/image2.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slideLayout" Target="../slideLayouts/slideLayout354.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slideLayout" Target="../slideLayouts/slideLayout353.xml"/><Relationship Id="rId2" Type="http://schemas.openxmlformats.org/officeDocument/2006/relationships/slideLayout" Target="../slideLayouts/slideLayout343.xml"/><Relationship Id="rId16" Type="http://schemas.openxmlformats.org/officeDocument/2006/relationships/image" Target="../media/image2.png"/><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5" Type="http://schemas.openxmlformats.org/officeDocument/2006/relationships/theme" Target="../theme/theme27.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 Id="rId14" Type="http://schemas.openxmlformats.org/officeDocument/2006/relationships/slideLayout" Target="../slideLayouts/slideLayout35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63.xml"/><Relationship Id="rId13" Type="http://schemas.openxmlformats.org/officeDocument/2006/relationships/slideLayout" Target="../slideLayouts/slideLayout368.xml"/><Relationship Id="rId18" Type="http://schemas.openxmlformats.org/officeDocument/2006/relationships/theme" Target="../theme/theme28.xml"/><Relationship Id="rId3" Type="http://schemas.openxmlformats.org/officeDocument/2006/relationships/slideLayout" Target="../slideLayouts/slideLayout358.xml"/><Relationship Id="rId7" Type="http://schemas.openxmlformats.org/officeDocument/2006/relationships/slideLayout" Target="../slideLayouts/slideLayout362.xml"/><Relationship Id="rId12" Type="http://schemas.openxmlformats.org/officeDocument/2006/relationships/slideLayout" Target="../slideLayouts/slideLayout367.xml"/><Relationship Id="rId17" Type="http://schemas.openxmlformats.org/officeDocument/2006/relationships/slideLayout" Target="../slideLayouts/slideLayout372.xml"/><Relationship Id="rId2" Type="http://schemas.openxmlformats.org/officeDocument/2006/relationships/slideLayout" Target="../slideLayouts/slideLayout357.xml"/><Relationship Id="rId16" Type="http://schemas.openxmlformats.org/officeDocument/2006/relationships/slideLayout" Target="../slideLayouts/slideLayout371.xml"/><Relationship Id="rId1" Type="http://schemas.openxmlformats.org/officeDocument/2006/relationships/slideLayout" Target="../slideLayouts/slideLayout356.xml"/><Relationship Id="rId6" Type="http://schemas.openxmlformats.org/officeDocument/2006/relationships/slideLayout" Target="../slideLayouts/slideLayout361.xml"/><Relationship Id="rId11" Type="http://schemas.openxmlformats.org/officeDocument/2006/relationships/slideLayout" Target="../slideLayouts/slideLayout366.xml"/><Relationship Id="rId5" Type="http://schemas.openxmlformats.org/officeDocument/2006/relationships/slideLayout" Target="../slideLayouts/slideLayout360.xml"/><Relationship Id="rId15" Type="http://schemas.openxmlformats.org/officeDocument/2006/relationships/slideLayout" Target="../slideLayouts/slideLayout370.xml"/><Relationship Id="rId10" Type="http://schemas.openxmlformats.org/officeDocument/2006/relationships/slideLayout" Target="../slideLayouts/slideLayout365.xml"/><Relationship Id="rId19" Type="http://schemas.openxmlformats.org/officeDocument/2006/relationships/image" Target="../media/image2.png"/><Relationship Id="rId4" Type="http://schemas.openxmlformats.org/officeDocument/2006/relationships/slideLayout" Target="../slideLayouts/slideLayout359.xml"/><Relationship Id="rId9" Type="http://schemas.openxmlformats.org/officeDocument/2006/relationships/slideLayout" Target="../slideLayouts/slideLayout364.xml"/><Relationship Id="rId14" Type="http://schemas.openxmlformats.org/officeDocument/2006/relationships/slideLayout" Target="../slideLayouts/slideLayout369.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slideLayout" Target="../slideLayouts/slideLayout385.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6" Type="http://schemas.openxmlformats.org/officeDocument/2006/relationships/image" Target="../media/image6.jpeg"/><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5" Type="http://schemas.openxmlformats.org/officeDocument/2006/relationships/image" Target="../media/image2.png"/><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2.pn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0.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slideLayout" Target="../slideLayouts/slideLayout409.xml"/><Relationship Id="rId18" Type="http://schemas.openxmlformats.org/officeDocument/2006/relationships/theme" Target="../theme/theme31.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17" Type="http://schemas.openxmlformats.org/officeDocument/2006/relationships/slideLayout" Target="../slideLayouts/slideLayout413.xml"/><Relationship Id="rId2" Type="http://schemas.openxmlformats.org/officeDocument/2006/relationships/slideLayout" Target="../slideLayouts/slideLayout398.xml"/><Relationship Id="rId16" Type="http://schemas.openxmlformats.org/officeDocument/2006/relationships/slideLayout" Target="../slideLayouts/slideLayout412.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5" Type="http://schemas.openxmlformats.org/officeDocument/2006/relationships/slideLayout" Target="../slideLayouts/slideLayout411.xml"/><Relationship Id="rId10" Type="http://schemas.openxmlformats.org/officeDocument/2006/relationships/slideLayout" Target="../slideLayouts/slideLayout406.xml"/><Relationship Id="rId19" Type="http://schemas.openxmlformats.org/officeDocument/2006/relationships/image" Target="../media/image2.png"/><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slideLayout" Target="../slideLayouts/slideLayout41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slideLayout" Target="../slideLayouts/slideLayout426.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slideLayout" Target="../slideLayouts/slideLayout425.xml"/><Relationship Id="rId2" Type="http://schemas.openxmlformats.org/officeDocument/2006/relationships/slideLayout" Target="../slideLayouts/slideLayout415.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5" Type="http://schemas.openxmlformats.org/officeDocument/2006/relationships/image" Target="../media/image2.png"/><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 Id="rId14"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34.xml"/><Relationship Id="rId13" Type="http://schemas.openxmlformats.org/officeDocument/2006/relationships/theme" Target="../theme/theme33.xml"/><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slideLayout" Target="../slideLayouts/slideLayout438.xml"/><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slideLayout" Target="../slideLayouts/slideLayout437.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 Id="rId14" Type="http://schemas.openxmlformats.org/officeDocument/2006/relationships/image" Target="../media/image2.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46.xml"/><Relationship Id="rId13" Type="http://schemas.openxmlformats.org/officeDocument/2006/relationships/slideLayout" Target="../slideLayouts/slideLayout451.xml"/><Relationship Id="rId3" Type="http://schemas.openxmlformats.org/officeDocument/2006/relationships/slideLayout" Target="../slideLayouts/slideLayout441.xml"/><Relationship Id="rId7" Type="http://schemas.openxmlformats.org/officeDocument/2006/relationships/slideLayout" Target="../slideLayouts/slideLayout445.xml"/><Relationship Id="rId12" Type="http://schemas.openxmlformats.org/officeDocument/2006/relationships/slideLayout" Target="../slideLayouts/slideLayout450.xml"/><Relationship Id="rId2" Type="http://schemas.openxmlformats.org/officeDocument/2006/relationships/slideLayout" Target="../slideLayouts/slideLayout440.xml"/><Relationship Id="rId1" Type="http://schemas.openxmlformats.org/officeDocument/2006/relationships/slideLayout" Target="../slideLayouts/slideLayout439.xml"/><Relationship Id="rId6" Type="http://schemas.openxmlformats.org/officeDocument/2006/relationships/slideLayout" Target="../slideLayouts/slideLayout444.xml"/><Relationship Id="rId11" Type="http://schemas.openxmlformats.org/officeDocument/2006/relationships/slideLayout" Target="../slideLayouts/slideLayout449.xml"/><Relationship Id="rId5" Type="http://schemas.openxmlformats.org/officeDocument/2006/relationships/slideLayout" Target="../slideLayouts/slideLayout443.xml"/><Relationship Id="rId15" Type="http://schemas.openxmlformats.org/officeDocument/2006/relationships/theme" Target="../theme/theme34.xml"/><Relationship Id="rId10" Type="http://schemas.openxmlformats.org/officeDocument/2006/relationships/slideLayout" Target="../slideLayouts/slideLayout448.xml"/><Relationship Id="rId4" Type="http://schemas.openxmlformats.org/officeDocument/2006/relationships/slideLayout" Target="../slideLayouts/slideLayout442.xml"/><Relationship Id="rId9" Type="http://schemas.openxmlformats.org/officeDocument/2006/relationships/slideLayout" Target="../slideLayouts/slideLayout447.xml"/><Relationship Id="rId14" Type="http://schemas.openxmlformats.org/officeDocument/2006/relationships/slideLayout" Target="../slideLayouts/slideLayout45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60.xml"/><Relationship Id="rId13" Type="http://schemas.openxmlformats.org/officeDocument/2006/relationships/slideLayout" Target="../slideLayouts/slideLayout465.xml"/><Relationship Id="rId3" Type="http://schemas.openxmlformats.org/officeDocument/2006/relationships/slideLayout" Target="../slideLayouts/slideLayout455.xml"/><Relationship Id="rId7" Type="http://schemas.openxmlformats.org/officeDocument/2006/relationships/slideLayout" Target="../slideLayouts/slideLayout459.xml"/><Relationship Id="rId12" Type="http://schemas.openxmlformats.org/officeDocument/2006/relationships/slideLayout" Target="../slideLayouts/slideLayout464.xml"/><Relationship Id="rId17" Type="http://schemas.openxmlformats.org/officeDocument/2006/relationships/image" Target="../media/image7.jpeg"/><Relationship Id="rId2" Type="http://schemas.openxmlformats.org/officeDocument/2006/relationships/slideLayout" Target="../slideLayouts/slideLayout454.xml"/><Relationship Id="rId16" Type="http://schemas.openxmlformats.org/officeDocument/2006/relationships/image" Target="../media/image1.png"/><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5" Type="http://schemas.openxmlformats.org/officeDocument/2006/relationships/slideLayout" Target="../slideLayouts/slideLayout457.xml"/><Relationship Id="rId15" Type="http://schemas.openxmlformats.org/officeDocument/2006/relationships/theme" Target="../theme/theme35.xml"/><Relationship Id="rId10" Type="http://schemas.openxmlformats.org/officeDocument/2006/relationships/slideLayout" Target="../slideLayouts/slideLayout462.xml"/><Relationship Id="rId4" Type="http://schemas.openxmlformats.org/officeDocument/2006/relationships/slideLayout" Target="../slideLayouts/slideLayout456.xml"/><Relationship Id="rId9" Type="http://schemas.openxmlformats.org/officeDocument/2006/relationships/slideLayout" Target="../slideLayouts/slideLayout461.xml"/><Relationship Id="rId14" Type="http://schemas.openxmlformats.org/officeDocument/2006/relationships/slideLayout" Target="../slideLayouts/slideLayout466.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74.xml"/><Relationship Id="rId13" Type="http://schemas.openxmlformats.org/officeDocument/2006/relationships/slideLayout" Target="../slideLayouts/slideLayout479.xml"/><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slideLayout" Target="../slideLayouts/slideLayout478.xml"/><Relationship Id="rId2" Type="http://schemas.openxmlformats.org/officeDocument/2006/relationships/slideLayout" Target="../slideLayouts/slideLayout468.xml"/><Relationship Id="rId16" Type="http://schemas.openxmlformats.org/officeDocument/2006/relationships/image" Target="../media/image6.jpeg"/><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slideLayout" Target="../slideLayouts/slideLayout477.xml"/><Relationship Id="rId5" Type="http://schemas.openxmlformats.org/officeDocument/2006/relationships/slideLayout" Target="../slideLayouts/slideLayout471.xml"/><Relationship Id="rId15" Type="http://schemas.openxmlformats.org/officeDocument/2006/relationships/image" Target="../media/image2.png"/><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 Id="rId14"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87.xml"/><Relationship Id="rId13" Type="http://schemas.openxmlformats.org/officeDocument/2006/relationships/slideLayout" Target="../slideLayouts/slideLayout492.xml"/><Relationship Id="rId3" Type="http://schemas.openxmlformats.org/officeDocument/2006/relationships/slideLayout" Target="../slideLayouts/slideLayout482.xml"/><Relationship Id="rId7" Type="http://schemas.openxmlformats.org/officeDocument/2006/relationships/slideLayout" Target="../slideLayouts/slideLayout486.xml"/><Relationship Id="rId12" Type="http://schemas.openxmlformats.org/officeDocument/2006/relationships/slideLayout" Target="../slideLayouts/slideLayout491.xml"/><Relationship Id="rId17" Type="http://schemas.openxmlformats.org/officeDocument/2006/relationships/image" Target="../media/image2.png"/><Relationship Id="rId2" Type="http://schemas.openxmlformats.org/officeDocument/2006/relationships/slideLayout" Target="../slideLayouts/slideLayout481.xml"/><Relationship Id="rId16" Type="http://schemas.openxmlformats.org/officeDocument/2006/relationships/theme" Target="../theme/theme37.xml"/><Relationship Id="rId1" Type="http://schemas.openxmlformats.org/officeDocument/2006/relationships/slideLayout" Target="../slideLayouts/slideLayout480.xml"/><Relationship Id="rId6" Type="http://schemas.openxmlformats.org/officeDocument/2006/relationships/slideLayout" Target="../slideLayouts/slideLayout485.xml"/><Relationship Id="rId11" Type="http://schemas.openxmlformats.org/officeDocument/2006/relationships/slideLayout" Target="../slideLayouts/slideLayout490.xml"/><Relationship Id="rId5" Type="http://schemas.openxmlformats.org/officeDocument/2006/relationships/slideLayout" Target="../slideLayouts/slideLayout484.xml"/><Relationship Id="rId15" Type="http://schemas.openxmlformats.org/officeDocument/2006/relationships/slideLayout" Target="../slideLayouts/slideLayout494.xml"/><Relationship Id="rId10" Type="http://schemas.openxmlformats.org/officeDocument/2006/relationships/slideLayout" Target="../slideLayouts/slideLayout489.xml"/><Relationship Id="rId4" Type="http://schemas.openxmlformats.org/officeDocument/2006/relationships/slideLayout" Target="../slideLayouts/slideLayout483.xml"/><Relationship Id="rId9" Type="http://schemas.openxmlformats.org/officeDocument/2006/relationships/slideLayout" Target="../slideLayouts/slideLayout488.xml"/><Relationship Id="rId14" Type="http://schemas.openxmlformats.org/officeDocument/2006/relationships/slideLayout" Target="../slideLayouts/slideLayout493.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02.xml"/><Relationship Id="rId13" Type="http://schemas.openxmlformats.org/officeDocument/2006/relationships/slideLayout" Target="../slideLayouts/slideLayout507.xml"/><Relationship Id="rId3" Type="http://schemas.openxmlformats.org/officeDocument/2006/relationships/slideLayout" Target="../slideLayouts/slideLayout497.xml"/><Relationship Id="rId7" Type="http://schemas.openxmlformats.org/officeDocument/2006/relationships/slideLayout" Target="../slideLayouts/slideLayout501.xml"/><Relationship Id="rId12" Type="http://schemas.openxmlformats.org/officeDocument/2006/relationships/slideLayout" Target="../slideLayouts/slideLayout506.xml"/><Relationship Id="rId17" Type="http://schemas.openxmlformats.org/officeDocument/2006/relationships/image" Target="../media/image2.png"/><Relationship Id="rId2" Type="http://schemas.openxmlformats.org/officeDocument/2006/relationships/slideLayout" Target="../slideLayouts/slideLayout496.xml"/><Relationship Id="rId16" Type="http://schemas.openxmlformats.org/officeDocument/2006/relationships/theme" Target="../theme/theme38.xml"/><Relationship Id="rId1" Type="http://schemas.openxmlformats.org/officeDocument/2006/relationships/slideLayout" Target="../slideLayouts/slideLayout495.xml"/><Relationship Id="rId6" Type="http://schemas.openxmlformats.org/officeDocument/2006/relationships/slideLayout" Target="../slideLayouts/slideLayout500.xml"/><Relationship Id="rId11" Type="http://schemas.openxmlformats.org/officeDocument/2006/relationships/slideLayout" Target="../slideLayouts/slideLayout505.xml"/><Relationship Id="rId5" Type="http://schemas.openxmlformats.org/officeDocument/2006/relationships/slideLayout" Target="../slideLayouts/slideLayout499.xml"/><Relationship Id="rId15" Type="http://schemas.openxmlformats.org/officeDocument/2006/relationships/slideLayout" Target="../slideLayouts/slideLayout509.xml"/><Relationship Id="rId10" Type="http://schemas.openxmlformats.org/officeDocument/2006/relationships/slideLayout" Target="../slideLayouts/slideLayout504.xml"/><Relationship Id="rId4" Type="http://schemas.openxmlformats.org/officeDocument/2006/relationships/slideLayout" Target="../slideLayouts/slideLayout498.xml"/><Relationship Id="rId9" Type="http://schemas.openxmlformats.org/officeDocument/2006/relationships/slideLayout" Target="../slideLayouts/slideLayout503.xml"/><Relationship Id="rId14" Type="http://schemas.openxmlformats.org/officeDocument/2006/relationships/slideLayout" Target="../slideLayouts/slideLayout508.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17.xml"/><Relationship Id="rId13" Type="http://schemas.openxmlformats.org/officeDocument/2006/relationships/slideLayout" Target="../slideLayouts/slideLayout522.xml"/><Relationship Id="rId3" Type="http://schemas.openxmlformats.org/officeDocument/2006/relationships/slideLayout" Target="../slideLayouts/slideLayout512.xml"/><Relationship Id="rId7" Type="http://schemas.openxmlformats.org/officeDocument/2006/relationships/slideLayout" Target="../slideLayouts/slideLayout516.xml"/><Relationship Id="rId12" Type="http://schemas.openxmlformats.org/officeDocument/2006/relationships/slideLayout" Target="../slideLayouts/slideLayout521.xml"/><Relationship Id="rId2" Type="http://schemas.openxmlformats.org/officeDocument/2006/relationships/slideLayout" Target="../slideLayouts/slideLayout511.xml"/><Relationship Id="rId16" Type="http://schemas.openxmlformats.org/officeDocument/2006/relationships/image" Target="../media/image2.png"/><Relationship Id="rId1" Type="http://schemas.openxmlformats.org/officeDocument/2006/relationships/slideLayout" Target="../slideLayouts/slideLayout510.xml"/><Relationship Id="rId6" Type="http://schemas.openxmlformats.org/officeDocument/2006/relationships/slideLayout" Target="../slideLayouts/slideLayout515.xml"/><Relationship Id="rId11" Type="http://schemas.openxmlformats.org/officeDocument/2006/relationships/slideLayout" Target="../slideLayouts/slideLayout520.xml"/><Relationship Id="rId5" Type="http://schemas.openxmlformats.org/officeDocument/2006/relationships/slideLayout" Target="../slideLayouts/slideLayout514.xml"/><Relationship Id="rId15" Type="http://schemas.openxmlformats.org/officeDocument/2006/relationships/theme" Target="../theme/theme39.xml"/><Relationship Id="rId10" Type="http://schemas.openxmlformats.org/officeDocument/2006/relationships/slideLayout" Target="../slideLayouts/slideLayout519.xml"/><Relationship Id="rId4" Type="http://schemas.openxmlformats.org/officeDocument/2006/relationships/slideLayout" Target="../slideLayouts/slideLayout513.xml"/><Relationship Id="rId9" Type="http://schemas.openxmlformats.org/officeDocument/2006/relationships/slideLayout" Target="../slideLayouts/slideLayout518.xml"/><Relationship Id="rId14" Type="http://schemas.openxmlformats.org/officeDocument/2006/relationships/slideLayout" Target="../slideLayouts/slideLayout5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31.xml"/><Relationship Id="rId13" Type="http://schemas.openxmlformats.org/officeDocument/2006/relationships/slideLayout" Target="../slideLayouts/slideLayout536.xml"/><Relationship Id="rId3" Type="http://schemas.openxmlformats.org/officeDocument/2006/relationships/slideLayout" Target="../slideLayouts/slideLayout526.xml"/><Relationship Id="rId7" Type="http://schemas.openxmlformats.org/officeDocument/2006/relationships/slideLayout" Target="../slideLayouts/slideLayout530.xml"/><Relationship Id="rId12" Type="http://schemas.openxmlformats.org/officeDocument/2006/relationships/slideLayout" Target="../slideLayouts/slideLayout535.xml"/><Relationship Id="rId2" Type="http://schemas.openxmlformats.org/officeDocument/2006/relationships/slideLayout" Target="../slideLayouts/slideLayout525.xml"/><Relationship Id="rId16" Type="http://schemas.openxmlformats.org/officeDocument/2006/relationships/image" Target="../media/image6.jpeg"/><Relationship Id="rId1" Type="http://schemas.openxmlformats.org/officeDocument/2006/relationships/slideLayout" Target="../slideLayouts/slideLayout524.xml"/><Relationship Id="rId6" Type="http://schemas.openxmlformats.org/officeDocument/2006/relationships/slideLayout" Target="../slideLayouts/slideLayout529.xml"/><Relationship Id="rId11" Type="http://schemas.openxmlformats.org/officeDocument/2006/relationships/slideLayout" Target="../slideLayouts/slideLayout534.xml"/><Relationship Id="rId5" Type="http://schemas.openxmlformats.org/officeDocument/2006/relationships/slideLayout" Target="../slideLayouts/slideLayout528.xml"/><Relationship Id="rId15" Type="http://schemas.openxmlformats.org/officeDocument/2006/relationships/image" Target="../media/image1.png"/><Relationship Id="rId10" Type="http://schemas.openxmlformats.org/officeDocument/2006/relationships/slideLayout" Target="../slideLayouts/slideLayout533.xml"/><Relationship Id="rId4" Type="http://schemas.openxmlformats.org/officeDocument/2006/relationships/slideLayout" Target="../slideLayouts/slideLayout527.xml"/><Relationship Id="rId9" Type="http://schemas.openxmlformats.org/officeDocument/2006/relationships/slideLayout" Target="../slideLayouts/slideLayout532.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44.xml"/><Relationship Id="rId13" Type="http://schemas.openxmlformats.org/officeDocument/2006/relationships/slideLayout" Target="../slideLayouts/slideLayout549.xml"/><Relationship Id="rId3" Type="http://schemas.openxmlformats.org/officeDocument/2006/relationships/slideLayout" Target="../slideLayouts/slideLayout539.xml"/><Relationship Id="rId7" Type="http://schemas.openxmlformats.org/officeDocument/2006/relationships/slideLayout" Target="../slideLayouts/slideLayout543.xml"/><Relationship Id="rId12" Type="http://schemas.openxmlformats.org/officeDocument/2006/relationships/slideLayout" Target="../slideLayouts/slideLayout548.xml"/><Relationship Id="rId17" Type="http://schemas.openxmlformats.org/officeDocument/2006/relationships/image" Target="../media/image2.png"/><Relationship Id="rId2" Type="http://schemas.openxmlformats.org/officeDocument/2006/relationships/slideLayout" Target="../slideLayouts/slideLayout538.xml"/><Relationship Id="rId16" Type="http://schemas.openxmlformats.org/officeDocument/2006/relationships/theme" Target="../theme/theme41.xml"/><Relationship Id="rId1" Type="http://schemas.openxmlformats.org/officeDocument/2006/relationships/slideLayout" Target="../slideLayouts/slideLayout537.xml"/><Relationship Id="rId6" Type="http://schemas.openxmlformats.org/officeDocument/2006/relationships/slideLayout" Target="../slideLayouts/slideLayout542.xml"/><Relationship Id="rId11" Type="http://schemas.openxmlformats.org/officeDocument/2006/relationships/slideLayout" Target="../slideLayouts/slideLayout547.xml"/><Relationship Id="rId5" Type="http://schemas.openxmlformats.org/officeDocument/2006/relationships/slideLayout" Target="../slideLayouts/slideLayout541.xml"/><Relationship Id="rId15" Type="http://schemas.openxmlformats.org/officeDocument/2006/relationships/slideLayout" Target="../slideLayouts/slideLayout551.xml"/><Relationship Id="rId10" Type="http://schemas.openxmlformats.org/officeDocument/2006/relationships/slideLayout" Target="../slideLayouts/slideLayout546.xml"/><Relationship Id="rId4" Type="http://schemas.openxmlformats.org/officeDocument/2006/relationships/slideLayout" Target="../slideLayouts/slideLayout540.xml"/><Relationship Id="rId9" Type="http://schemas.openxmlformats.org/officeDocument/2006/relationships/slideLayout" Target="../slideLayouts/slideLayout545.xml"/><Relationship Id="rId14" Type="http://schemas.openxmlformats.org/officeDocument/2006/relationships/slideLayout" Target="../slideLayouts/slideLayout550.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59.xml"/><Relationship Id="rId13" Type="http://schemas.openxmlformats.org/officeDocument/2006/relationships/image" Target="../media/image2.png"/><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theme" Target="../theme/theme42.xml"/><Relationship Id="rId2" Type="http://schemas.openxmlformats.org/officeDocument/2006/relationships/slideLayout" Target="../slideLayouts/slideLayout553.xml"/><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70.xml"/><Relationship Id="rId13" Type="http://schemas.openxmlformats.org/officeDocument/2006/relationships/slideLayout" Target="../slideLayouts/slideLayout575.xml"/><Relationship Id="rId3" Type="http://schemas.openxmlformats.org/officeDocument/2006/relationships/slideLayout" Target="../slideLayouts/slideLayout565.xml"/><Relationship Id="rId7" Type="http://schemas.openxmlformats.org/officeDocument/2006/relationships/slideLayout" Target="../slideLayouts/slideLayout569.xml"/><Relationship Id="rId12" Type="http://schemas.openxmlformats.org/officeDocument/2006/relationships/slideLayout" Target="../slideLayouts/slideLayout574.xml"/><Relationship Id="rId2" Type="http://schemas.openxmlformats.org/officeDocument/2006/relationships/slideLayout" Target="../slideLayouts/slideLayout564.xml"/><Relationship Id="rId16" Type="http://schemas.openxmlformats.org/officeDocument/2006/relationships/image" Target="../media/image2.png"/><Relationship Id="rId1" Type="http://schemas.openxmlformats.org/officeDocument/2006/relationships/slideLayout" Target="../slideLayouts/slideLayout563.xml"/><Relationship Id="rId6" Type="http://schemas.openxmlformats.org/officeDocument/2006/relationships/slideLayout" Target="../slideLayouts/slideLayout568.xml"/><Relationship Id="rId11" Type="http://schemas.openxmlformats.org/officeDocument/2006/relationships/slideLayout" Target="../slideLayouts/slideLayout573.xml"/><Relationship Id="rId5" Type="http://schemas.openxmlformats.org/officeDocument/2006/relationships/slideLayout" Target="../slideLayouts/slideLayout567.xml"/><Relationship Id="rId15" Type="http://schemas.openxmlformats.org/officeDocument/2006/relationships/theme" Target="../theme/theme43.xml"/><Relationship Id="rId10" Type="http://schemas.openxmlformats.org/officeDocument/2006/relationships/slideLayout" Target="../slideLayouts/slideLayout572.xml"/><Relationship Id="rId4" Type="http://schemas.openxmlformats.org/officeDocument/2006/relationships/slideLayout" Target="../slideLayouts/slideLayout566.xml"/><Relationship Id="rId9" Type="http://schemas.openxmlformats.org/officeDocument/2006/relationships/slideLayout" Target="../slideLayouts/slideLayout571.xml"/><Relationship Id="rId14" Type="http://schemas.openxmlformats.org/officeDocument/2006/relationships/slideLayout" Target="../slideLayouts/slideLayout576.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84.xml"/><Relationship Id="rId13" Type="http://schemas.openxmlformats.org/officeDocument/2006/relationships/theme" Target="../theme/theme44.xml"/><Relationship Id="rId3" Type="http://schemas.openxmlformats.org/officeDocument/2006/relationships/slideLayout" Target="../slideLayouts/slideLayout579.xml"/><Relationship Id="rId7" Type="http://schemas.openxmlformats.org/officeDocument/2006/relationships/slideLayout" Target="../slideLayouts/slideLayout583.xml"/><Relationship Id="rId12" Type="http://schemas.openxmlformats.org/officeDocument/2006/relationships/slideLayout" Target="../slideLayouts/slideLayout588.xml"/><Relationship Id="rId2" Type="http://schemas.openxmlformats.org/officeDocument/2006/relationships/slideLayout" Target="../slideLayouts/slideLayout578.xml"/><Relationship Id="rId1" Type="http://schemas.openxmlformats.org/officeDocument/2006/relationships/slideLayout" Target="../slideLayouts/slideLayout577.xml"/><Relationship Id="rId6" Type="http://schemas.openxmlformats.org/officeDocument/2006/relationships/slideLayout" Target="../slideLayouts/slideLayout582.xml"/><Relationship Id="rId11" Type="http://schemas.openxmlformats.org/officeDocument/2006/relationships/slideLayout" Target="../slideLayouts/slideLayout587.xml"/><Relationship Id="rId5" Type="http://schemas.openxmlformats.org/officeDocument/2006/relationships/slideLayout" Target="../slideLayouts/slideLayout581.xml"/><Relationship Id="rId10" Type="http://schemas.openxmlformats.org/officeDocument/2006/relationships/slideLayout" Target="../slideLayouts/slideLayout586.xml"/><Relationship Id="rId4" Type="http://schemas.openxmlformats.org/officeDocument/2006/relationships/slideLayout" Target="../slideLayouts/slideLayout580.xml"/><Relationship Id="rId9" Type="http://schemas.openxmlformats.org/officeDocument/2006/relationships/slideLayout" Target="../slideLayouts/slideLayout585.xml"/><Relationship Id="rId14" Type="http://schemas.openxmlformats.org/officeDocument/2006/relationships/image" Target="../media/image2.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96.xml"/><Relationship Id="rId13" Type="http://schemas.openxmlformats.org/officeDocument/2006/relationships/theme" Target="../theme/theme45.xml"/><Relationship Id="rId3" Type="http://schemas.openxmlformats.org/officeDocument/2006/relationships/slideLayout" Target="../slideLayouts/slideLayout591.xml"/><Relationship Id="rId7" Type="http://schemas.openxmlformats.org/officeDocument/2006/relationships/slideLayout" Target="../slideLayouts/slideLayout595.xml"/><Relationship Id="rId12" Type="http://schemas.openxmlformats.org/officeDocument/2006/relationships/slideLayout" Target="../slideLayouts/slideLayout600.xml"/><Relationship Id="rId2" Type="http://schemas.openxmlformats.org/officeDocument/2006/relationships/slideLayout" Target="../slideLayouts/slideLayout590.xml"/><Relationship Id="rId1" Type="http://schemas.openxmlformats.org/officeDocument/2006/relationships/slideLayout" Target="../slideLayouts/slideLayout589.xml"/><Relationship Id="rId6" Type="http://schemas.openxmlformats.org/officeDocument/2006/relationships/slideLayout" Target="../slideLayouts/slideLayout594.xml"/><Relationship Id="rId11" Type="http://schemas.openxmlformats.org/officeDocument/2006/relationships/slideLayout" Target="../slideLayouts/slideLayout599.xml"/><Relationship Id="rId5" Type="http://schemas.openxmlformats.org/officeDocument/2006/relationships/slideLayout" Target="../slideLayouts/slideLayout593.xml"/><Relationship Id="rId10" Type="http://schemas.openxmlformats.org/officeDocument/2006/relationships/slideLayout" Target="../slideLayouts/slideLayout598.xml"/><Relationship Id="rId4" Type="http://schemas.openxmlformats.org/officeDocument/2006/relationships/slideLayout" Target="../slideLayouts/slideLayout592.xml"/><Relationship Id="rId9" Type="http://schemas.openxmlformats.org/officeDocument/2006/relationships/slideLayout" Target="../slideLayouts/slideLayout597.xml"/><Relationship Id="rId14" Type="http://schemas.openxmlformats.org/officeDocument/2006/relationships/image" Target="../media/image2.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08.xml"/><Relationship Id="rId13" Type="http://schemas.openxmlformats.org/officeDocument/2006/relationships/theme" Target="../theme/theme46.xml"/><Relationship Id="rId3" Type="http://schemas.openxmlformats.org/officeDocument/2006/relationships/slideLayout" Target="../slideLayouts/slideLayout603.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2" Type="http://schemas.openxmlformats.org/officeDocument/2006/relationships/slideLayout" Target="../slideLayouts/slideLayout602.xml"/><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5" Type="http://schemas.openxmlformats.org/officeDocument/2006/relationships/slideLayout" Target="../slideLayouts/slideLayout605.xml"/><Relationship Id="rId10" Type="http://schemas.openxmlformats.org/officeDocument/2006/relationships/slideLayout" Target="../slideLayouts/slideLayout610.xml"/><Relationship Id="rId4" Type="http://schemas.openxmlformats.org/officeDocument/2006/relationships/slideLayout" Target="../slideLayouts/slideLayout604.xml"/><Relationship Id="rId9" Type="http://schemas.openxmlformats.org/officeDocument/2006/relationships/slideLayout" Target="../slideLayouts/slideLayout609.xml"/><Relationship Id="rId14" Type="http://schemas.openxmlformats.org/officeDocument/2006/relationships/image" Target="../media/image2.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20.xml"/><Relationship Id="rId13" Type="http://schemas.openxmlformats.org/officeDocument/2006/relationships/slideLayout" Target="../slideLayouts/slideLayout625.xml"/><Relationship Id="rId3" Type="http://schemas.openxmlformats.org/officeDocument/2006/relationships/slideLayout" Target="../slideLayouts/slideLayout615.xml"/><Relationship Id="rId7" Type="http://schemas.openxmlformats.org/officeDocument/2006/relationships/slideLayout" Target="../slideLayouts/slideLayout619.xml"/><Relationship Id="rId12" Type="http://schemas.openxmlformats.org/officeDocument/2006/relationships/slideLayout" Target="../slideLayouts/slideLayout624.xml"/><Relationship Id="rId17" Type="http://schemas.openxmlformats.org/officeDocument/2006/relationships/image" Target="../media/image2.png"/><Relationship Id="rId2" Type="http://schemas.openxmlformats.org/officeDocument/2006/relationships/slideLayout" Target="../slideLayouts/slideLayout614.xml"/><Relationship Id="rId16" Type="http://schemas.openxmlformats.org/officeDocument/2006/relationships/theme" Target="../theme/theme47.xml"/><Relationship Id="rId1" Type="http://schemas.openxmlformats.org/officeDocument/2006/relationships/slideLayout" Target="../slideLayouts/slideLayout613.xml"/><Relationship Id="rId6" Type="http://schemas.openxmlformats.org/officeDocument/2006/relationships/slideLayout" Target="../slideLayouts/slideLayout618.xml"/><Relationship Id="rId11" Type="http://schemas.openxmlformats.org/officeDocument/2006/relationships/slideLayout" Target="../slideLayouts/slideLayout623.xml"/><Relationship Id="rId5" Type="http://schemas.openxmlformats.org/officeDocument/2006/relationships/slideLayout" Target="../slideLayouts/slideLayout617.xml"/><Relationship Id="rId15" Type="http://schemas.openxmlformats.org/officeDocument/2006/relationships/slideLayout" Target="../slideLayouts/slideLayout627.xml"/><Relationship Id="rId10" Type="http://schemas.openxmlformats.org/officeDocument/2006/relationships/slideLayout" Target="../slideLayouts/slideLayout622.xml"/><Relationship Id="rId4" Type="http://schemas.openxmlformats.org/officeDocument/2006/relationships/slideLayout" Target="../slideLayouts/slideLayout616.xml"/><Relationship Id="rId9" Type="http://schemas.openxmlformats.org/officeDocument/2006/relationships/slideLayout" Target="../slideLayouts/slideLayout621.xml"/><Relationship Id="rId14" Type="http://schemas.openxmlformats.org/officeDocument/2006/relationships/slideLayout" Target="../slideLayouts/slideLayout626.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slideLayout" Target="../slideLayouts/slideLayout640.xml"/><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slideLayout" Target="../slideLayouts/slideLayout639.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5" Type="http://schemas.openxmlformats.org/officeDocument/2006/relationships/image" Target="../media/image2.png"/><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 Id="rId14"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648.xml"/><Relationship Id="rId13" Type="http://schemas.openxmlformats.org/officeDocument/2006/relationships/slideLayout" Target="../slideLayouts/slideLayout653.xml"/><Relationship Id="rId18" Type="http://schemas.openxmlformats.org/officeDocument/2006/relationships/theme" Target="../theme/theme49.xml"/><Relationship Id="rId3" Type="http://schemas.openxmlformats.org/officeDocument/2006/relationships/slideLayout" Target="../slideLayouts/slideLayout643.xml"/><Relationship Id="rId7" Type="http://schemas.openxmlformats.org/officeDocument/2006/relationships/slideLayout" Target="../slideLayouts/slideLayout647.xml"/><Relationship Id="rId12" Type="http://schemas.openxmlformats.org/officeDocument/2006/relationships/slideLayout" Target="../slideLayouts/slideLayout652.xml"/><Relationship Id="rId17" Type="http://schemas.openxmlformats.org/officeDocument/2006/relationships/slideLayout" Target="../slideLayouts/slideLayout657.xml"/><Relationship Id="rId2" Type="http://schemas.openxmlformats.org/officeDocument/2006/relationships/slideLayout" Target="../slideLayouts/slideLayout642.xml"/><Relationship Id="rId16" Type="http://schemas.openxmlformats.org/officeDocument/2006/relationships/slideLayout" Target="../slideLayouts/slideLayout656.xml"/><Relationship Id="rId1" Type="http://schemas.openxmlformats.org/officeDocument/2006/relationships/slideLayout" Target="../slideLayouts/slideLayout641.xml"/><Relationship Id="rId6" Type="http://schemas.openxmlformats.org/officeDocument/2006/relationships/slideLayout" Target="../slideLayouts/slideLayout646.xml"/><Relationship Id="rId11" Type="http://schemas.openxmlformats.org/officeDocument/2006/relationships/slideLayout" Target="../slideLayouts/slideLayout651.xml"/><Relationship Id="rId5" Type="http://schemas.openxmlformats.org/officeDocument/2006/relationships/slideLayout" Target="../slideLayouts/slideLayout645.xml"/><Relationship Id="rId15" Type="http://schemas.openxmlformats.org/officeDocument/2006/relationships/slideLayout" Target="../slideLayouts/slideLayout655.xml"/><Relationship Id="rId10" Type="http://schemas.openxmlformats.org/officeDocument/2006/relationships/slideLayout" Target="../slideLayouts/slideLayout650.xml"/><Relationship Id="rId19" Type="http://schemas.openxmlformats.org/officeDocument/2006/relationships/image" Target="../media/image2.png"/><Relationship Id="rId4" Type="http://schemas.openxmlformats.org/officeDocument/2006/relationships/slideLayout" Target="../slideLayouts/slideLayout644.xml"/><Relationship Id="rId9" Type="http://schemas.openxmlformats.org/officeDocument/2006/relationships/slideLayout" Target="../slideLayouts/slideLayout649.xml"/><Relationship Id="rId14" Type="http://schemas.openxmlformats.org/officeDocument/2006/relationships/slideLayout" Target="../slideLayouts/slideLayout6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2.png"/><Relationship Id="rId2" Type="http://schemas.openxmlformats.org/officeDocument/2006/relationships/slideLayout" Target="../slideLayouts/slideLayout54.xml"/><Relationship Id="rId16" Type="http://schemas.openxmlformats.org/officeDocument/2006/relationships/theme" Target="../theme/theme5.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665.xml"/><Relationship Id="rId13" Type="http://schemas.openxmlformats.org/officeDocument/2006/relationships/slideLayout" Target="../slideLayouts/slideLayout670.xml"/><Relationship Id="rId3" Type="http://schemas.openxmlformats.org/officeDocument/2006/relationships/slideLayout" Target="../slideLayouts/slideLayout660.xml"/><Relationship Id="rId7" Type="http://schemas.openxmlformats.org/officeDocument/2006/relationships/slideLayout" Target="../slideLayouts/slideLayout664.xml"/><Relationship Id="rId12" Type="http://schemas.openxmlformats.org/officeDocument/2006/relationships/slideLayout" Target="../slideLayouts/slideLayout669.xml"/><Relationship Id="rId2" Type="http://schemas.openxmlformats.org/officeDocument/2006/relationships/slideLayout" Target="../slideLayouts/slideLayout659.xml"/><Relationship Id="rId16" Type="http://schemas.openxmlformats.org/officeDocument/2006/relationships/image" Target="../media/image6.jpeg"/><Relationship Id="rId1" Type="http://schemas.openxmlformats.org/officeDocument/2006/relationships/slideLayout" Target="../slideLayouts/slideLayout658.xml"/><Relationship Id="rId6" Type="http://schemas.openxmlformats.org/officeDocument/2006/relationships/slideLayout" Target="../slideLayouts/slideLayout663.xml"/><Relationship Id="rId11" Type="http://schemas.openxmlformats.org/officeDocument/2006/relationships/slideLayout" Target="../slideLayouts/slideLayout668.xml"/><Relationship Id="rId5" Type="http://schemas.openxmlformats.org/officeDocument/2006/relationships/slideLayout" Target="../slideLayouts/slideLayout662.xml"/><Relationship Id="rId15" Type="http://schemas.openxmlformats.org/officeDocument/2006/relationships/image" Target="../media/image1.png"/><Relationship Id="rId10" Type="http://schemas.openxmlformats.org/officeDocument/2006/relationships/slideLayout" Target="../slideLayouts/slideLayout667.xml"/><Relationship Id="rId4" Type="http://schemas.openxmlformats.org/officeDocument/2006/relationships/slideLayout" Target="../slideLayouts/slideLayout661.xml"/><Relationship Id="rId9" Type="http://schemas.openxmlformats.org/officeDocument/2006/relationships/slideLayout" Target="../slideLayouts/slideLayout666.xml"/><Relationship Id="rId14" Type="http://schemas.openxmlformats.org/officeDocument/2006/relationships/theme" Target="../theme/theme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image" Target="../media/image2.png"/><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2.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6" Type="http://schemas.openxmlformats.org/officeDocument/2006/relationships/image" Target="../media/image2.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8.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6" Type="http://schemas.openxmlformats.org/officeDocument/2006/relationships/image" Target="../media/image2.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9.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24A"/>
            </a:gs>
            <a:gs pos="100000">
              <a:srgbClr val="00279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95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7" descr="IHI_LogoWhite"/>
          <p:cNvPicPr>
            <a:picLocks noChangeAspect="1" noChangeArrowheads="1"/>
          </p:cNvPicPr>
          <p:nvPr/>
        </p:nvPicPr>
        <p:blipFill>
          <a:blip r:embed="rId13" cstate="print"/>
          <a:srcRect/>
          <a:stretch>
            <a:fillRect/>
          </a:stretch>
        </p:blipFill>
        <p:spPr bwMode="auto">
          <a:xfrm>
            <a:off x="7239000" y="6019800"/>
            <a:ext cx="1700213" cy="657225"/>
          </a:xfrm>
          <a:prstGeom prst="rect">
            <a:avLst/>
          </a:prstGeom>
          <a:noFill/>
          <a:ln w="9525">
            <a:noFill/>
            <a:miter lim="800000"/>
            <a:headEnd/>
            <a:tailEnd/>
          </a:ln>
        </p:spPr>
      </p:pic>
      <p:sp>
        <p:nvSpPr>
          <p:cNvPr id="1032" name="Rectangle 8"/>
          <p:cNvSpPr>
            <a:spLocks noChangeArrowheads="1"/>
          </p:cNvSpPr>
          <p:nvPr/>
        </p:nvSpPr>
        <p:spPr bwMode="auto">
          <a:xfrm>
            <a:off x="301625" y="1249363"/>
            <a:ext cx="8537575" cy="46037"/>
          </a:xfrm>
          <a:prstGeom prst="rect">
            <a:avLst/>
          </a:prstGeom>
          <a:solidFill>
            <a:schemeClr val="bg1"/>
          </a:solidFill>
          <a:ln w="9525">
            <a:solidFill>
              <a:schemeClr val="tx1"/>
            </a:solidFill>
            <a:miter lim="800000"/>
            <a:headEnd/>
            <a:tailEnd/>
          </a:ln>
          <a:effectLst/>
        </p:spPr>
        <p:txBody>
          <a:bodyPr wrap="none" anchor="ctr"/>
          <a:lstStyle/>
          <a:p>
            <a:pPr>
              <a:defRPr/>
            </a:pPr>
            <a:endParaRPr lang="en-US" dirty="0"/>
          </a:p>
        </p:txBody>
      </p:sp>
      <p:sp>
        <p:nvSpPr>
          <p:cNvPr id="1033" name="Rectangle 9"/>
          <p:cNvSpPr>
            <a:spLocks noGrp="1" noChangeArrowheads="1"/>
          </p:cNvSpPr>
          <p:nvPr>
            <p:ph type="ftr" sz="quarter" idx="3"/>
          </p:nvPr>
        </p:nvSpPr>
        <p:spPr bwMode="auto">
          <a:xfrm>
            <a:off x="1676400" y="6153150"/>
            <a:ext cx="525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a:defRPr/>
            </a:pPr>
            <a:endParaRPr lang="en-US" dirty="0"/>
          </a:p>
          <a:p>
            <a:pPr>
              <a:defRPr/>
            </a:pPr>
            <a:endParaRPr lang="en-US" dirty="0"/>
          </a:p>
        </p:txBody>
      </p:sp>
      <p:sp>
        <p:nvSpPr>
          <p:cNvPr id="1034" name="Rectangle 10"/>
          <p:cNvSpPr>
            <a:spLocks noGrp="1" noChangeArrowheads="1"/>
          </p:cNvSpPr>
          <p:nvPr>
            <p:ph type="sldNum" sz="quarter" idx="4"/>
          </p:nvPr>
        </p:nvSpPr>
        <p:spPr bwMode="auto">
          <a:xfrm>
            <a:off x="457200" y="615315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a:defRPr/>
            </a:pPr>
            <a:endParaRPr lang="en-US" dirty="0"/>
          </a:p>
          <a:p>
            <a:pPr>
              <a:defRPr/>
            </a:pPr>
            <a:fld id="{B11094D5-C3F5-4DB0-941A-E3CAE6E74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6"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p:fade/>
  </p:transition>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7172"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12DBE4D2-9BFA-4649-9449-525D64567DD7}"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52400" y="152400"/>
            <a:ext cx="8839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r>
              <a:rPr lang="en-US" smtClean="0"/>
              <a:t>Two Lines</a:t>
            </a:r>
          </a:p>
        </p:txBody>
      </p:sp>
      <p:sp>
        <p:nvSpPr>
          <p:cNvPr id="1031" name="Text Box 7"/>
          <p:cNvSpPr txBox="1">
            <a:spLocks noChangeArrowheads="1"/>
          </p:cNvSpPr>
          <p:nvPr userDrawn="1"/>
        </p:nvSpPr>
        <p:spPr bwMode="auto">
          <a:xfrm>
            <a:off x="152400" y="6248400"/>
            <a:ext cx="8839200" cy="366713"/>
          </a:xfrm>
          <a:prstGeom prst="rect">
            <a:avLst/>
          </a:prstGeom>
          <a:noFill/>
          <a:ln w="9525">
            <a:noFill/>
            <a:miter lim="800000"/>
            <a:headEnd/>
            <a:tailEnd/>
          </a:ln>
          <a:effectLst/>
        </p:spPr>
        <p:txBody>
          <a:bodyPr>
            <a:spAutoFit/>
          </a:bodyPr>
          <a:lstStyle/>
          <a:p>
            <a:pPr>
              <a:spcBef>
                <a:spcPct val="50000"/>
              </a:spcBef>
              <a:defRPr/>
            </a:pPr>
            <a:endParaRPr lang="en-US" dirty="0">
              <a:solidFill>
                <a:srgbClr val="000000"/>
              </a:solidFill>
              <a:latin typeface="Verdana" pitchFamily="34" charset="0"/>
            </a:endParaRPr>
          </a:p>
        </p:txBody>
      </p:sp>
      <p:sp>
        <p:nvSpPr>
          <p:cNvPr id="1040" name="Text Box 16"/>
          <p:cNvSpPr txBox="1">
            <a:spLocks noChangeArrowheads="1"/>
          </p:cNvSpPr>
          <p:nvPr userDrawn="1"/>
        </p:nvSpPr>
        <p:spPr bwMode="auto">
          <a:xfrm>
            <a:off x="152400" y="6096000"/>
            <a:ext cx="7848600" cy="549275"/>
          </a:xfrm>
          <a:prstGeom prst="rect">
            <a:avLst/>
          </a:prstGeom>
          <a:noFill/>
          <a:ln w="9525">
            <a:noFill/>
            <a:miter lim="800000"/>
            <a:headEnd/>
            <a:tailEnd/>
          </a:ln>
          <a:effectLst/>
        </p:spPr>
        <p:txBody>
          <a:bodyPr>
            <a:spAutoFit/>
          </a:bodyPr>
          <a:lstStyle/>
          <a:p>
            <a:pPr algn="ctr">
              <a:spcBef>
                <a:spcPct val="50000"/>
              </a:spcBef>
              <a:defRPr/>
            </a:pPr>
            <a:endParaRPr lang="en-US" sz="1200" dirty="0">
              <a:solidFill>
                <a:srgbClr val="000000"/>
              </a:solidFill>
              <a:latin typeface="Verdana" pitchFamily="34" charset="0"/>
            </a:endParaRPr>
          </a:p>
          <a:p>
            <a:pPr algn="ctr">
              <a:spcBef>
                <a:spcPct val="50000"/>
              </a:spcBef>
              <a:defRPr/>
            </a:pPr>
            <a:endParaRPr lang="en-US" sz="1200" dirty="0">
              <a:solidFill>
                <a:srgbClr val="000000"/>
              </a:solidFill>
              <a:latin typeface="Verdana" pitchFamily="34" charset="0"/>
            </a:endParaRPr>
          </a:p>
        </p:txBody>
      </p:sp>
      <p:sp>
        <p:nvSpPr>
          <p:cNvPr id="15365" name="Rectangle 18"/>
          <p:cNvSpPr>
            <a:spLocks noGrp="1" noChangeArrowheads="1"/>
          </p:cNvSpPr>
          <p:nvPr>
            <p:ph type="body" idx="1"/>
          </p:nvPr>
        </p:nvSpPr>
        <p:spPr bwMode="auto">
          <a:xfrm>
            <a:off x="152400" y="990600"/>
            <a:ext cx="8839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 name="Rectangle 20"/>
          <p:cNvSpPr>
            <a:spLocks noChangeArrowheads="1"/>
          </p:cNvSpPr>
          <p:nvPr userDrawn="1"/>
        </p:nvSpPr>
        <p:spPr bwMode="auto">
          <a:xfrm>
            <a:off x="0" y="0"/>
            <a:ext cx="9144000" cy="6858000"/>
          </a:xfrm>
          <a:prstGeom prst="rect">
            <a:avLst/>
          </a:prstGeom>
          <a:noFill/>
          <a:ln w="12700">
            <a:solidFill>
              <a:schemeClr val="tx1"/>
            </a:solidFill>
            <a:miter lim="800000"/>
            <a:headEnd/>
            <a:tailEnd/>
          </a:ln>
          <a:effectLst/>
        </p:spPr>
        <p:txBody>
          <a:bodyPr wrap="none" anchor="ctr"/>
          <a:lstStyle/>
          <a:p>
            <a:pPr algn="ctr">
              <a:defRPr/>
            </a:pPr>
            <a:endParaRPr lang="en-US" dirty="0">
              <a:solidFill>
                <a:srgbClr val="000000"/>
              </a:solidFill>
            </a:endParaRPr>
          </a:p>
        </p:txBody>
      </p:sp>
      <p:grpSp>
        <p:nvGrpSpPr>
          <p:cNvPr id="2" name="Group 32"/>
          <p:cNvGrpSpPr>
            <a:grpSpLocks/>
          </p:cNvGrpSpPr>
          <p:nvPr userDrawn="1"/>
        </p:nvGrpSpPr>
        <p:grpSpPr bwMode="auto">
          <a:xfrm>
            <a:off x="8029575" y="5865813"/>
            <a:ext cx="1143000" cy="914400"/>
            <a:chOff x="5058" y="3695"/>
            <a:chExt cx="720" cy="576"/>
          </a:xfrm>
        </p:grpSpPr>
        <p:sp>
          <p:nvSpPr>
            <p:cNvPr id="1057" name="Oval 33"/>
            <p:cNvSpPr>
              <a:spLocks noChangeArrowheads="1"/>
            </p:cNvSpPr>
            <p:nvPr userDrawn="1"/>
          </p:nvSpPr>
          <p:spPr bwMode="auto">
            <a:xfrm>
              <a:off x="5128" y="3695"/>
              <a:ext cx="576" cy="576"/>
            </a:xfrm>
            <a:prstGeom prst="ellipse">
              <a:avLst/>
            </a:prstGeom>
            <a:noFill/>
            <a:ln w="28575">
              <a:solidFill>
                <a:schemeClr val="accent2"/>
              </a:solidFill>
              <a:round/>
              <a:headEnd/>
              <a:tailEnd/>
            </a:ln>
            <a:effectLst/>
          </p:spPr>
          <p:txBody>
            <a:bodyPr wrap="none" anchor="ctr"/>
            <a:lstStyle/>
            <a:p>
              <a:pPr algn="ctr">
                <a:defRPr/>
              </a:pPr>
              <a:endParaRPr lang="en-US" dirty="0">
                <a:solidFill>
                  <a:srgbClr val="000000"/>
                </a:solidFill>
              </a:endParaRPr>
            </a:p>
          </p:txBody>
        </p:sp>
        <p:sp>
          <p:nvSpPr>
            <p:cNvPr id="1058" name="Text Box 34"/>
            <p:cNvSpPr txBox="1">
              <a:spLocks noChangeArrowheads="1"/>
            </p:cNvSpPr>
            <p:nvPr userDrawn="1"/>
          </p:nvSpPr>
          <p:spPr bwMode="auto">
            <a:xfrm>
              <a:off x="5058" y="3855"/>
              <a:ext cx="720" cy="259"/>
            </a:xfrm>
            <a:prstGeom prst="rect">
              <a:avLst/>
            </a:prstGeom>
            <a:noFill/>
            <a:ln w="9525">
              <a:noFill/>
              <a:miter lim="800000"/>
              <a:headEnd/>
              <a:tailEnd/>
            </a:ln>
            <a:effectLst/>
          </p:spPr>
          <p:txBody>
            <a:bodyPr>
              <a:spAutoFit/>
            </a:bodyPr>
            <a:lstStyle/>
            <a:p>
              <a:pPr algn="ctr">
                <a:defRPr/>
              </a:pPr>
              <a:r>
                <a:rPr lang="en-US" sz="700" b="1" dirty="0">
                  <a:solidFill>
                    <a:srgbClr val="2E4D7B"/>
                  </a:solidFill>
                </a:rPr>
                <a:t>THE COMMONWEALTH</a:t>
              </a:r>
            </a:p>
            <a:p>
              <a:pPr algn="ctr">
                <a:defRPr/>
              </a:pPr>
              <a:r>
                <a:rPr lang="en-US" sz="700" b="1" dirty="0">
                  <a:solidFill>
                    <a:srgbClr val="2E4D7B"/>
                  </a:solidFill>
                </a:rPr>
                <a:t> FUND</a:t>
              </a:r>
            </a:p>
          </p:txBody>
        </p:sp>
      </p:grpSp>
      <p:sp>
        <p:nvSpPr>
          <p:cNvPr id="1059" name="Rectangle 35"/>
          <p:cNvSpPr>
            <a:spLocks noGrp="1" noChangeArrowheads="1"/>
          </p:cNvSpPr>
          <p:nvPr>
            <p:ph type="ftr" sz="quarter" idx="3"/>
          </p:nvPr>
        </p:nvSpPr>
        <p:spPr bwMode="auto">
          <a:xfrm>
            <a:off x="0" y="6537325"/>
            <a:ext cx="80772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1">
                <a:solidFill>
                  <a:srgbClr val="2E4D7B"/>
                </a:solidFill>
                <a:latin typeface="Arial" charset="0"/>
              </a:defRPr>
            </a:lvl1pPr>
          </a:lstStyle>
          <a:p>
            <a:pPr>
              <a:defRPr/>
            </a:pPr>
            <a:r>
              <a:rPr lang="en-US" dirty="0"/>
              <a:t>Source: McCarthy and Leatherman, Performance Snapshots, 2006. www.cmwf.org/snapshots</a:t>
            </a: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sldNum="0" hdr="0" dt="0"/>
  <p:txStyles>
    <p:titleStyle>
      <a:lvl1pPr algn="ctr" rtl="0" eaLnBrk="0" fontAlgn="base" hangingPunct="0">
        <a:spcBef>
          <a:spcPct val="0"/>
        </a:spcBef>
        <a:spcAft>
          <a:spcPct val="0"/>
        </a:spcAft>
        <a:defRPr b="1">
          <a:solidFill>
            <a:schemeClr val="tx2"/>
          </a:solidFill>
          <a:latin typeface="+mj-lt"/>
          <a:ea typeface="+mj-ea"/>
          <a:cs typeface="+mj-cs"/>
        </a:defRPr>
      </a:lvl1pPr>
      <a:lvl2pPr algn="ctr" rtl="0" eaLnBrk="0" fontAlgn="base" hangingPunct="0">
        <a:spcBef>
          <a:spcPct val="0"/>
        </a:spcBef>
        <a:spcAft>
          <a:spcPct val="0"/>
        </a:spcAft>
        <a:defRPr b="1">
          <a:solidFill>
            <a:schemeClr val="tx2"/>
          </a:solidFill>
          <a:latin typeface="Verdana" pitchFamily="34" charset="0"/>
        </a:defRPr>
      </a:lvl2pPr>
      <a:lvl3pPr algn="ctr" rtl="0" eaLnBrk="0" fontAlgn="base" hangingPunct="0">
        <a:spcBef>
          <a:spcPct val="0"/>
        </a:spcBef>
        <a:spcAft>
          <a:spcPct val="0"/>
        </a:spcAft>
        <a:defRPr b="1">
          <a:solidFill>
            <a:schemeClr val="tx2"/>
          </a:solidFill>
          <a:latin typeface="Verdana" pitchFamily="34" charset="0"/>
        </a:defRPr>
      </a:lvl3pPr>
      <a:lvl4pPr algn="ctr" rtl="0" eaLnBrk="0" fontAlgn="base" hangingPunct="0">
        <a:spcBef>
          <a:spcPct val="0"/>
        </a:spcBef>
        <a:spcAft>
          <a:spcPct val="0"/>
        </a:spcAft>
        <a:defRPr b="1">
          <a:solidFill>
            <a:schemeClr val="tx2"/>
          </a:solidFill>
          <a:latin typeface="Verdana" pitchFamily="34" charset="0"/>
        </a:defRPr>
      </a:lvl4pPr>
      <a:lvl5pPr algn="ctr" rtl="0" eaLnBrk="0" fontAlgn="base" hangingPunct="0">
        <a:spcBef>
          <a:spcPct val="0"/>
        </a:spcBef>
        <a:spcAft>
          <a:spcPct val="0"/>
        </a:spcAft>
        <a:defRPr b="1">
          <a:solidFill>
            <a:schemeClr val="tx2"/>
          </a:solidFill>
          <a:latin typeface="Verdana" pitchFamily="34" charset="0"/>
        </a:defRPr>
      </a:lvl5pPr>
      <a:lvl6pPr marL="457200" algn="ctr" rtl="0" fontAlgn="base">
        <a:spcBef>
          <a:spcPct val="0"/>
        </a:spcBef>
        <a:spcAft>
          <a:spcPct val="0"/>
        </a:spcAft>
        <a:defRPr b="1">
          <a:solidFill>
            <a:schemeClr val="tx2"/>
          </a:solidFill>
          <a:latin typeface="Verdana" pitchFamily="34" charset="0"/>
        </a:defRPr>
      </a:lvl6pPr>
      <a:lvl7pPr marL="914400" algn="ctr" rtl="0" fontAlgn="base">
        <a:spcBef>
          <a:spcPct val="0"/>
        </a:spcBef>
        <a:spcAft>
          <a:spcPct val="0"/>
        </a:spcAft>
        <a:defRPr b="1">
          <a:solidFill>
            <a:schemeClr val="tx2"/>
          </a:solidFill>
          <a:latin typeface="Verdana" pitchFamily="34" charset="0"/>
        </a:defRPr>
      </a:lvl7pPr>
      <a:lvl8pPr marL="1371600" algn="ctr" rtl="0" fontAlgn="base">
        <a:spcBef>
          <a:spcPct val="0"/>
        </a:spcBef>
        <a:spcAft>
          <a:spcPct val="0"/>
        </a:spcAft>
        <a:defRPr b="1">
          <a:solidFill>
            <a:schemeClr val="tx2"/>
          </a:solidFill>
          <a:latin typeface="Verdana" pitchFamily="34" charset="0"/>
        </a:defRPr>
      </a:lvl8pPr>
      <a:lvl9pPr marL="1828800" algn="ctr" rtl="0" fontAlgn="base">
        <a:spcBef>
          <a:spcPct val="0"/>
        </a:spcBef>
        <a:spcAft>
          <a:spcPct val="0"/>
        </a:spcAft>
        <a:defRPr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200">
          <a:solidFill>
            <a:schemeClr val="tx1"/>
          </a:solidFill>
          <a:latin typeface="+mn-lt"/>
        </a:defRPr>
      </a:lvl2pPr>
      <a:lvl3pPr marL="1143000" indent="-228600" algn="l" rtl="0" eaLnBrk="0" fontAlgn="base" hangingPunct="0">
        <a:spcBef>
          <a:spcPct val="20000"/>
        </a:spcBef>
        <a:spcAft>
          <a:spcPct val="0"/>
        </a:spcAft>
        <a:buChar char="•"/>
        <a:defRPr sz="12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p:txBody>
      </p:sp>
      <p:sp>
        <p:nvSpPr>
          <p:cNvPr id="280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p:txBody>
      </p:sp>
      <p:sp>
        <p:nvSpPr>
          <p:cNvPr id="280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FE8B10D-739E-4832-A2BC-7BF144C3200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dirty="0"/>
          </a:p>
          <a:p>
            <a:pPr>
              <a:defRPr/>
            </a:pPr>
            <a:fld id="{50F1BE38-9555-4E35-B679-1F77A06B8A7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9221"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9222"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9223" name="Rectangle 7"/>
          <p:cNvSpPr>
            <a:spLocks noGrp="1" noChangeArrowheads="1"/>
          </p:cNvSpPr>
          <p:nvPr>
            <p:ph type="sldNum" sz="quarter" idx="4"/>
          </p:nvPr>
        </p:nvSpPr>
        <p:spPr bwMode="auto">
          <a:xfrm>
            <a:off x="4038600" y="617220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dirty="0"/>
          </a:p>
          <a:p>
            <a:pPr>
              <a:defRPr/>
            </a:pPr>
            <a:fld id="{C0F9BC62-30D1-4D82-A2F6-E056F5402D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28" name="Picture 7" descr="IHI_LogoColor"/>
          <p:cNvPicPr>
            <a:picLocks noChangeAspect="1" noChangeArrowheads="1"/>
          </p:cNvPicPr>
          <p:nvPr/>
        </p:nvPicPr>
        <p:blipFill>
          <a:blip r:embed="rId13"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fontAlgn="auto">
              <a:spcBef>
                <a:spcPts val="0"/>
              </a:spcBef>
              <a:spcAft>
                <a:spcPts val="0"/>
              </a:spcAft>
              <a:defRPr/>
            </a:pPr>
            <a:endParaRPr lang="en-US" dirty="0">
              <a:solidFill>
                <a:srgbClr val="000000"/>
              </a:solidFill>
              <a:latin typeface="Aria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fld id="{0E4FF1FB-AD9D-4D14-A501-4678A86F1DE0}"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sldNum="0"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174990F-35BF-4DB3-9F46-1774D498D9F8}"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 id="2147484276" r:id="rId12"/>
    <p:sldLayoutId id="2147484277" r:id="rId13"/>
    <p:sldLayoutId id="2147484278"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p:txBody>
      </p:sp>
      <p:sp>
        <p:nvSpPr>
          <p:cNvPr id="280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p:txBody>
      </p:sp>
      <p:sp>
        <p:nvSpPr>
          <p:cNvPr id="280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FE8B10D-739E-4832-A2BC-7BF144C3200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p:txBody>
      </p:sp>
      <p:sp>
        <p:nvSpPr>
          <p:cNvPr id="280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p:txBody>
      </p:sp>
      <p:sp>
        <p:nvSpPr>
          <p:cNvPr id="280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FE8B10D-739E-4832-A2BC-7BF144C3200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charset="0"/>
              </a:defRPr>
            </a:lvl1pPr>
          </a:lstStyle>
          <a:p>
            <a:pPr>
              <a:defRPr/>
            </a:pPr>
            <a:endParaRPr lang="en-US" dirty="0"/>
          </a:p>
          <a:p>
            <a:pPr>
              <a:defRPr/>
            </a:pPr>
            <a:fld id="{AD1047D6-8732-44A4-94A6-5A6EE4A2FE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a:p>
            <a:pPr>
              <a:defRPr/>
            </a:pPr>
            <a:fld id="{728CDE93-0026-4811-BBCA-CE91868A6EF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7"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5124"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C219CB5A-54FE-4C1A-9D12-B1A9220C3AEB}"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 id="2147484371" r:id="rId13"/>
    <p:sldLayoutId id="2147484372"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174990F-35BF-4DB3-9F46-1774D498D9F8}"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33F7499F-2FF6-41F9-91E9-495BF9B5F5D1}"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 id="2147484413" r:id="rId12"/>
    <p:sldLayoutId id="2147484414" r:id="rId13"/>
    <p:sldLayoutId id="2147484415" r:id="rId14"/>
  </p:sldLayoutIdLst>
  <p:hf sldNum="0"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33F7499F-2FF6-41F9-91E9-495BF9B5F5D1}"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 id="2147484428" r:id="rId12"/>
    <p:sldLayoutId id="2147484429" r:id="rId13"/>
    <p:sldLayoutId id="2147484430" r:id="rId14"/>
  </p:sldLayoutIdLst>
  <p:hf sldNum="0"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4"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9221"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cs typeface="Arial" charset="0"/>
            </a:endParaRPr>
          </a:p>
        </p:txBody>
      </p:sp>
      <p:sp>
        <p:nvSpPr>
          <p:cNvPr id="9222"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dirty="0"/>
          </a:p>
        </p:txBody>
      </p:sp>
      <p:sp>
        <p:nvSpPr>
          <p:cNvPr id="9223" name="Rectangle 7"/>
          <p:cNvSpPr>
            <a:spLocks noGrp="1" noChangeArrowheads="1"/>
          </p:cNvSpPr>
          <p:nvPr>
            <p:ph type="sldNum" sz="quarter" idx="4"/>
          </p:nvPr>
        </p:nvSpPr>
        <p:spPr bwMode="auto">
          <a:xfrm>
            <a:off x="4038600" y="617220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dirty="0"/>
          </a:p>
          <a:p>
            <a:pPr>
              <a:defRPr/>
            </a:pPr>
            <a:fld id="{7577A2FE-68FB-4A80-AD0E-72817AFC739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8" r:id="rId1"/>
    <p:sldLayoutId id="2147484459" r:id="rId2"/>
    <p:sldLayoutId id="2147484460" r:id="rId3"/>
    <p:sldLayoutId id="2147484461" r:id="rId4"/>
    <p:sldLayoutId id="2147484462" r:id="rId5"/>
    <p:sldLayoutId id="2147484463" r:id="rId6"/>
    <p:sldLayoutId id="2147484464" r:id="rId7"/>
    <p:sldLayoutId id="2147484465" r:id="rId8"/>
    <p:sldLayoutId id="2147484466" r:id="rId9"/>
    <p:sldLayoutId id="2147484467" r:id="rId10"/>
    <p:sldLayoutId id="2147484468" r:id="rId11"/>
    <p:sldLayoutId id="2147484469" r:id="rId12"/>
    <p:sldLayoutId id="2147484470" r:id="rId13"/>
    <p:sldLayoutId id="2147484471"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6148" name="Picture 7" descr="IHI_LogoColor"/>
          <p:cNvPicPr>
            <a:picLocks noChangeAspect="1" noChangeArrowheads="1"/>
          </p:cNvPicPr>
          <p:nvPr/>
        </p:nvPicPr>
        <p:blipFill>
          <a:blip r:embed="rId19"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a:p>
            <a:pPr>
              <a:defRPr/>
            </a:pPr>
            <a:fld id="{4D54C7A9-6516-4C8B-A37F-914EDAFCF26D}"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 id="2147484484" r:id="rId12"/>
    <p:sldLayoutId id="2147484485" r:id="rId13"/>
    <p:sldLayoutId id="2147484486" r:id="rId14"/>
    <p:sldLayoutId id="2147484487" r:id="rId15"/>
    <p:sldLayoutId id="2147484488" r:id="rId16"/>
    <p:sldLayoutId id="2147484489" r:id="rId17"/>
  </p:sldLayoutIdLst>
  <p:hf sldNum="0" hdr="0" dt="0"/>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4" descr="IHI_LogoColor"/>
          <p:cNvPicPr>
            <a:picLocks noChangeAspect="1" noChangeArrowheads="1"/>
          </p:cNvPicPr>
          <p:nvPr/>
        </p:nvPicPr>
        <p:blipFill>
          <a:blip r:embed="rId15" cstate="print"/>
          <a:srcRect/>
          <a:stretch>
            <a:fillRect/>
          </a:stretch>
        </p:blipFill>
        <p:spPr bwMode="auto">
          <a:xfrm>
            <a:off x="7239000" y="6019800"/>
            <a:ext cx="1676400" cy="658813"/>
          </a:xfrm>
          <a:prstGeom prst="rect">
            <a:avLst/>
          </a:prstGeom>
          <a:noFill/>
          <a:ln w="9525">
            <a:noFill/>
            <a:miter lim="800000"/>
            <a:headEnd/>
            <a:tailEnd/>
          </a:ln>
        </p:spPr>
      </p:pic>
      <p:sp>
        <p:nvSpPr>
          <p:cNvPr id="868357"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868358"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a:p>
            <a:pPr>
              <a:defRPr/>
            </a:pPr>
            <a:endParaRPr lang="en-US" dirty="0">
              <a:solidFill>
                <a:srgbClr val="000000"/>
              </a:solidFill>
            </a:endParaRPr>
          </a:p>
        </p:txBody>
      </p:sp>
      <p:sp>
        <p:nvSpPr>
          <p:cNvPr id="868359" name="Rectangle 7"/>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ndParaRPr>
          </a:p>
          <a:p>
            <a:pPr>
              <a:defRPr/>
            </a:pPr>
            <a:fld id="{A50DA878-1504-45EF-AE19-571735AF3E48}" type="slidenum">
              <a:rPr lang="en-US">
                <a:solidFill>
                  <a:srgbClr val="000000"/>
                </a:solidFill>
              </a:rPr>
              <a:pPr>
                <a:defRPr/>
              </a:pPr>
              <a:t>‹#›</a:t>
            </a:fld>
            <a:endParaRPr lang="en-US" dirty="0">
              <a:solidFill>
                <a:srgbClr val="000000"/>
              </a:solidFill>
            </a:endParaRPr>
          </a:p>
        </p:txBody>
      </p:sp>
      <p:pic>
        <p:nvPicPr>
          <p:cNvPr id="2056" name="Picture 8" descr="RWJF_logo"/>
          <p:cNvPicPr>
            <a:picLocks noChangeAspect="1" noChangeArrowheads="1"/>
          </p:cNvPicPr>
          <p:nvPr userDrawn="1"/>
        </p:nvPicPr>
        <p:blipFill>
          <a:blip r:embed="rId16" cstate="print"/>
          <a:srcRect/>
          <a:stretch>
            <a:fillRect/>
          </a:stretch>
        </p:blipFill>
        <p:spPr bwMode="auto">
          <a:xfrm>
            <a:off x="304800" y="6065838"/>
            <a:ext cx="1654175" cy="5762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 id="2147484503" r:id="rId13"/>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7652"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fld id="{5B988E47-FAA8-49E5-9A8C-AB372ADCB9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8439" name="Picture 7" descr="IHI_LogoColor"/>
          <p:cNvPicPr>
            <a:picLocks noChangeAspect="1" noChangeArrowheads="1"/>
          </p:cNvPicPr>
          <p:nvPr/>
        </p:nvPicPr>
        <p:blipFill>
          <a:blip r:embed="rId13" cstate="print"/>
          <a:srcRect/>
          <a:stretch>
            <a:fillRect/>
          </a:stretch>
        </p:blipFill>
        <p:spPr bwMode="auto">
          <a:xfrm>
            <a:off x="7239000" y="6019800"/>
            <a:ext cx="1676400" cy="658813"/>
          </a:xfrm>
          <a:prstGeom prst="rect">
            <a:avLst/>
          </a:prstGeom>
          <a:noFill/>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fontAlgn="auto">
              <a:spcBef>
                <a:spcPts val="0"/>
              </a:spcBef>
              <a:spcAft>
                <a:spcPts val="0"/>
              </a:spcAft>
            </a:pPr>
            <a:endParaRPr lang="en-US" dirty="0">
              <a:solidFill>
                <a:srgbClr val="000000"/>
              </a:solidFill>
              <a:latin typeface="Aria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auto">
              <a:spcBef>
                <a:spcPts val="0"/>
              </a:spcBef>
              <a:spcAft>
                <a:spcPts val="0"/>
              </a:spcAft>
            </a:pPr>
            <a:endParaRPr lang="en-US" dirty="0">
              <a:solidFill>
                <a:srgbClr val="000000"/>
              </a:solidFill>
              <a:latin typeface="Aria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pPr>
            <a:fld id="{E3FA523E-34CF-4493-A51C-E3C821CA3670}"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817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78180" name="Picture 7" descr="IHI_LogoColor"/>
          <p:cNvPicPr>
            <a:picLocks noChangeAspect="1" noChangeArrowheads="1"/>
          </p:cNvPicPr>
          <p:nvPr/>
        </p:nvPicPr>
        <p:blipFill>
          <a:blip r:embed="rId19"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defRPr>
            </a:lvl1pPr>
          </a:lstStyle>
          <a:p>
            <a:pPr>
              <a:defRPr/>
            </a:pPr>
            <a:endParaRPr lang="en-US" dirty="0">
              <a:solidFill>
                <a:srgbClr val="000000"/>
              </a:solidFill>
            </a:endParaRPr>
          </a:p>
          <a:p>
            <a:pPr>
              <a:defRPr/>
            </a:pPr>
            <a:fld id="{8BA04E62-E035-493B-8BE7-C7586006FB1E}"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 id="2147484531" r:id="rId14"/>
    <p:sldLayoutId id="2147484532" r:id="rId15"/>
    <p:sldLayoutId id="2147484533" r:id="rId16"/>
    <p:sldLayoutId id="2147484534" r:id="rId17"/>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5060" name="Picture 7" descr="IHI_LogoColor"/>
          <p:cNvPicPr>
            <a:picLocks noChangeAspect="1" noChangeArrowheads="1"/>
          </p:cNvPicPr>
          <p:nvPr/>
        </p:nvPicPr>
        <p:blipFill>
          <a:blip r:embed="rId15"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userDrawn="1"/>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a:defRPr/>
            </a:pPr>
            <a:endParaRPr lang="en-US" dirty="0">
              <a:solidFill>
                <a:srgbClr val="000000"/>
              </a:solidFill>
            </a:endParaRPr>
          </a:p>
          <a:p>
            <a:pPr>
              <a:defRPr/>
            </a:pPr>
            <a:fld id="{DFBDA6E9-D94A-41B0-9577-F069229F5ECD}"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53" r:id="rId4"/>
    <p:sldLayoutId id="2147484554" r:id="rId5"/>
    <p:sldLayoutId id="2147484555" r:id="rId6"/>
    <p:sldLayoutId id="2147484556" r:id="rId7"/>
    <p:sldLayoutId id="2147484557" r:id="rId8"/>
    <p:sldLayoutId id="2147484558" r:id="rId9"/>
    <p:sldLayoutId id="2147484559" r:id="rId10"/>
    <p:sldLayoutId id="2147484560" r:id="rId11"/>
    <p:sldLayoutId id="2147484561"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400" dirty="0">
              <a:solidFill>
                <a:srgbClr val="000000"/>
              </a:solidFill>
              <a:latin typeface="Tahoma" pitchFamily="34" charset="0"/>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dirty="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dirty="0">
                <a:solidFill>
                  <a:srgbClr val="000000"/>
                </a:solidFill>
                <a:latin typeface="Arial" charset="0"/>
              </a:defRPr>
            </a:lvl1pPr>
          </a:lstStyle>
          <a:p>
            <a:pPr>
              <a:defRPr/>
            </a:pPr>
            <a:endParaRPr lang="en-US" dirty="0"/>
          </a:p>
          <a:p>
            <a:pPr>
              <a:defRPr/>
            </a:pPr>
            <a:fld id="{436C3644-4EE4-4402-961C-FE52451BA3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69" r:id="rId7"/>
    <p:sldLayoutId id="2147484570" r:id="rId8"/>
    <p:sldLayoutId id="2147484571" r:id="rId9"/>
    <p:sldLayoutId id="2147484572" r:id="rId10"/>
    <p:sldLayoutId id="2147484573" r:id="rId11"/>
    <p:sldLayoutId id="2147484574" r:id="rId12"/>
    <p:sldLayoutId id="2147484575" r:id="rId13"/>
    <p:sldLayoutId id="2147484576"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79F">
                <a:gamma/>
                <a:shade val="46275"/>
                <a:invGamma/>
              </a:srgbClr>
            </a:gs>
            <a:gs pos="100000">
              <a:srgbClr val="00279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50825"/>
            <a:ext cx="8229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031" name="Picture 7" descr="IHI_LogoWhite"/>
          <p:cNvPicPr>
            <a:picLocks noChangeAspect="1" noChangeArrowheads="1"/>
          </p:cNvPicPr>
          <p:nvPr/>
        </p:nvPicPr>
        <p:blipFill>
          <a:blip r:embed="rId16" cstate="print"/>
          <a:srcRect/>
          <a:stretch>
            <a:fillRect/>
          </a:stretch>
        </p:blipFill>
        <p:spPr bwMode="black">
          <a:xfrm>
            <a:off x="7239000" y="6019800"/>
            <a:ext cx="1700213" cy="657225"/>
          </a:xfrm>
          <a:prstGeom prst="rect">
            <a:avLst/>
          </a:prstGeom>
          <a:noFill/>
        </p:spPr>
      </p:pic>
      <p:sp>
        <p:nvSpPr>
          <p:cNvPr id="1032" name="Rectangle 8"/>
          <p:cNvSpPr>
            <a:spLocks noChangeArrowheads="1"/>
          </p:cNvSpPr>
          <p:nvPr/>
        </p:nvSpPr>
        <p:spPr bwMode="auto">
          <a:xfrm>
            <a:off x="301625" y="1249363"/>
            <a:ext cx="8537575" cy="46037"/>
          </a:xfrm>
          <a:prstGeom prst="rect">
            <a:avLst/>
          </a:prstGeom>
          <a:solidFill>
            <a:schemeClr val="bg1"/>
          </a:solidFill>
          <a:ln w="9525">
            <a:solidFill>
              <a:schemeClr val="tx1"/>
            </a:solidFill>
            <a:miter lim="800000"/>
            <a:headEnd/>
            <a:tailEnd/>
          </a:ln>
          <a:effectLst/>
        </p:spPr>
        <p:txBody>
          <a:bodyPr wrap="none" anchor="ctr"/>
          <a:lstStyle/>
          <a:p>
            <a:endParaRPr lang="en-US" dirty="0" smtClean="0">
              <a:solidFill>
                <a:srgbClr val="000000"/>
              </a:solidFill>
            </a:endParaRPr>
          </a:p>
        </p:txBody>
      </p:sp>
      <p:sp>
        <p:nvSpPr>
          <p:cNvPr id="1033" name="Rectangle 9"/>
          <p:cNvSpPr>
            <a:spLocks noGrp="1" noChangeArrowheads="1"/>
          </p:cNvSpPr>
          <p:nvPr>
            <p:ph type="ftr" sz="quarter" idx="3"/>
          </p:nvPr>
        </p:nvSpPr>
        <p:spPr bwMode="black">
          <a:xfrm>
            <a:off x="1676400" y="6153150"/>
            <a:ext cx="525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dirty="0" smtClean="0">
              <a:solidFill>
                <a:srgbClr val="FFFFFF"/>
              </a:solidFill>
            </a:endParaRPr>
          </a:p>
          <a:p>
            <a:endParaRPr lang="en-US" dirty="0" smtClean="0">
              <a:solidFill>
                <a:srgbClr val="FFFFFF"/>
              </a:solidFill>
            </a:endParaRPr>
          </a:p>
        </p:txBody>
      </p:sp>
      <p:sp>
        <p:nvSpPr>
          <p:cNvPr id="1034" name="Rectangle 10"/>
          <p:cNvSpPr>
            <a:spLocks noGrp="1" noChangeArrowheads="1"/>
          </p:cNvSpPr>
          <p:nvPr>
            <p:ph type="sldNum" sz="quarter" idx="4"/>
          </p:nvPr>
        </p:nvSpPr>
        <p:spPr bwMode="black">
          <a:xfrm>
            <a:off x="457200" y="615315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en-US" dirty="0" smtClean="0">
              <a:solidFill>
                <a:srgbClr val="FFFFFF"/>
              </a:solidFill>
            </a:endParaRPr>
          </a:p>
          <a:p>
            <a:fld id="{0C07B94E-A743-4B04-A035-D99B071BA5B6}" type="slidenum">
              <a:rPr lang="en-US" smtClean="0">
                <a:solidFill>
                  <a:srgbClr val="FFFFFF"/>
                </a:solidFill>
              </a:rPr>
              <a:pPr/>
              <a:t>‹#›</a:t>
            </a:fld>
            <a:endParaRPr lang="en-US" dirty="0" smtClean="0">
              <a:solidFill>
                <a:srgbClr val="FFFFFF"/>
              </a:solidFill>
            </a:endParaRPr>
          </a:p>
        </p:txBody>
      </p:sp>
      <p:pic>
        <p:nvPicPr>
          <p:cNvPr id="1035" name="Picture 11" descr="RWJF_logo"/>
          <p:cNvPicPr>
            <a:picLocks noChangeAspect="1" noChangeArrowheads="1"/>
          </p:cNvPicPr>
          <p:nvPr userDrawn="1"/>
        </p:nvPicPr>
        <p:blipFill>
          <a:blip r:embed="rId17" cstate="print"/>
          <a:srcRect/>
          <a:stretch>
            <a:fillRect/>
          </a:stretch>
        </p:blipFill>
        <p:spPr bwMode="auto">
          <a:xfrm>
            <a:off x="304800" y="6065838"/>
            <a:ext cx="1654175" cy="576262"/>
          </a:xfrm>
          <a:prstGeom prst="rect">
            <a:avLst/>
          </a:prstGeom>
          <a:noFill/>
        </p:spPr>
      </p:pic>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Lst>
  <p:hf sldNum="0" hdr="0" dt="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rgbClr val="FFFF00"/>
          </a:solidFill>
          <a:latin typeface="+mn-lt"/>
          <a:ea typeface="+mn-ea"/>
          <a:cs typeface="+mn-cs"/>
        </a:defRPr>
      </a:lvl1pPr>
      <a:lvl2pPr marL="742950" indent="-285750" algn="l" rtl="0" fontAlgn="base">
        <a:spcBef>
          <a:spcPct val="20000"/>
        </a:spcBef>
        <a:spcAft>
          <a:spcPct val="0"/>
        </a:spcAft>
        <a:buChar char="–"/>
        <a:defRPr sz="2800">
          <a:solidFill>
            <a:srgbClr val="FFFF00"/>
          </a:solidFill>
          <a:latin typeface="+mn-lt"/>
        </a:defRPr>
      </a:lvl2pPr>
      <a:lvl3pPr marL="1143000" indent="-228600" algn="l" rtl="0" fontAlgn="base">
        <a:spcBef>
          <a:spcPct val="20000"/>
        </a:spcBef>
        <a:spcAft>
          <a:spcPct val="0"/>
        </a:spcAft>
        <a:buFont typeface="Wingdings" pitchFamily="2" charset="2"/>
        <a:buChar char="Ø"/>
        <a:defRPr sz="2400">
          <a:solidFill>
            <a:srgbClr val="FFFF00"/>
          </a:solidFill>
          <a:latin typeface="+mn-lt"/>
        </a:defRPr>
      </a:lvl3pPr>
      <a:lvl4pPr marL="1600200" indent="-228600" algn="l" rtl="0" fontAlgn="base">
        <a:spcBef>
          <a:spcPct val="20000"/>
        </a:spcBef>
        <a:spcAft>
          <a:spcPct val="0"/>
        </a:spcAft>
        <a:defRPr sz="2000">
          <a:solidFill>
            <a:srgbClr val="FFFF00"/>
          </a:solidFill>
          <a:latin typeface="+mn-lt"/>
        </a:defRPr>
      </a:lvl4pPr>
      <a:lvl5pPr marL="2057400" indent="-228600" algn="l" rtl="0" fontAlgn="base">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4" descr="IHI_LogoColor"/>
          <p:cNvPicPr>
            <a:picLocks noChangeAspect="1" noChangeArrowheads="1"/>
          </p:cNvPicPr>
          <p:nvPr/>
        </p:nvPicPr>
        <p:blipFill>
          <a:blip r:embed="rId15" cstate="print"/>
          <a:srcRect/>
          <a:stretch>
            <a:fillRect/>
          </a:stretch>
        </p:blipFill>
        <p:spPr bwMode="auto">
          <a:xfrm>
            <a:off x="7239000" y="6019800"/>
            <a:ext cx="1676400" cy="658813"/>
          </a:xfrm>
          <a:prstGeom prst="rect">
            <a:avLst/>
          </a:prstGeom>
          <a:noFill/>
          <a:ln w="9525">
            <a:noFill/>
            <a:miter lim="800000"/>
            <a:headEnd/>
            <a:tailEnd/>
          </a:ln>
        </p:spPr>
      </p:pic>
      <p:sp>
        <p:nvSpPr>
          <p:cNvPr id="868357"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868358"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a:p>
            <a:pPr>
              <a:defRPr/>
            </a:pPr>
            <a:endParaRPr lang="en-US" dirty="0">
              <a:solidFill>
                <a:srgbClr val="000000"/>
              </a:solidFill>
            </a:endParaRPr>
          </a:p>
        </p:txBody>
      </p:sp>
      <p:sp>
        <p:nvSpPr>
          <p:cNvPr id="868359" name="Rectangle 7"/>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ndParaRPr>
          </a:p>
          <a:p>
            <a:pPr>
              <a:defRPr/>
            </a:pPr>
            <a:fld id="{A50DA878-1504-45EF-AE19-571735AF3E48}" type="slidenum">
              <a:rPr lang="en-US">
                <a:solidFill>
                  <a:srgbClr val="000000"/>
                </a:solidFill>
              </a:rPr>
              <a:pPr>
                <a:defRPr/>
              </a:pPr>
              <a:t>‹#›</a:t>
            </a:fld>
            <a:endParaRPr lang="en-US" dirty="0">
              <a:solidFill>
                <a:srgbClr val="000000"/>
              </a:solidFill>
            </a:endParaRPr>
          </a:p>
        </p:txBody>
      </p:sp>
      <p:pic>
        <p:nvPicPr>
          <p:cNvPr id="2056" name="Picture 8" descr="RWJF_logo"/>
          <p:cNvPicPr>
            <a:picLocks noChangeAspect="1" noChangeArrowheads="1"/>
          </p:cNvPicPr>
          <p:nvPr userDrawn="1"/>
        </p:nvPicPr>
        <p:blipFill>
          <a:blip r:embed="rId16" cstate="print"/>
          <a:srcRect/>
          <a:stretch>
            <a:fillRect/>
          </a:stretch>
        </p:blipFill>
        <p:spPr bwMode="auto">
          <a:xfrm>
            <a:off x="304800" y="6065838"/>
            <a:ext cx="1654175" cy="5762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1268"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703C4DA8-6AC0-4C12-89C2-4E5762D02F9A}"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618" r:id="rId12"/>
    <p:sldLayoutId id="2147484619" r:id="rId13"/>
    <p:sldLayoutId id="2147484620" r:id="rId14"/>
    <p:sldLayoutId id="2147484621" r:id="rId15"/>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1268"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703C4DA8-6AC0-4C12-89C2-4E5762D02F9A}"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 id="2147484647" r:id="rId13"/>
    <p:sldLayoutId id="2147484648" r:id="rId14"/>
    <p:sldLayoutId id="2147484649" r:id="rId15"/>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946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dirty="0"/>
          </a:p>
          <a:p>
            <a:pPr>
              <a:defRPr/>
            </a:pPr>
            <a:fld id="{A03D0377-8368-48EF-A3B4-EA9487F0A5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51"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 id="2147484662" r:id="rId12"/>
    <p:sldLayoutId id="2147484663" r:id="rId13"/>
    <p:sldLayoutId id="2147484664" r:id="rId14"/>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endParaRPr lang="en-US" dirty="0" smtClean="0">
              <a:solidFill>
                <a:srgbClr val="000000"/>
              </a:solidFill>
            </a:endParaRPr>
          </a:p>
          <a:p>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Lst>
  <p:hf sldNum="0" hdr="0" dt="0"/>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24A"/>
            </a:gs>
            <a:gs pos="100000">
              <a:srgbClr val="00279F"/>
            </a:gs>
          </a:gsLst>
          <a:lin ang="5400000" scaled="1"/>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50825"/>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484" name="Picture 7" descr="IHI_LogoWhite"/>
          <p:cNvPicPr>
            <a:picLocks noChangeAspect="1" noChangeArrowheads="1"/>
          </p:cNvPicPr>
          <p:nvPr/>
        </p:nvPicPr>
        <p:blipFill>
          <a:blip r:embed="rId15" cstate="print"/>
          <a:srcRect/>
          <a:stretch>
            <a:fillRect/>
          </a:stretch>
        </p:blipFill>
        <p:spPr bwMode="black">
          <a:xfrm>
            <a:off x="7239000" y="6019800"/>
            <a:ext cx="1700213" cy="657225"/>
          </a:xfrm>
          <a:prstGeom prst="rect">
            <a:avLst/>
          </a:prstGeom>
          <a:noFill/>
          <a:ln w="9525">
            <a:noFill/>
            <a:miter lim="800000"/>
            <a:headEnd/>
            <a:tailEnd/>
          </a:ln>
        </p:spPr>
      </p:pic>
      <p:sp>
        <p:nvSpPr>
          <p:cNvPr id="1032" name="Rectangle 8"/>
          <p:cNvSpPr>
            <a:spLocks noChangeArrowheads="1"/>
          </p:cNvSpPr>
          <p:nvPr/>
        </p:nvSpPr>
        <p:spPr bwMode="auto">
          <a:xfrm>
            <a:off x="301625" y="1249363"/>
            <a:ext cx="8537575" cy="46037"/>
          </a:xfrm>
          <a:prstGeom prst="rect">
            <a:avLst/>
          </a:prstGeom>
          <a:solidFill>
            <a:schemeClr val="bg1"/>
          </a:solidFill>
          <a:ln w="9525">
            <a:solidFill>
              <a:schemeClr val="tx1"/>
            </a:solidFill>
            <a:miter lim="800000"/>
            <a:headEnd/>
            <a:tailEnd/>
          </a:ln>
          <a:effectLst/>
        </p:spPr>
        <p:txBody>
          <a:bodyPr wrap="none" anchor="ctr"/>
          <a:lstStyle/>
          <a:p>
            <a:pPr>
              <a:defRPr/>
            </a:pPr>
            <a:endParaRPr lang="en-US" dirty="0">
              <a:solidFill>
                <a:srgbClr val="000000"/>
              </a:solidFill>
            </a:endParaRPr>
          </a:p>
        </p:txBody>
      </p:sp>
      <p:sp>
        <p:nvSpPr>
          <p:cNvPr id="1033" name="Rectangle 9"/>
          <p:cNvSpPr>
            <a:spLocks noGrp="1" noChangeArrowheads="1"/>
          </p:cNvSpPr>
          <p:nvPr>
            <p:ph type="ftr" sz="quarter" idx="3"/>
          </p:nvPr>
        </p:nvSpPr>
        <p:spPr bwMode="black">
          <a:xfrm>
            <a:off x="1676400" y="6153150"/>
            <a:ext cx="525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defRPr>
            </a:lvl1pPr>
          </a:lstStyle>
          <a:p>
            <a:pPr>
              <a:defRPr/>
            </a:pPr>
            <a:endParaRPr lang="en-US" dirty="0"/>
          </a:p>
          <a:p>
            <a:pPr>
              <a:defRPr/>
            </a:pPr>
            <a:endParaRPr lang="en-US" dirty="0"/>
          </a:p>
        </p:txBody>
      </p:sp>
      <p:pic>
        <p:nvPicPr>
          <p:cNvPr id="20487" name="Picture 11" descr="RWJF_logo"/>
          <p:cNvPicPr>
            <a:picLocks noChangeAspect="1" noChangeArrowheads="1"/>
          </p:cNvPicPr>
          <p:nvPr userDrawn="1"/>
        </p:nvPicPr>
        <p:blipFill>
          <a:blip r:embed="rId16" cstate="print"/>
          <a:srcRect/>
          <a:stretch>
            <a:fillRect/>
          </a:stretch>
        </p:blipFill>
        <p:spPr bwMode="auto">
          <a:xfrm>
            <a:off x="228600" y="6096000"/>
            <a:ext cx="1654175" cy="576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 id="2147484677" r:id="rId12"/>
    <p:sldLayoutId id="2147484678" r:id="rId13"/>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1268"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703C4DA8-6AC0-4C12-89C2-4E5762D02F9A}"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 id="2147484691" r:id="rId12"/>
    <p:sldLayoutId id="2147484692" r:id="rId13"/>
    <p:sldLayoutId id="2147484693" r:id="rId14"/>
    <p:sldLayoutId id="2147484694" r:id="rId15"/>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482" name="Picture 4" descr="IHI_LogoColor"/>
          <p:cNvPicPr>
            <a:picLocks noChangeAspect="1" noChangeArrowheads="1"/>
          </p:cNvPicPr>
          <p:nvPr/>
        </p:nvPicPr>
        <p:blipFill>
          <a:blip r:embed="rId13" cstate="print"/>
          <a:srcRect/>
          <a:stretch>
            <a:fillRect/>
          </a:stretch>
        </p:blipFill>
        <p:spPr bwMode="auto">
          <a:xfrm>
            <a:off x="7239000" y="6019800"/>
            <a:ext cx="1676400" cy="658813"/>
          </a:xfrm>
          <a:prstGeom prst="rect">
            <a:avLst/>
          </a:prstGeom>
          <a:noFill/>
          <a:ln w="9525">
            <a:noFill/>
            <a:miter lim="800000"/>
            <a:headEnd/>
            <a:tailEnd/>
          </a:ln>
        </p:spPr>
      </p:pic>
      <p:sp>
        <p:nvSpPr>
          <p:cNvPr id="292869"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20484"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5"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8" name="Footer Placeholder 3"/>
          <p:cNvSpPr>
            <a:spLocks noGrp="1"/>
          </p:cNvSpPr>
          <p:nvPr>
            <p:ph type="ftr" sz="quarter" idx="3"/>
          </p:nvPr>
        </p:nvSpPr>
        <p:spPr bwMode="auto">
          <a:xfrm>
            <a:off x="1600200" y="6153150"/>
            <a:ext cx="54102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9" name="Slide Number Placeholder 4"/>
          <p:cNvSpPr>
            <a:spLocks noGrp="1"/>
          </p:cNvSpPr>
          <p:nvPr>
            <p:ph type="sldNum" sz="quarter" idx="4"/>
          </p:nvPr>
        </p:nvSpPr>
        <p:spPr bwMode="auto">
          <a:xfrm>
            <a:off x="457200" y="6151563"/>
            <a:ext cx="914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ndParaRPr>
          </a:p>
          <a:p>
            <a:pPr>
              <a:defRPr/>
            </a:pPr>
            <a:fld id="{35C50FB1-901E-4C5C-BD5C-2F587262C59E}"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0" fontAlgn="base" hangingPunct="0">
        <a:spcBef>
          <a:spcPct val="0"/>
        </a:spcBef>
        <a:spcAft>
          <a:spcPct val="0"/>
        </a:spcAft>
        <a:defRPr sz="4400">
          <a:solidFill>
            <a:srgbClr val="000099"/>
          </a:solidFill>
          <a:latin typeface="Arial" charset="0"/>
        </a:defRPr>
      </a:lvl6pPr>
      <a:lvl7pPr marL="914400" algn="ctr" rtl="0" eaLnBrk="0" fontAlgn="base" hangingPunct="0">
        <a:spcBef>
          <a:spcPct val="0"/>
        </a:spcBef>
        <a:spcAft>
          <a:spcPct val="0"/>
        </a:spcAft>
        <a:defRPr sz="4400">
          <a:solidFill>
            <a:srgbClr val="000099"/>
          </a:solidFill>
          <a:latin typeface="Arial" charset="0"/>
        </a:defRPr>
      </a:lvl7pPr>
      <a:lvl8pPr marL="1371600" algn="ctr" rtl="0" eaLnBrk="0" fontAlgn="base" hangingPunct="0">
        <a:spcBef>
          <a:spcPct val="0"/>
        </a:spcBef>
        <a:spcAft>
          <a:spcPct val="0"/>
        </a:spcAft>
        <a:defRPr sz="4400">
          <a:solidFill>
            <a:srgbClr val="000099"/>
          </a:solidFill>
          <a:latin typeface="Arial" charset="0"/>
        </a:defRPr>
      </a:lvl8pPr>
      <a:lvl9pPr marL="1828800" algn="ctr" rtl="0" eaLnBrk="0" fontAlgn="base" hangingPunct="0">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9220" name="Picture 4"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292869"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292870"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dirty="0">
              <a:solidFill>
                <a:srgbClr val="000000"/>
              </a:solidFill>
            </a:endParaRPr>
          </a:p>
        </p:txBody>
      </p:sp>
      <p:sp>
        <p:nvSpPr>
          <p:cNvPr id="292871" name="Rectangle 7"/>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9CD10AE5-13D2-4B2D-9DD4-2CE9B50F153A}" type="slidenum">
              <a:rPr lang="en-US" altLang="en-US">
                <a:solidFill>
                  <a:srgbClr val="000000"/>
                </a:solidFill>
              </a:rPr>
              <a:pPr>
                <a:defRPr/>
              </a:pPr>
              <a:t>‹#›</a:t>
            </a:fld>
            <a:endParaRPr lang="en-US" alt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 id="2147484724" r:id="rId12"/>
    <p:sldLayoutId id="2147484725" r:id="rId13"/>
    <p:sldLayoutId id="2147484726" r:id="rId14"/>
  </p:sldLayoutIdLst>
  <p:hf hdr="0" ft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52"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4"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a:p>
            <a:pPr>
              <a:defRPr/>
            </a:pPr>
            <a:fld id="{728CDE93-0026-4811-BBCA-CE91868A6EF6}"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 id="2147484765" r:id="rId12"/>
  </p:sldLayoutIdLst>
  <p:transition>
    <p:fade/>
  </p:transition>
  <p:hf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800"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AF695E1E-25C8-4237-B46E-58D2E9425AEF}" type="slidenum">
              <a:rPr lang="en-US" smtClean="0">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7" r:id="rId1"/>
    <p:sldLayoutId id="2147484768" r:id="rId2"/>
    <p:sldLayoutId id="2147484769" r:id="rId3"/>
    <p:sldLayoutId id="2147484770" r:id="rId4"/>
    <p:sldLayoutId id="2147484771" r:id="rId5"/>
    <p:sldLayoutId id="2147484772" r:id="rId6"/>
    <p:sldLayoutId id="2147484773" r:id="rId7"/>
    <p:sldLayoutId id="2147484774" r:id="rId8"/>
    <p:sldLayoutId id="2147484775" r:id="rId9"/>
    <p:sldLayoutId id="2147484776" r:id="rId10"/>
    <p:sldLayoutId id="2147484777" r:id="rId11"/>
    <p:sldLayoutId id="2147484778" r:id="rId12"/>
    <p:sldLayoutId id="2147484779" r:id="rId13"/>
    <p:sldLayoutId id="2147484780" r:id="rId14"/>
    <p:sldLayoutId id="2147484781" r:id="rId15"/>
  </p:sldLayoutIdLst>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3076" name="Picture 4" descr="IHI_LogoColor"/>
          <p:cNvPicPr>
            <a:picLocks noChangeAspect="1" noChangeArrowheads="1"/>
          </p:cNvPicPr>
          <p:nvPr/>
        </p:nvPicPr>
        <p:blipFill>
          <a:blip r:embed="rId15" cstate="print"/>
          <a:srcRect/>
          <a:stretch>
            <a:fillRect/>
          </a:stretch>
        </p:blipFill>
        <p:spPr bwMode="auto">
          <a:xfrm>
            <a:off x="7239000" y="6019800"/>
            <a:ext cx="1676400" cy="658813"/>
          </a:xfrm>
          <a:prstGeom prst="rect">
            <a:avLst/>
          </a:prstGeom>
          <a:noFill/>
          <a:ln w="9525">
            <a:noFill/>
            <a:miter lim="800000"/>
            <a:headEnd/>
            <a:tailEnd/>
          </a:ln>
        </p:spPr>
      </p:pic>
      <p:sp>
        <p:nvSpPr>
          <p:cNvPr id="28677" name="Rectangle 5"/>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sz="2800" dirty="0">
              <a:solidFill>
                <a:srgbClr val="000000"/>
              </a:solidFill>
            </a:endParaRPr>
          </a:p>
        </p:txBody>
      </p:sp>
      <p:sp>
        <p:nvSpPr>
          <p:cNvPr id="28678" name="Rectangle 6"/>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a:p>
            <a:pPr>
              <a:defRPr/>
            </a:pPr>
            <a:endParaRPr lang="en-US" dirty="0">
              <a:solidFill>
                <a:srgbClr val="000000"/>
              </a:solidFill>
            </a:endParaRPr>
          </a:p>
        </p:txBody>
      </p:sp>
      <p:sp>
        <p:nvSpPr>
          <p:cNvPr id="28679" name="Rectangle 7"/>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dirty="0">
              <a:solidFill>
                <a:srgbClr val="000000"/>
              </a:solidFill>
            </a:endParaRPr>
          </a:p>
          <a:p>
            <a:pPr>
              <a:defRPr/>
            </a:pPr>
            <a:fld id="{BC549D3B-68B7-4C47-91AB-C40C77F779DC}"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 id="2147484794" r:id="rId12"/>
    <p:sldLayoutId id="2147484795" r:id="rId13"/>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fontAlgn="base">
        <a:spcBef>
          <a:spcPct val="0"/>
        </a:spcBef>
        <a:spcAft>
          <a:spcPct val="0"/>
        </a:spcAft>
        <a:defRPr sz="4400">
          <a:solidFill>
            <a:srgbClr val="000099"/>
          </a:solidFill>
          <a:latin typeface="Arial" charset="0"/>
        </a:defRPr>
      </a:lvl6pPr>
      <a:lvl7pPr marL="914400" algn="ctr" rtl="0" fontAlgn="base">
        <a:spcBef>
          <a:spcPct val="0"/>
        </a:spcBef>
        <a:spcAft>
          <a:spcPct val="0"/>
        </a:spcAft>
        <a:defRPr sz="4400">
          <a:solidFill>
            <a:srgbClr val="000099"/>
          </a:solidFill>
          <a:latin typeface="Arial" charset="0"/>
        </a:defRPr>
      </a:lvl7pPr>
      <a:lvl8pPr marL="1371600" algn="ctr" rtl="0" fontAlgn="base">
        <a:spcBef>
          <a:spcPct val="0"/>
        </a:spcBef>
        <a:spcAft>
          <a:spcPct val="0"/>
        </a:spcAft>
        <a:defRPr sz="4400">
          <a:solidFill>
            <a:srgbClr val="000099"/>
          </a:solidFill>
          <a:latin typeface="Arial" charset="0"/>
        </a:defRPr>
      </a:lvl8pPr>
      <a:lvl9pPr marL="1828800" algn="ctr" rtl="0" fontAlgn="base">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1268" name="Picture 7" descr="IHI_LogoColor"/>
          <p:cNvPicPr>
            <a:picLocks noChangeAspect="1" noChangeArrowheads="1"/>
          </p:cNvPicPr>
          <p:nvPr/>
        </p:nvPicPr>
        <p:blipFill>
          <a:blip r:embed="rId19"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eaLnBrk="0" hangingPunct="0">
              <a:defRPr/>
            </a:pPr>
            <a:endParaRPr lang="en-US" sz="2400" dirty="0">
              <a:solidFill>
                <a:srgbClr val="000000"/>
              </a:solidFill>
              <a:ea typeface="ＭＳ Ｐゴシック" pitchFamily="1" charset="-128"/>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0" hangingPunct="0">
              <a:defRPr/>
            </a:pPr>
            <a:endParaRPr lang="en-US" dirty="0">
              <a:solidFill>
                <a:srgbClr val="000000"/>
              </a:solidFill>
              <a:ea typeface="ＭＳ Ｐゴシック" pitchFamily="1" charset="-128"/>
            </a:endParaRPr>
          </a:p>
          <a:p>
            <a:pPr eaLnBrk="0" hangingPunct="0">
              <a:defRPr/>
            </a:pPr>
            <a:endParaRPr lang="en-US" dirty="0">
              <a:solidFill>
                <a:srgbClr val="000000"/>
              </a:solidFill>
              <a:ea typeface="ＭＳ Ｐゴシック" pitchFamily="1" charset="-128"/>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0" hangingPunct="0">
              <a:defRPr/>
            </a:pPr>
            <a:endParaRPr lang="en-US" dirty="0">
              <a:solidFill>
                <a:srgbClr val="000000"/>
              </a:solidFill>
              <a:ea typeface="ＭＳ Ｐゴシック" pitchFamily="1" charset="-128"/>
            </a:endParaRPr>
          </a:p>
          <a:p>
            <a:pPr eaLnBrk="0" hangingPunct="0">
              <a:defRPr/>
            </a:pPr>
            <a:fld id="{6C316EBD-0834-463B-8C3F-D0729589B724}" type="slidenum">
              <a:rPr lang="en-US">
                <a:solidFill>
                  <a:srgbClr val="000000"/>
                </a:solidFill>
                <a:ea typeface="ＭＳ Ｐゴシック" pitchFamily="1" charset="-128"/>
              </a:rPr>
              <a:pPr eaLnBrk="0" hangingPunct="0">
                <a:defRPr/>
              </a:pPr>
              <a:t>‹#›</a:t>
            </a:fld>
            <a:endParaRPr lang="en-US" dirty="0">
              <a:solidFill>
                <a:srgbClr val="000000"/>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 id="2147484809" r:id="rId13"/>
    <p:sldLayoutId id="2147484810" r:id="rId14"/>
    <p:sldLayoutId id="2147484811" r:id="rId15"/>
    <p:sldLayoutId id="2147484812" r:id="rId16"/>
    <p:sldLayoutId id="2147484813" r:id="rId17"/>
  </p:sldLayoutIdLst>
  <p:hf sldNum="0" hdr="0" dt="0"/>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endParaRPr lang="en-US" dirty="0" smtClean="0">
              <a:solidFill>
                <a:srgbClr val="000000"/>
              </a:solidFill>
            </a:endParaRPr>
          </a:p>
          <a:p>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Lst>
  <p:hf sldNum="0" hdr="0" dt="0"/>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24A"/>
            </a:gs>
            <a:gs pos="100000">
              <a:srgbClr val="00279F"/>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50825"/>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5363" name="Rectangle 3"/>
          <p:cNvSpPr>
            <a:spLocks noGrp="1" noChangeArrowheads="1"/>
          </p:cNvSpPr>
          <p:nvPr>
            <p:ph type="body" idx="1"/>
          </p:nvPr>
        </p:nvSpPr>
        <p:spPr bwMode="auto">
          <a:xfrm>
            <a:off x="457200" y="1600200"/>
            <a:ext cx="82296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5364" name="Picture 7" descr="IHI_LogoWhite"/>
          <p:cNvPicPr>
            <a:picLocks noChangeAspect="1" noChangeArrowheads="1"/>
          </p:cNvPicPr>
          <p:nvPr/>
        </p:nvPicPr>
        <p:blipFill>
          <a:blip r:embed="rId15" cstate="print"/>
          <a:srcRect/>
          <a:stretch>
            <a:fillRect/>
          </a:stretch>
        </p:blipFill>
        <p:spPr bwMode="black">
          <a:xfrm>
            <a:off x="7239000" y="6019800"/>
            <a:ext cx="1700213" cy="657225"/>
          </a:xfrm>
          <a:prstGeom prst="rect">
            <a:avLst/>
          </a:prstGeom>
          <a:noFill/>
          <a:ln w="9525">
            <a:noFill/>
            <a:miter lim="800000"/>
            <a:headEnd/>
            <a:tailEnd/>
          </a:ln>
        </p:spPr>
      </p:pic>
      <p:sp>
        <p:nvSpPr>
          <p:cNvPr id="1032" name="Rectangle 8"/>
          <p:cNvSpPr>
            <a:spLocks noChangeArrowheads="1"/>
          </p:cNvSpPr>
          <p:nvPr/>
        </p:nvSpPr>
        <p:spPr bwMode="auto">
          <a:xfrm>
            <a:off x="301625" y="1249363"/>
            <a:ext cx="8537575" cy="46037"/>
          </a:xfrm>
          <a:prstGeom prst="rect">
            <a:avLst/>
          </a:prstGeom>
          <a:solidFill>
            <a:schemeClr val="bg1"/>
          </a:solidFill>
          <a:ln w="9525">
            <a:solidFill>
              <a:schemeClr val="tx1"/>
            </a:solidFill>
            <a:miter lim="800000"/>
            <a:headEnd/>
            <a:tailEnd/>
          </a:ln>
          <a:effectLst/>
        </p:spPr>
        <p:txBody>
          <a:bodyPr wrap="none" anchor="ctr"/>
          <a:lstStyle/>
          <a:p>
            <a:pPr>
              <a:defRPr/>
            </a:pPr>
            <a:endParaRPr lang="en-US" dirty="0">
              <a:solidFill>
                <a:srgbClr val="000000"/>
              </a:solidFill>
              <a:cs typeface="Arial" charset="0"/>
            </a:endParaRPr>
          </a:p>
        </p:txBody>
      </p:sp>
      <p:sp>
        <p:nvSpPr>
          <p:cNvPr id="1033" name="Rectangle 9"/>
          <p:cNvSpPr>
            <a:spLocks noGrp="1" noChangeArrowheads="1"/>
          </p:cNvSpPr>
          <p:nvPr>
            <p:ph type="ftr" sz="quarter" idx="3"/>
          </p:nvPr>
        </p:nvSpPr>
        <p:spPr bwMode="black">
          <a:xfrm>
            <a:off x="1676400" y="6153150"/>
            <a:ext cx="5257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Arial" charset="0"/>
                <a:cs typeface="+mn-cs"/>
              </a:defRPr>
            </a:lvl1pPr>
          </a:lstStyle>
          <a:p>
            <a:pPr>
              <a:defRPr/>
            </a:pPr>
            <a:endParaRPr lang="en-US" dirty="0"/>
          </a:p>
          <a:p>
            <a:pPr>
              <a:defRPr/>
            </a:pPr>
            <a:endParaRPr lang="en-US" dirty="0"/>
          </a:p>
        </p:txBody>
      </p:sp>
      <p:sp>
        <p:nvSpPr>
          <p:cNvPr id="1034" name="Rectangle 10"/>
          <p:cNvSpPr>
            <a:spLocks noGrp="1" noChangeArrowheads="1"/>
          </p:cNvSpPr>
          <p:nvPr>
            <p:ph type="sldNum" sz="quarter" idx="4"/>
          </p:nvPr>
        </p:nvSpPr>
        <p:spPr bwMode="black">
          <a:xfrm>
            <a:off x="4114800" y="617220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Arial" charset="0"/>
                <a:cs typeface="+mn-cs"/>
              </a:defRPr>
            </a:lvl1pPr>
          </a:lstStyle>
          <a:p>
            <a:pPr>
              <a:defRPr/>
            </a:pPr>
            <a:endParaRPr lang="en-US" dirty="0"/>
          </a:p>
          <a:p>
            <a:pPr>
              <a:defRPr/>
            </a:pPr>
            <a:fld id="{AFB3C3E5-8745-470F-9553-25F500B9096D}" type="slidenum">
              <a:rPr lang="en-US"/>
              <a:pPr>
                <a:defRPr/>
              </a:pPr>
              <a:t>‹#›</a:t>
            </a:fld>
            <a:endParaRPr lang="en-US" dirty="0"/>
          </a:p>
        </p:txBody>
      </p:sp>
      <p:pic>
        <p:nvPicPr>
          <p:cNvPr id="15368" name="Picture 11" descr="RWJF_logo"/>
          <p:cNvPicPr>
            <a:picLocks noChangeAspect="1" noChangeArrowheads="1"/>
          </p:cNvPicPr>
          <p:nvPr userDrawn="1"/>
        </p:nvPicPr>
        <p:blipFill>
          <a:blip r:embed="rId16" cstate="print"/>
          <a:srcRect/>
          <a:stretch>
            <a:fillRect/>
          </a:stretch>
        </p:blipFill>
        <p:spPr bwMode="auto">
          <a:xfrm>
            <a:off x="228600" y="6096000"/>
            <a:ext cx="1654175" cy="576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15" r:id="rId1"/>
    <p:sldLayoutId id="2147484816" r:id="rId2"/>
    <p:sldLayoutId id="2147484817" r:id="rId3"/>
    <p:sldLayoutId id="2147484818" r:id="rId4"/>
    <p:sldLayoutId id="2147484819" r:id="rId5"/>
    <p:sldLayoutId id="2147484820" r:id="rId6"/>
    <p:sldLayoutId id="2147484821" r:id="rId7"/>
    <p:sldLayoutId id="2147484822" r:id="rId8"/>
    <p:sldLayoutId id="2147484823" r:id="rId9"/>
    <p:sldLayoutId id="2147484824" r:id="rId10"/>
    <p:sldLayoutId id="2147484825" r:id="rId11"/>
    <p:sldLayoutId id="2147484826" r:id="rId12"/>
    <p:sldLayoutId id="2147484827" r:id="rId13"/>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2052" name="Picture 7" descr="IHI_LogoColor"/>
          <p:cNvPicPr>
            <a:picLocks noChangeAspect="1" noChangeArrowheads="1"/>
          </p:cNvPicPr>
          <p:nvPr/>
        </p:nvPicPr>
        <p:blipFill>
          <a:blip r:embed="rId17"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latin typeface="Arial" charset="0"/>
              </a:defRPr>
            </a:lvl1pPr>
          </a:lstStyle>
          <a:p>
            <a:endParaRPr lang="en-US" dirty="0" smtClean="0">
              <a:solidFill>
                <a:srgbClr val="000000"/>
              </a:solidFill>
            </a:endParaRPr>
          </a:p>
          <a:p>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US" dirty="0" smtClean="0">
              <a:solidFill>
                <a:srgbClr val="000000"/>
              </a:solidFill>
            </a:endParaRPr>
          </a:p>
          <a:p>
            <a:fld id="{F8EAE9DC-1653-442C-A14C-DE0E7307CBE5}" type="slidenum">
              <a:rPr lang="en-US" smtClean="0">
                <a:solidFill>
                  <a:srgbClr val="000000"/>
                </a:solidFill>
              </a: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Lst>
  <p:hf sldNum="0" hdr="0" dt="0"/>
  <p:txStyles>
    <p:titleStyle>
      <a:lvl1pPr algn="ctr" rtl="0" eaLnBrk="1" fontAlgn="base" hangingPunct="1">
        <a:spcBef>
          <a:spcPct val="0"/>
        </a:spcBef>
        <a:spcAft>
          <a:spcPct val="0"/>
        </a:spcAft>
        <a:defRPr sz="4400">
          <a:solidFill>
            <a:srgbClr val="000099"/>
          </a:solidFill>
          <a:latin typeface="+mj-lt"/>
          <a:ea typeface="+mj-ea"/>
          <a:cs typeface="+mj-cs"/>
        </a:defRPr>
      </a:lvl1pPr>
      <a:lvl2pPr algn="ctr" rtl="0" eaLnBrk="1" fontAlgn="base" hangingPunct="1">
        <a:spcBef>
          <a:spcPct val="0"/>
        </a:spcBef>
        <a:spcAft>
          <a:spcPct val="0"/>
        </a:spcAft>
        <a:defRPr sz="4400">
          <a:solidFill>
            <a:srgbClr val="000099"/>
          </a:solidFill>
          <a:latin typeface="Arial" charset="0"/>
        </a:defRPr>
      </a:lvl2pPr>
      <a:lvl3pPr algn="ctr" rtl="0" eaLnBrk="1" fontAlgn="base" hangingPunct="1">
        <a:spcBef>
          <a:spcPct val="0"/>
        </a:spcBef>
        <a:spcAft>
          <a:spcPct val="0"/>
        </a:spcAft>
        <a:defRPr sz="4400">
          <a:solidFill>
            <a:srgbClr val="000099"/>
          </a:solidFill>
          <a:latin typeface="Arial" charset="0"/>
        </a:defRPr>
      </a:lvl3pPr>
      <a:lvl4pPr algn="ctr" rtl="0" eaLnBrk="1" fontAlgn="base" hangingPunct="1">
        <a:spcBef>
          <a:spcPct val="0"/>
        </a:spcBef>
        <a:spcAft>
          <a:spcPct val="0"/>
        </a:spcAft>
        <a:defRPr sz="4400">
          <a:solidFill>
            <a:srgbClr val="000099"/>
          </a:solidFill>
          <a:latin typeface="Arial" charset="0"/>
        </a:defRPr>
      </a:lvl4pPr>
      <a:lvl5pPr algn="ctr" rtl="0" eaLnBrk="1" fontAlgn="base" hangingPunct="1">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3316"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dirty="0"/>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fld id="{FAF832A5-14C1-4946-AC98-1054B39A43D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4100"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F174990F-35BF-4DB3-9F46-1774D498D9F8}"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1222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7172" name="Picture 7" descr="IHI_LogoColor"/>
          <p:cNvPicPr>
            <a:picLocks noChangeAspect="1" noChangeArrowheads="1"/>
          </p:cNvPicPr>
          <p:nvPr/>
        </p:nvPicPr>
        <p:blipFill>
          <a:blip r:embed="rId16" cstate="print"/>
          <a:srcRect/>
          <a:stretch>
            <a:fillRect/>
          </a:stretch>
        </p:blipFill>
        <p:spPr bwMode="auto">
          <a:xfrm>
            <a:off x="7239000" y="6019800"/>
            <a:ext cx="1676400" cy="658813"/>
          </a:xfrm>
          <a:prstGeom prst="rect">
            <a:avLst/>
          </a:prstGeom>
          <a:noFill/>
          <a:ln w="9525">
            <a:noFill/>
            <a:miter lim="800000"/>
            <a:headEnd/>
            <a:tailEnd/>
          </a:ln>
        </p:spPr>
      </p:pic>
      <p:sp>
        <p:nvSpPr>
          <p:cNvPr id="18440" name="Rectangle 8"/>
          <p:cNvSpPr>
            <a:spLocks noChangeArrowheads="1"/>
          </p:cNvSpPr>
          <p:nvPr/>
        </p:nvSpPr>
        <p:spPr bwMode="auto">
          <a:xfrm>
            <a:off x="228600" y="1249363"/>
            <a:ext cx="8720138" cy="46037"/>
          </a:xfrm>
          <a:prstGeom prst="rect">
            <a:avLst/>
          </a:prstGeom>
          <a:gradFill rotWithShape="1">
            <a:gsLst>
              <a:gs pos="0">
                <a:srgbClr val="000099"/>
              </a:gs>
              <a:gs pos="100000">
                <a:srgbClr val="226A55"/>
              </a:gs>
            </a:gsLst>
            <a:lin ang="0" scaled="1"/>
          </a:gradFill>
          <a:ln w="9525">
            <a:solidFill>
              <a:schemeClr val="accent2"/>
            </a:solidFill>
            <a:miter lim="800000"/>
            <a:headEnd/>
            <a:tailEnd/>
          </a:ln>
          <a:effectLst/>
        </p:spPr>
        <p:txBody>
          <a:bodyPr wrap="none" anchor="ctr"/>
          <a:lstStyle/>
          <a:p>
            <a:pPr>
              <a:defRPr/>
            </a:pPr>
            <a:endParaRPr lang="en-US" dirty="0">
              <a:solidFill>
                <a:srgbClr val="000000"/>
              </a:solidFill>
            </a:endParaRPr>
          </a:p>
        </p:txBody>
      </p:sp>
      <p:sp>
        <p:nvSpPr>
          <p:cNvPr id="18441" name="Rectangle 9"/>
          <p:cNvSpPr>
            <a:spLocks noGrp="1" noChangeArrowheads="1"/>
          </p:cNvSpPr>
          <p:nvPr>
            <p:ph type="ftr" sz="quarter" idx="3"/>
          </p:nvPr>
        </p:nvSpPr>
        <p:spPr bwMode="auto">
          <a:xfrm>
            <a:off x="1600200" y="6153150"/>
            <a:ext cx="5410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dirty="0">
              <a:solidFill>
                <a:srgbClr val="000000"/>
              </a:solidFill>
            </a:endParaRPr>
          </a:p>
        </p:txBody>
      </p:sp>
      <p:sp>
        <p:nvSpPr>
          <p:cNvPr id="18442" name="Rectangle 10"/>
          <p:cNvSpPr>
            <a:spLocks noGrp="1" noChangeArrowheads="1"/>
          </p:cNvSpPr>
          <p:nvPr>
            <p:ph type="sldNum" sz="quarter" idx="4"/>
          </p:nvPr>
        </p:nvSpPr>
        <p:spPr bwMode="auto">
          <a:xfrm>
            <a:off x="457200" y="6151563"/>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12DBE4D2-9BFA-4649-9449-525D64567DD7}" type="slidenum">
              <a:rPr lang="en-US">
                <a:solidFill>
                  <a:srgbClr val="000000"/>
                </a:solidFill>
              </a:rPr>
              <a:pPr>
                <a:defRPr/>
              </a:pPr>
              <a:t>‹#›</a:t>
            </a:fld>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Lst>
  <p:txStyles>
    <p:titleStyle>
      <a:lvl1pPr algn="ctr" rtl="0" eaLnBrk="0" fontAlgn="base" hangingPunct="0">
        <a:spcBef>
          <a:spcPct val="0"/>
        </a:spcBef>
        <a:spcAft>
          <a:spcPct val="0"/>
        </a:spcAft>
        <a:defRPr sz="4400">
          <a:solidFill>
            <a:srgbClr val="000099"/>
          </a:solidFill>
          <a:latin typeface="+mj-lt"/>
          <a:ea typeface="+mj-ea"/>
          <a:cs typeface="+mj-cs"/>
        </a:defRPr>
      </a:lvl1pPr>
      <a:lvl2pPr algn="ctr" rtl="0" eaLnBrk="0" fontAlgn="base" hangingPunct="0">
        <a:spcBef>
          <a:spcPct val="0"/>
        </a:spcBef>
        <a:spcAft>
          <a:spcPct val="0"/>
        </a:spcAft>
        <a:defRPr sz="4400">
          <a:solidFill>
            <a:srgbClr val="000099"/>
          </a:solidFill>
          <a:latin typeface="Arial" charset="0"/>
        </a:defRPr>
      </a:lvl2pPr>
      <a:lvl3pPr algn="ctr" rtl="0" eaLnBrk="0" fontAlgn="base" hangingPunct="0">
        <a:spcBef>
          <a:spcPct val="0"/>
        </a:spcBef>
        <a:spcAft>
          <a:spcPct val="0"/>
        </a:spcAft>
        <a:defRPr sz="4400">
          <a:solidFill>
            <a:srgbClr val="000099"/>
          </a:solidFill>
          <a:latin typeface="Arial" charset="0"/>
        </a:defRPr>
      </a:lvl3pPr>
      <a:lvl4pPr algn="ctr" rtl="0" eaLnBrk="0" fontAlgn="base" hangingPunct="0">
        <a:spcBef>
          <a:spcPct val="0"/>
        </a:spcBef>
        <a:spcAft>
          <a:spcPct val="0"/>
        </a:spcAft>
        <a:defRPr sz="4400">
          <a:solidFill>
            <a:srgbClr val="000099"/>
          </a:solidFill>
          <a:latin typeface="Arial" charset="0"/>
        </a:defRPr>
      </a:lvl4pPr>
      <a:lvl5pPr algn="ctr" rtl="0" eaLnBrk="0" fontAlgn="base" hangingPunct="0">
        <a:spcBef>
          <a:spcPct val="0"/>
        </a:spcBef>
        <a:spcAft>
          <a:spcPct val="0"/>
        </a:spcAft>
        <a:defRPr sz="4400">
          <a:solidFill>
            <a:srgbClr val="000099"/>
          </a:solidFill>
          <a:latin typeface="Arial" charset="0"/>
        </a:defRPr>
      </a:lvl5pPr>
      <a:lvl6pPr marL="457200" algn="ctr" rtl="0" eaLnBrk="1" fontAlgn="base" hangingPunct="1">
        <a:spcBef>
          <a:spcPct val="0"/>
        </a:spcBef>
        <a:spcAft>
          <a:spcPct val="0"/>
        </a:spcAft>
        <a:defRPr sz="4400">
          <a:solidFill>
            <a:srgbClr val="000099"/>
          </a:solidFill>
          <a:latin typeface="Arial" charset="0"/>
        </a:defRPr>
      </a:lvl6pPr>
      <a:lvl7pPr marL="914400" algn="ctr" rtl="0" eaLnBrk="1" fontAlgn="base" hangingPunct="1">
        <a:spcBef>
          <a:spcPct val="0"/>
        </a:spcBef>
        <a:spcAft>
          <a:spcPct val="0"/>
        </a:spcAft>
        <a:defRPr sz="4400">
          <a:solidFill>
            <a:srgbClr val="000099"/>
          </a:solidFill>
          <a:latin typeface="Arial" charset="0"/>
        </a:defRPr>
      </a:lvl7pPr>
      <a:lvl8pPr marL="1371600" algn="ctr" rtl="0" eaLnBrk="1" fontAlgn="base" hangingPunct="1">
        <a:spcBef>
          <a:spcPct val="0"/>
        </a:spcBef>
        <a:spcAft>
          <a:spcPct val="0"/>
        </a:spcAft>
        <a:defRPr sz="4400">
          <a:solidFill>
            <a:srgbClr val="000099"/>
          </a:solidFill>
          <a:latin typeface="Arial" charset="0"/>
        </a:defRPr>
      </a:lvl8pPr>
      <a:lvl9pPr marL="1828800" algn="ctr" rtl="0" eaLnBrk="1" fontAlgn="base" hangingPunct="1">
        <a:spcBef>
          <a:spcPct val="0"/>
        </a:spcBef>
        <a:spcAft>
          <a:spcPct val="0"/>
        </a:spcAft>
        <a:defRPr sz="4400">
          <a:solidFill>
            <a:srgbClr val="000099"/>
          </a:solidFill>
          <a:latin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Font typeface="Wingdings" pitchFamily="2" charset="2"/>
        <a:buChar char="Ø"/>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1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www.ihi.org/IHI/Topics/Improvement/ImprovementMethods/HowToImprove/" TargetMode="External"/><Relationship Id="rId2" Type="http://schemas.openxmlformats.org/officeDocument/2006/relationships/notesSlide" Target="../notesSlides/notesSlide14.xml"/><Relationship Id="rId1" Type="http://schemas.openxmlformats.org/officeDocument/2006/relationships/slideLayout" Target="../slideLayouts/slideLayout5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2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8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8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8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3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38.xml"/><Relationship Id="rId1" Type="http://schemas.openxmlformats.org/officeDocument/2006/relationships/vmlDrawing" Target="../drawings/vmlDrawing2.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oleObject" Target="../embeddings/Microsoft_Excel_97-2003_Worksheet1.xls"/></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7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9.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25.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8.xml"/><Relationship Id="rId7" Type="http://schemas.openxmlformats.org/officeDocument/2006/relationships/image" Target="../media/image28.png"/><Relationship Id="rId2" Type="http://schemas.openxmlformats.org/officeDocument/2006/relationships/slideLayout" Target="../slideLayouts/slideLayout89.xml"/><Relationship Id="rId1" Type="http://schemas.openxmlformats.org/officeDocument/2006/relationships/vmlDrawing" Target="../drawings/vmlDrawing3.v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oleObject" Target="../embeddings/oleObject2.bin"/><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5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9.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wmf"/><Relationship Id="rId10" Type="http://schemas.openxmlformats.org/officeDocument/2006/relationships/image" Target="../media/image16.png"/><Relationship Id="rId4" Type="http://schemas.openxmlformats.org/officeDocument/2006/relationships/oleObject" Target="../embeddings/oleObject1.bin"/><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685800" y="2568575"/>
            <a:ext cx="7772400" cy="1470025"/>
          </a:xfrm>
        </p:spPr>
        <p:txBody>
          <a:bodyPr/>
          <a:lstStyle/>
          <a:p>
            <a:pPr eaLnBrk="1" hangingPunct="1"/>
            <a:r>
              <a:rPr lang="en-US" sz="3800" dirty="0" smtClean="0"/>
              <a:t>Reliable Implementation and </a:t>
            </a:r>
            <a:br>
              <a:rPr lang="en-US" sz="3800" dirty="0" smtClean="0"/>
            </a:br>
            <a:r>
              <a:rPr lang="en-US" sz="3800" dirty="0" smtClean="0"/>
              <a:t>Scale-up of Changes</a:t>
            </a:r>
            <a:r>
              <a:rPr lang="en-US" sz="3600" dirty="0" smtClean="0"/>
              <a:t/>
            </a:r>
            <a:br>
              <a:rPr lang="en-US" sz="3600" dirty="0" smtClean="0"/>
            </a:br>
            <a:endParaRPr lang="en-US" sz="3600" dirty="0" smtClean="0">
              <a:solidFill>
                <a:schemeClr val="accent2"/>
              </a:solidFill>
            </a:endParaRPr>
          </a:p>
        </p:txBody>
      </p:sp>
      <p:sp>
        <p:nvSpPr>
          <p:cNvPr id="238595" name="Rectangle 3"/>
          <p:cNvSpPr>
            <a:spLocks noGrp="1" noChangeArrowheads="1"/>
          </p:cNvSpPr>
          <p:nvPr>
            <p:ph type="subTitle" idx="1"/>
          </p:nvPr>
        </p:nvSpPr>
        <p:spPr>
          <a:xfrm>
            <a:off x="1371600" y="3581400"/>
            <a:ext cx="6400800" cy="1752600"/>
          </a:xfrm>
        </p:spPr>
        <p:txBody>
          <a:bodyPr/>
          <a:lstStyle/>
          <a:p>
            <a:pPr eaLnBrk="1" hangingPunct="1"/>
            <a:endParaRPr lang="en-US" sz="2800" dirty="0" smtClean="0">
              <a:solidFill>
                <a:srgbClr val="339966"/>
              </a:solidFill>
            </a:endParaRPr>
          </a:p>
          <a:p>
            <a:pPr eaLnBrk="1" hangingPunct="1"/>
            <a:r>
              <a:rPr lang="en-US" sz="2400" dirty="0" smtClean="0">
                <a:solidFill>
                  <a:srgbClr val="339966"/>
                </a:solidFill>
              </a:rPr>
              <a:t>Gail Nielsen, BSHCA, FAHRA, RTR</a:t>
            </a:r>
          </a:p>
          <a:p>
            <a:pPr eaLnBrk="1" hangingPunct="1"/>
            <a:r>
              <a:rPr lang="en-US" sz="2400" dirty="0" smtClean="0">
                <a:solidFill>
                  <a:srgbClr val="339966"/>
                </a:solidFill>
              </a:rPr>
              <a:t>Pat Rutherford, MS, RN</a:t>
            </a:r>
          </a:p>
          <a:p>
            <a:pPr eaLnBrk="1" hangingPunct="1"/>
            <a:endParaRPr lang="en-US" sz="1600" dirty="0" smtClean="0">
              <a:solidFill>
                <a:srgbClr val="339966"/>
              </a:solidFill>
            </a:endParaRPr>
          </a:p>
          <a:p>
            <a:pPr eaLnBrk="1" hangingPunct="1"/>
            <a:r>
              <a:rPr lang="en-US" sz="2400" i="0" dirty="0" smtClean="0">
                <a:solidFill>
                  <a:srgbClr val="000099"/>
                </a:solidFill>
              </a:rPr>
              <a:t>April 23, 2012</a:t>
            </a:r>
          </a:p>
          <a:p>
            <a:pPr eaLnBrk="1" hangingPunct="1"/>
            <a:endParaRPr lang="en-US" sz="1600" i="0" dirty="0" smtClean="0">
              <a:solidFill>
                <a:srgbClr val="000099"/>
              </a:solidFill>
            </a:endParaRPr>
          </a:p>
          <a:p>
            <a:pPr eaLnBrk="1" hangingPunct="1"/>
            <a:r>
              <a:rPr lang="en-US" sz="2000" dirty="0" smtClean="0"/>
              <a:t>These presenters have nothing to disclose.</a:t>
            </a:r>
            <a:endParaRPr lang="en-US" sz="2000" i="0" dirty="0" smtClean="0">
              <a:solidFill>
                <a:srgbClr val="000099"/>
              </a:solidFill>
            </a:endParaRPr>
          </a:p>
          <a:p>
            <a:pPr eaLnBrk="1" hangingPunct="1"/>
            <a:endParaRPr lang="en-US" sz="2000" u="sng" dirty="0" smtClean="0">
              <a:solidFill>
                <a:srgbClr val="339966"/>
              </a:solidFill>
            </a:endParaRPr>
          </a:p>
          <a:p>
            <a:pPr algn="l" eaLnBrk="1" hangingPunct="1"/>
            <a:endParaRPr lang="en-US" sz="1600" dirty="0" smtClean="0">
              <a:solidFill>
                <a:srgbClr val="339966"/>
              </a:solidFill>
            </a:endParaRPr>
          </a:p>
          <a:p>
            <a:pPr eaLnBrk="1" hangingPunct="1"/>
            <a:endParaRPr lang="en-US" sz="1600" dirty="0" smtClean="0">
              <a:solidFill>
                <a:srgbClr val="339966"/>
              </a:solidFill>
            </a:endParaRPr>
          </a:p>
        </p:txBody>
      </p:sp>
      <p:pic>
        <p:nvPicPr>
          <p:cNvPr id="4" name="Picture 43" descr="http://www.ihi.org/NR/rdonlyres/4313A90A-1F4A-4CEF-A4CF-42529FC7067F/0/STAARWebBanner.jpg"/>
          <p:cNvPicPr>
            <a:picLocks noChangeAspect="1" noChangeArrowheads="1"/>
          </p:cNvPicPr>
          <p:nvPr/>
        </p:nvPicPr>
        <p:blipFill>
          <a:blip r:embed="rId3" cstate="print"/>
          <a:srcRect/>
          <a:stretch>
            <a:fillRect/>
          </a:stretch>
        </p:blipFill>
        <p:spPr bwMode="auto">
          <a:xfrm>
            <a:off x="1550986" y="304800"/>
            <a:ext cx="5992814" cy="16821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04800" y="0"/>
            <a:ext cx="8686800" cy="1295400"/>
          </a:xfrm>
        </p:spPr>
        <p:txBody>
          <a:bodyPr/>
          <a:lstStyle/>
          <a:p>
            <a:r>
              <a:rPr lang="en-US" sz="2800" dirty="0" smtClean="0"/>
              <a:t>Front-line Improvement Team: </a:t>
            </a:r>
            <a:br>
              <a:rPr lang="en-US" sz="2800" dirty="0" smtClean="0"/>
            </a:br>
            <a:r>
              <a:rPr lang="en-US" sz="2800" dirty="0" smtClean="0">
                <a:solidFill>
                  <a:schemeClr val="accent2"/>
                </a:solidFill>
              </a:rPr>
              <a:t>Testing Changes and Designing Reliable Processes</a:t>
            </a:r>
          </a:p>
        </p:txBody>
      </p:sp>
      <p:sp>
        <p:nvSpPr>
          <p:cNvPr id="259075" name="Rectangle 3"/>
          <p:cNvSpPr>
            <a:spLocks noGrp="1" noChangeArrowheads="1"/>
          </p:cNvSpPr>
          <p:nvPr>
            <p:ph idx="1"/>
          </p:nvPr>
        </p:nvSpPr>
        <p:spPr>
          <a:xfrm>
            <a:off x="838200" y="1371600"/>
            <a:ext cx="7696200" cy="4800600"/>
          </a:xfrm>
        </p:spPr>
        <p:txBody>
          <a:bodyPr/>
          <a:lstStyle/>
          <a:p>
            <a:pPr>
              <a:lnSpc>
                <a:spcPct val="90000"/>
              </a:lnSpc>
              <a:spcAft>
                <a:spcPct val="20000"/>
              </a:spcAft>
            </a:pPr>
            <a:r>
              <a:rPr lang="en-US" sz="2400" dirty="0" smtClean="0"/>
              <a:t>Start by focusing on one of the key changes</a:t>
            </a:r>
          </a:p>
          <a:p>
            <a:pPr>
              <a:lnSpc>
                <a:spcPct val="90000"/>
              </a:lnSpc>
              <a:spcAft>
                <a:spcPct val="20000"/>
              </a:spcAft>
            </a:pPr>
            <a:r>
              <a:rPr lang="en-US" sz="2400" dirty="0" smtClean="0"/>
              <a:t>Identify the opportunities/failures/successes in the current processes and select a process to work on</a:t>
            </a:r>
          </a:p>
          <a:p>
            <a:pPr>
              <a:lnSpc>
                <a:spcPct val="90000"/>
              </a:lnSpc>
              <a:spcAft>
                <a:spcPct val="20000"/>
              </a:spcAft>
            </a:pPr>
            <a:r>
              <a:rPr lang="en-US" sz="2400" dirty="0" smtClean="0"/>
              <a:t>Conduct iterative PDSA cycles (tests of change)</a:t>
            </a:r>
          </a:p>
          <a:p>
            <a:pPr>
              <a:lnSpc>
                <a:spcPct val="90000"/>
              </a:lnSpc>
              <a:spcAft>
                <a:spcPct val="20000"/>
              </a:spcAft>
            </a:pPr>
            <a:r>
              <a:rPr lang="en-US" sz="2400" dirty="0" smtClean="0"/>
              <a:t>Specify the who, what, when, where and how for the process (standard work)</a:t>
            </a:r>
          </a:p>
          <a:p>
            <a:pPr>
              <a:lnSpc>
                <a:spcPct val="90000"/>
              </a:lnSpc>
              <a:spcAft>
                <a:spcPct val="20000"/>
              </a:spcAft>
            </a:pPr>
            <a:r>
              <a:rPr lang="en-US" sz="2400" dirty="0" smtClean="0"/>
              <a:t>Understand common failures to redesign the process to eliminate those failures</a:t>
            </a:r>
          </a:p>
          <a:p>
            <a:pPr>
              <a:lnSpc>
                <a:spcPct val="90000"/>
              </a:lnSpc>
              <a:spcAft>
                <a:spcPct val="20000"/>
              </a:spcAft>
            </a:pPr>
            <a:r>
              <a:rPr lang="en-US" sz="2400" dirty="0" smtClean="0"/>
              <a:t>Use process measures to assess your progress over time (aim is to achieve &gt; 90% reliability)</a:t>
            </a:r>
          </a:p>
          <a:p>
            <a:pPr>
              <a:lnSpc>
                <a:spcPct val="90000"/>
              </a:lnSpc>
              <a:spcAft>
                <a:spcPct val="20000"/>
              </a:spcAft>
            </a:pPr>
            <a:r>
              <a:rPr lang="en-US" sz="2400" dirty="0" smtClean="0"/>
              <a:t>Implement and spread successful changes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449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981"/>
            <a:ext cx="6785831" cy="694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080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50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343" y="0"/>
            <a:ext cx="5353257" cy="683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721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2818" name="Picture 19" descr="APIbanner"/>
          <p:cNvPicPr>
            <a:picLocks noChangeAspect="1" noChangeArrowheads="1"/>
          </p:cNvPicPr>
          <p:nvPr/>
        </p:nvPicPr>
        <p:blipFill>
          <a:blip r:embed="rId3" cstate="print"/>
          <a:srcRect/>
          <a:stretch>
            <a:fillRect/>
          </a:stretch>
        </p:blipFill>
        <p:spPr bwMode="auto">
          <a:xfrm>
            <a:off x="1981200" y="6053138"/>
            <a:ext cx="5027613" cy="576262"/>
          </a:xfrm>
          <a:prstGeom prst="rect">
            <a:avLst/>
          </a:prstGeom>
          <a:noFill/>
          <a:ln w="9525">
            <a:noFill/>
            <a:miter lim="800000"/>
            <a:headEnd/>
            <a:tailEnd/>
          </a:ln>
        </p:spPr>
      </p:pic>
      <p:pic>
        <p:nvPicPr>
          <p:cNvPr id="162819" name="Picture 20" descr="Modelsplash"/>
          <p:cNvPicPr>
            <a:picLocks noChangeAspect="1" noChangeArrowheads="1"/>
          </p:cNvPicPr>
          <p:nvPr/>
        </p:nvPicPr>
        <p:blipFill>
          <a:blip r:embed="rId4" cstate="print"/>
          <a:srcRect/>
          <a:stretch>
            <a:fillRect/>
          </a:stretch>
        </p:blipFill>
        <p:spPr bwMode="auto">
          <a:xfrm>
            <a:off x="2743200" y="381000"/>
            <a:ext cx="3592513" cy="5389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600" dirty="0" smtClean="0">
                <a:solidFill>
                  <a:srgbClr val="003399"/>
                </a:solidFill>
                <a:latin typeface="+mn-lt"/>
                <a:ea typeface="+mn-ea"/>
                <a:cs typeface="+mn-cs"/>
              </a:rPr>
              <a:t>Suggestions for Conducting </a:t>
            </a:r>
            <a:br>
              <a:rPr lang="en-US" sz="3600" dirty="0" smtClean="0">
                <a:solidFill>
                  <a:srgbClr val="003399"/>
                </a:solidFill>
                <a:latin typeface="+mn-lt"/>
                <a:ea typeface="+mn-ea"/>
                <a:cs typeface="+mn-cs"/>
              </a:rPr>
            </a:br>
            <a:r>
              <a:rPr lang="en-US" sz="3600" dirty="0" smtClean="0">
                <a:solidFill>
                  <a:srgbClr val="003399"/>
                </a:solidFill>
                <a:latin typeface="+mn-lt"/>
                <a:ea typeface="+mn-ea"/>
                <a:cs typeface="+mn-cs"/>
              </a:rPr>
              <a:t> PDSA Cycles</a:t>
            </a:r>
            <a:endParaRPr lang="en-US" sz="3600" dirty="0">
              <a:solidFill>
                <a:srgbClr val="003399"/>
              </a:solidFill>
            </a:endParaRPr>
          </a:p>
        </p:txBody>
      </p:sp>
      <p:sp>
        <p:nvSpPr>
          <p:cNvPr id="4" name="Content Placeholder 3"/>
          <p:cNvSpPr>
            <a:spLocks noGrp="1"/>
          </p:cNvSpPr>
          <p:nvPr>
            <p:ph idx="1"/>
          </p:nvPr>
        </p:nvSpPr>
        <p:spPr>
          <a:xfrm>
            <a:off x="457200" y="1371600"/>
            <a:ext cx="8229600" cy="4876800"/>
          </a:xfrm>
        </p:spPr>
        <p:txBody>
          <a:bodyPr/>
          <a:lstStyle/>
          <a:p>
            <a:pPr>
              <a:defRPr/>
            </a:pPr>
            <a:r>
              <a:rPr lang="en-US" sz="2000" dirty="0" smtClean="0"/>
              <a:t>Remember that one test of change informs the next.  </a:t>
            </a:r>
          </a:p>
          <a:p>
            <a:pPr>
              <a:defRPr/>
            </a:pPr>
            <a:r>
              <a:rPr lang="en-US" sz="2000" dirty="0" smtClean="0"/>
              <a:t>Keep tests small; be specific. </a:t>
            </a:r>
          </a:p>
          <a:p>
            <a:pPr>
              <a:defRPr/>
            </a:pPr>
            <a:r>
              <a:rPr lang="en-US" sz="2000" dirty="0" smtClean="0"/>
              <a:t>Refine the next test based on learning from the previous one. </a:t>
            </a:r>
          </a:p>
          <a:p>
            <a:pPr>
              <a:defRPr/>
            </a:pPr>
            <a:r>
              <a:rPr lang="en-US" sz="2000" dirty="0" smtClean="0"/>
              <a:t>Expand test conditions to determine whether a change will work at different times of day (e.g., day and night shifts, weekends, holidays, when the unit is adequately staffed, in times of staffing challenges). </a:t>
            </a:r>
          </a:p>
          <a:p>
            <a:pPr>
              <a:defRPr/>
            </a:pPr>
            <a:r>
              <a:rPr lang="en-US" sz="2000" dirty="0" smtClean="0"/>
              <a:t>Continue the cycle of learning and testing to improve process reliability. </a:t>
            </a:r>
          </a:p>
          <a:p>
            <a:pPr>
              <a:defRPr/>
            </a:pPr>
            <a:r>
              <a:rPr lang="en-US" sz="2000" dirty="0" smtClean="0"/>
              <a:t>Collect sufficient data to evaluate whether a test has promise, was successful, or needs adjustment.</a:t>
            </a:r>
          </a:p>
          <a:p>
            <a:pPr>
              <a:defRPr/>
            </a:pPr>
            <a:r>
              <a:rPr lang="en-US" sz="2000" dirty="0" smtClean="0"/>
              <a:t>For more information on the Model for Improvement and on selecting and testing changes, explore this link</a:t>
            </a:r>
          </a:p>
          <a:p>
            <a:pPr>
              <a:defRPr/>
            </a:pPr>
            <a:endParaRPr lang="en-US" sz="800" dirty="0" smtClean="0"/>
          </a:p>
          <a:p>
            <a:pPr lvl="1">
              <a:buFont typeface="Arial" pitchFamily="34" charset="0"/>
              <a:buNone/>
              <a:defRPr/>
            </a:pPr>
            <a:r>
              <a:rPr lang="en-US" sz="1600" u="sng" dirty="0" smtClean="0">
                <a:ea typeface="+mn-ea"/>
                <a:cs typeface="+mn-cs"/>
                <a:hlinkClick r:id="rId3"/>
              </a:rPr>
              <a:t>http://www.ihi.org/IHI/Topics/Improvement/ImprovementMethods/HowToImprove/</a:t>
            </a:r>
            <a:r>
              <a:rPr lang="en-US" sz="1600" dirty="0" smtClean="0">
                <a:ea typeface="+mn-ea"/>
                <a:cs typeface="+mn-cs"/>
              </a:rPr>
              <a:t>.</a:t>
            </a:r>
          </a:p>
          <a:p>
            <a:pPr>
              <a:buFontTx/>
              <a:buNone/>
              <a:defRPr/>
            </a:pPr>
            <a:endParaRPr lang="en-US" dirty="0"/>
          </a:p>
        </p:txBody>
      </p:sp>
      <p:sp>
        <p:nvSpPr>
          <p:cNvPr id="164868" name="Footer Placeholder 1"/>
          <p:cNvSpPr>
            <a:spLocks noGrp="1"/>
          </p:cNvSpPr>
          <p:nvPr>
            <p:ph type="ftr" sz="quarter" idx="10"/>
          </p:nvPr>
        </p:nvSpPr>
        <p:spPr>
          <a:noFill/>
        </p:spPr>
        <p:txBody>
          <a:bodyPr/>
          <a:lstStyle/>
          <a:p>
            <a:endParaRPr lang="en-US" dirty="0" smtClean="0">
              <a:latin typeface="Arial" pitchFamily="34" charset="0"/>
            </a:endParaRPr>
          </a:p>
          <a:p>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381000" y="5546725"/>
            <a:ext cx="1619250" cy="10064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000" b="1" dirty="0" smtClean="0">
                <a:solidFill>
                  <a:srgbClr val="FFFF00"/>
                </a:solidFill>
                <a:latin typeface="Arial" pitchFamily="34" charset="0"/>
              </a:rPr>
              <a:t>hunches, theories &amp;  ideas</a:t>
            </a:r>
          </a:p>
        </p:txBody>
      </p:sp>
      <p:sp>
        <p:nvSpPr>
          <p:cNvPr id="163843" name="Rectangle 3"/>
          <p:cNvSpPr>
            <a:spLocks noChangeArrowheads="1"/>
          </p:cNvSpPr>
          <p:nvPr/>
        </p:nvSpPr>
        <p:spPr bwMode="auto">
          <a:xfrm>
            <a:off x="6248400" y="1371600"/>
            <a:ext cx="2743200" cy="7016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2000" b="1" dirty="0" smtClean="0">
                <a:solidFill>
                  <a:srgbClr val="FFFF00"/>
                </a:solidFill>
                <a:latin typeface="Arial" pitchFamily="34" charset="0"/>
              </a:rPr>
              <a:t>changes that result in improvement</a:t>
            </a:r>
          </a:p>
        </p:txBody>
      </p:sp>
      <p:sp>
        <p:nvSpPr>
          <p:cNvPr id="163844" name="Line 4"/>
          <p:cNvSpPr>
            <a:spLocks noChangeShapeType="1"/>
          </p:cNvSpPr>
          <p:nvPr/>
        </p:nvSpPr>
        <p:spPr bwMode="auto">
          <a:xfrm flipV="1">
            <a:off x="2133600" y="2579688"/>
            <a:ext cx="5791200" cy="3424237"/>
          </a:xfrm>
          <a:prstGeom prst="line">
            <a:avLst/>
          </a:prstGeom>
          <a:noFill/>
          <a:ln w="50800">
            <a:solidFill>
              <a:srgbClr val="FFFFFF"/>
            </a:solidFill>
            <a:round/>
            <a:headEnd type="none" w="sm" len="sm"/>
            <a:tailEnd type="none" w="sm" len="sm"/>
          </a:ln>
        </p:spPr>
        <p:txBody>
          <a:bodyPr wrap="none" anchor="ctr"/>
          <a:lstStyle/>
          <a:p>
            <a:endParaRPr lang="en-US" dirty="0" smtClean="0">
              <a:solidFill>
                <a:srgbClr val="000000"/>
              </a:solidFill>
              <a:latin typeface="Arial" pitchFamily="34" charset="0"/>
            </a:endParaRPr>
          </a:p>
        </p:txBody>
      </p:sp>
      <p:sp>
        <p:nvSpPr>
          <p:cNvPr id="163845" name="Line 5"/>
          <p:cNvSpPr>
            <a:spLocks noChangeShapeType="1"/>
          </p:cNvSpPr>
          <p:nvPr/>
        </p:nvSpPr>
        <p:spPr bwMode="auto">
          <a:xfrm flipV="1">
            <a:off x="1870075" y="4262438"/>
            <a:ext cx="1025525" cy="614362"/>
          </a:xfrm>
          <a:prstGeom prst="line">
            <a:avLst/>
          </a:prstGeom>
          <a:noFill/>
          <a:ln w="25400">
            <a:solidFill>
              <a:schemeClr val="bg1"/>
            </a:solidFill>
            <a:round/>
            <a:headEnd type="none" w="sm" len="sm"/>
            <a:tailEnd type="stealth" w="med" len="lg"/>
          </a:ln>
        </p:spPr>
        <p:txBody>
          <a:bodyPr wrap="none" anchor="ctr"/>
          <a:lstStyle/>
          <a:p>
            <a:endParaRPr lang="en-US" dirty="0" smtClean="0">
              <a:solidFill>
                <a:srgbClr val="000000"/>
              </a:solidFill>
              <a:latin typeface="Arial" pitchFamily="34" charset="0"/>
            </a:endParaRPr>
          </a:p>
        </p:txBody>
      </p:sp>
      <p:sp>
        <p:nvSpPr>
          <p:cNvPr id="163846" name="Rectangle 6"/>
          <p:cNvSpPr>
            <a:spLocks noChangeArrowheads="1"/>
          </p:cNvSpPr>
          <p:nvPr/>
        </p:nvSpPr>
        <p:spPr bwMode="auto">
          <a:xfrm rot="-1860000">
            <a:off x="2746375" y="3124200"/>
            <a:ext cx="3197225" cy="45720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2400" b="1" dirty="0" smtClean="0">
                <a:solidFill>
                  <a:srgbClr val="FFFFFF"/>
                </a:solidFill>
                <a:latin typeface="Arial" pitchFamily="34" charset="0"/>
              </a:rPr>
              <a:t>data for learning</a:t>
            </a:r>
          </a:p>
        </p:txBody>
      </p:sp>
      <p:sp>
        <p:nvSpPr>
          <p:cNvPr id="163847" name="Line 7"/>
          <p:cNvSpPr>
            <a:spLocks noChangeShapeType="1"/>
          </p:cNvSpPr>
          <p:nvPr/>
        </p:nvSpPr>
        <p:spPr bwMode="auto">
          <a:xfrm flipV="1">
            <a:off x="5386388" y="2133600"/>
            <a:ext cx="1090612" cy="647700"/>
          </a:xfrm>
          <a:prstGeom prst="line">
            <a:avLst/>
          </a:prstGeom>
          <a:noFill/>
          <a:ln w="25400">
            <a:solidFill>
              <a:schemeClr val="bg1"/>
            </a:solidFill>
            <a:round/>
            <a:headEnd type="none" w="sm" len="sm"/>
            <a:tailEnd type="stealth" w="med" len="lg"/>
          </a:ln>
        </p:spPr>
        <p:txBody>
          <a:bodyPr wrap="none" anchor="ctr"/>
          <a:lstStyle/>
          <a:p>
            <a:endParaRPr lang="en-US" dirty="0" smtClean="0">
              <a:solidFill>
                <a:srgbClr val="000000"/>
              </a:solidFill>
              <a:latin typeface="Arial" pitchFamily="34" charset="0"/>
            </a:endParaRPr>
          </a:p>
        </p:txBody>
      </p:sp>
      <p:grpSp>
        <p:nvGrpSpPr>
          <p:cNvPr id="2" name="Group 8"/>
          <p:cNvGrpSpPr>
            <a:grpSpLocks/>
          </p:cNvGrpSpPr>
          <p:nvPr/>
        </p:nvGrpSpPr>
        <p:grpSpPr bwMode="auto">
          <a:xfrm>
            <a:off x="4800600" y="3505200"/>
            <a:ext cx="585788" cy="576263"/>
            <a:chOff x="1362" y="1259"/>
            <a:chExt cx="409" cy="403"/>
          </a:xfrm>
        </p:grpSpPr>
        <p:sp>
          <p:nvSpPr>
            <p:cNvPr id="163904" name="Freeform 9"/>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905" name="Freeform 10"/>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906" name="Freeform 11"/>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907" name="Freeform 12"/>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3" name="Group 13"/>
          <p:cNvGrpSpPr>
            <a:grpSpLocks/>
          </p:cNvGrpSpPr>
          <p:nvPr/>
        </p:nvGrpSpPr>
        <p:grpSpPr bwMode="auto">
          <a:xfrm>
            <a:off x="5510213" y="3048000"/>
            <a:ext cx="585787" cy="576263"/>
            <a:chOff x="1362" y="1259"/>
            <a:chExt cx="409" cy="403"/>
          </a:xfrm>
        </p:grpSpPr>
        <p:sp>
          <p:nvSpPr>
            <p:cNvPr id="163900" name="Freeform 14"/>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901" name="Freeform 15"/>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902" name="Freeform 16"/>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903" name="Freeform 17"/>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4" name="Group 18"/>
          <p:cNvGrpSpPr>
            <a:grpSpLocks/>
          </p:cNvGrpSpPr>
          <p:nvPr/>
        </p:nvGrpSpPr>
        <p:grpSpPr bwMode="auto">
          <a:xfrm>
            <a:off x="6172200" y="2624138"/>
            <a:ext cx="585788" cy="576262"/>
            <a:chOff x="1362" y="1259"/>
            <a:chExt cx="409" cy="403"/>
          </a:xfrm>
        </p:grpSpPr>
        <p:sp>
          <p:nvSpPr>
            <p:cNvPr id="163896" name="Freeform 19"/>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97" name="Freeform 20"/>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98" name="Freeform 21"/>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99" name="Freeform 22"/>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5" name="Group 23"/>
          <p:cNvGrpSpPr>
            <a:grpSpLocks/>
          </p:cNvGrpSpPr>
          <p:nvPr/>
        </p:nvGrpSpPr>
        <p:grpSpPr bwMode="auto">
          <a:xfrm>
            <a:off x="6805613" y="2286000"/>
            <a:ext cx="585787" cy="576263"/>
            <a:chOff x="1362" y="1259"/>
            <a:chExt cx="409" cy="403"/>
          </a:xfrm>
        </p:grpSpPr>
        <p:sp>
          <p:nvSpPr>
            <p:cNvPr id="163892" name="Freeform 24"/>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93" name="Freeform 25"/>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94" name="Freeform 26"/>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95" name="Freeform 27"/>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sp>
        <p:nvSpPr>
          <p:cNvPr id="163852" name="Rectangle 28"/>
          <p:cNvSpPr>
            <a:spLocks noGrp="1" noChangeArrowheads="1"/>
          </p:cNvSpPr>
          <p:nvPr>
            <p:ph type="title"/>
          </p:nvPr>
        </p:nvSpPr>
        <p:spPr>
          <a:xfrm>
            <a:off x="838200" y="381000"/>
            <a:ext cx="7620000" cy="641350"/>
          </a:xfrm>
        </p:spPr>
        <p:txBody>
          <a:bodyPr/>
          <a:lstStyle/>
          <a:p>
            <a:pPr eaLnBrk="1" hangingPunct="1"/>
            <a:r>
              <a:rPr lang="en-US" sz="3600" dirty="0" smtClean="0"/>
              <a:t>Testing and Implementing Changes</a:t>
            </a:r>
          </a:p>
        </p:txBody>
      </p:sp>
      <p:sp>
        <p:nvSpPr>
          <p:cNvPr id="163853" name="Rectangle 29"/>
          <p:cNvSpPr>
            <a:spLocks noChangeAspect="1" noChangeArrowheads="1"/>
          </p:cNvSpPr>
          <p:nvPr/>
        </p:nvSpPr>
        <p:spPr bwMode="auto">
          <a:xfrm>
            <a:off x="1565275" y="2312988"/>
            <a:ext cx="638175" cy="354012"/>
          </a:xfrm>
          <a:prstGeom prst="rect">
            <a:avLst/>
          </a:prstGeom>
          <a:noFill/>
          <a:ln w="12700">
            <a:noFill/>
            <a:miter lim="800000"/>
            <a:headEnd/>
            <a:tailEnd/>
          </a:ln>
        </p:spPr>
        <p:txBody>
          <a:bodyPr wrap="none" lIns="77788" tIns="39688" rIns="77788" bIns="39688">
            <a:spAutoFit/>
          </a:bodyPr>
          <a:lstStyle/>
          <a:p>
            <a:pPr defTabSz="661988" eaLnBrk="0" hangingPunct="0"/>
            <a:r>
              <a:rPr lang="en-US" b="1" dirty="0" smtClean="0">
                <a:solidFill>
                  <a:srgbClr val="FFFFFF"/>
                </a:solidFill>
                <a:latin typeface="Arial" pitchFamily="34" charset="0"/>
              </a:rPr>
              <a:t>Plan</a:t>
            </a:r>
          </a:p>
        </p:txBody>
      </p:sp>
      <p:grpSp>
        <p:nvGrpSpPr>
          <p:cNvPr id="6" name="Group 30"/>
          <p:cNvGrpSpPr>
            <a:grpSpLocks noChangeAspect="1"/>
          </p:cNvGrpSpPr>
          <p:nvPr/>
        </p:nvGrpSpPr>
        <p:grpSpPr bwMode="auto">
          <a:xfrm>
            <a:off x="911225" y="2293938"/>
            <a:ext cx="1179513" cy="877887"/>
            <a:chOff x="1584" y="1601"/>
            <a:chExt cx="866" cy="644"/>
          </a:xfrm>
        </p:grpSpPr>
        <p:sp>
          <p:nvSpPr>
            <p:cNvPr id="163889" name="Rectangle 31"/>
            <p:cNvSpPr>
              <a:spLocks noChangeAspect="1" noChangeArrowheads="1"/>
            </p:cNvSpPr>
            <p:nvPr/>
          </p:nvSpPr>
          <p:spPr bwMode="auto">
            <a:xfrm>
              <a:off x="1584" y="1985"/>
              <a:ext cx="580" cy="260"/>
            </a:xfrm>
            <a:prstGeom prst="rect">
              <a:avLst/>
            </a:prstGeom>
            <a:noFill/>
            <a:ln w="12700">
              <a:noFill/>
              <a:miter lim="800000"/>
              <a:headEnd/>
              <a:tailEnd/>
            </a:ln>
          </p:spPr>
          <p:txBody>
            <a:bodyPr wrap="none" lIns="77788" tIns="39688" rIns="77788" bIns="39688">
              <a:spAutoFit/>
            </a:bodyPr>
            <a:lstStyle/>
            <a:p>
              <a:pPr defTabSz="661988" eaLnBrk="0" hangingPunct="0"/>
              <a:r>
                <a:rPr lang="en-US" b="1" dirty="0" smtClean="0">
                  <a:solidFill>
                    <a:srgbClr val="FFFFFF"/>
                  </a:solidFill>
                  <a:latin typeface="Arial" pitchFamily="34" charset="0"/>
                </a:rPr>
                <a:t>Study</a:t>
              </a:r>
            </a:p>
          </p:txBody>
        </p:sp>
        <p:sp>
          <p:nvSpPr>
            <p:cNvPr id="163890" name="Rectangle 32"/>
            <p:cNvSpPr>
              <a:spLocks noChangeAspect="1" noChangeArrowheads="1"/>
            </p:cNvSpPr>
            <p:nvPr/>
          </p:nvSpPr>
          <p:spPr bwMode="auto">
            <a:xfrm>
              <a:off x="1680" y="1601"/>
              <a:ext cx="385" cy="260"/>
            </a:xfrm>
            <a:prstGeom prst="rect">
              <a:avLst/>
            </a:prstGeom>
            <a:noFill/>
            <a:ln w="12700">
              <a:noFill/>
              <a:miter lim="800000"/>
              <a:headEnd/>
              <a:tailEnd/>
            </a:ln>
          </p:spPr>
          <p:txBody>
            <a:bodyPr wrap="none" lIns="77788" tIns="39688" rIns="77788" bIns="39688">
              <a:spAutoFit/>
            </a:bodyPr>
            <a:lstStyle/>
            <a:p>
              <a:pPr defTabSz="661988" eaLnBrk="0" hangingPunct="0"/>
              <a:r>
                <a:rPr lang="en-US" b="1" dirty="0" smtClean="0">
                  <a:solidFill>
                    <a:srgbClr val="FFFFFF"/>
                  </a:solidFill>
                  <a:latin typeface="Arial" pitchFamily="34" charset="0"/>
                </a:rPr>
                <a:t>Act</a:t>
              </a:r>
            </a:p>
          </p:txBody>
        </p:sp>
        <p:sp>
          <p:nvSpPr>
            <p:cNvPr id="163891" name="Rectangle 33"/>
            <p:cNvSpPr>
              <a:spLocks noChangeAspect="1" noChangeArrowheads="1"/>
            </p:cNvSpPr>
            <p:nvPr/>
          </p:nvSpPr>
          <p:spPr bwMode="auto">
            <a:xfrm>
              <a:off x="2112" y="1985"/>
              <a:ext cx="338" cy="260"/>
            </a:xfrm>
            <a:prstGeom prst="rect">
              <a:avLst/>
            </a:prstGeom>
            <a:noFill/>
            <a:ln w="12700">
              <a:noFill/>
              <a:miter lim="800000"/>
              <a:headEnd/>
              <a:tailEnd/>
            </a:ln>
          </p:spPr>
          <p:txBody>
            <a:bodyPr wrap="none" lIns="77788" tIns="39688" rIns="77788" bIns="39688">
              <a:spAutoFit/>
            </a:bodyPr>
            <a:lstStyle/>
            <a:p>
              <a:pPr defTabSz="661988" eaLnBrk="0" hangingPunct="0"/>
              <a:r>
                <a:rPr lang="en-US" b="1" dirty="0" smtClean="0">
                  <a:solidFill>
                    <a:srgbClr val="FFFFFF"/>
                  </a:solidFill>
                  <a:latin typeface="Arial" pitchFamily="34" charset="0"/>
                </a:rPr>
                <a:t>Do</a:t>
              </a:r>
            </a:p>
          </p:txBody>
        </p:sp>
      </p:grpSp>
      <p:sp>
        <p:nvSpPr>
          <p:cNvPr id="163855" name="Freeform 34"/>
          <p:cNvSpPr>
            <a:spLocks noChangeAspect="1"/>
          </p:cNvSpPr>
          <p:nvPr/>
        </p:nvSpPr>
        <p:spPr bwMode="auto">
          <a:xfrm>
            <a:off x="609600" y="2571750"/>
            <a:ext cx="709613" cy="1019175"/>
          </a:xfrm>
          <a:custGeom>
            <a:avLst/>
            <a:gdLst>
              <a:gd name="T0" fmla="*/ 2147483647 w 1040"/>
              <a:gd name="T1" fmla="*/ 2147483647 h 1491"/>
              <a:gd name="T2" fmla="*/ 2147483647 w 1040"/>
              <a:gd name="T3" fmla="*/ 2147483647 h 1491"/>
              <a:gd name="T4" fmla="*/ 2147483647 w 1040"/>
              <a:gd name="T5" fmla="*/ 2147483647 h 1491"/>
              <a:gd name="T6" fmla="*/ 2147483647 w 1040"/>
              <a:gd name="T7" fmla="*/ 2147483647 h 1491"/>
              <a:gd name="T8" fmla="*/ 2147483647 w 1040"/>
              <a:gd name="T9" fmla="*/ 2147483647 h 1491"/>
              <a:gd name="T10" fmla="*/ 2147483647 w 1040"/>
              <a:gd name="T11" fmla="*/ 2147483647 h 1491"/>
              <a:gd name="T12" fmla="*/ 2147483647 w 1040"/>
              <a:gd name="T13" fmla="*/ 2147483647 h 1491"/>
              <a:gd name="T14" fmla="*/ 2147483647 w 1040"/>
              <a:gd name="T15" fmla="*/ 2147483647 h 1491"/>
              <a:gd name="T16" fmla="*/ 2147483647 w 1040"/>
              <a:gd name="T17" fmla="*/ 2147483647 h 1491"/>
              <a:gd name="T18" fmla="*/ 2147483647 w 1040"/>
              <a:gd name="T19" fmla="*/ 2147483647 h 1491"/>
              <a:gd name="T20" fmla="*/ 2147483647 w 1040"/>
              <a:gd name="T21" fmla="*/ 2147483647 h 1491"/>
              <a:gd name="T22" fmla="*/ 2147483647 w 1040"/>
              <a:gd name="T23" fmla="*/ 2147483647 h 1491"/>
              <a:gd name="T24" fmla="*/ 2147483647 w 1040"/>
              <a:gd name="T25" fmla="*/ 2147483647 h 1491"/>
              <a:gd name="T26" fmla="*/ 2147483647 w 1040"/>
              <a:gd name="T27" fmla="*/ 2147483647 h 1491"/>
              <a:gd name="T28" fmla="*/ 2147483647 w 1040"/>
              <a:gd name="T29" fmla="*/ 2147483647 h 1491"/>
              <a:gd name="T30" fmla="*/ 2147483647 w 1040"/>
              <a:gd name="T31" fmla="*/ 2147483647 h 1491"/>
              <a:gd name="T32" fmla="*/ 2147483647 w 1040"/>
              <a:gd name="T33" fmla="*/ 2147483647 h 1491"/>
              <a:gd name="T34" fmla="*/ 2147483647 w 1040"/>
              <a:gd name="T35" fmla="*/ 2147483647 h 1491"/>
              <a:gd name="T36" fmla="*/ 2147483647 w 1040"/>
              <a:gd name="T37" fmla="*/ 2147483647 h 1491"/>
              <a:gd name="T38" fmla="*/ 2147483647 w 1040"/>
              <a:gd name="T39" fmla="*/ 2147483647 h 1491"/>
              <a:gd name="T40" fmla="*/ 2147483647 w 1040"/>
              <a:gd name="T41" fmla="*/ 2147483647 h 1491"/>
              <a:gd name="T42" fmla="*/ 2147483647 w 1040"/>
              <a:gd name="T43" fmla="*/ 2147483647 h 1491"/>
              <a:gd name="T44" fmla="*/ 2147483647 w 1040"/>
              <a:gd name="T45" fmla="*/ 2147483647 h 1491"/>
              <a:gd name="T46" fmla="*/ 2147483647 w 1040"/>
              <a:gd name="T47" fmla="*/ 2147483647 h 1491"/>
              <a:gd name="T48" fmla="*/ 2147483647 w 1040"/>
              <a:gd name="T49" fmla="*/ 2147483647 h 1491"/>
              <a:gd name="T50" fmla="*/ 2147483647 w 1040"/>
              <a:gd name="T51" fmla="*/ 2147483647 h 1491"/>
              <a:gd name="T52" fmla="*/ 2147483647 w 1040"/>
              <a:gd name="T53" fmla="*/ 2147483647 h 1491"/>
              <a:gd name="T54" fmla="*/ 2147483647 w 1040"/>
              <a:gd name="T55" fmla="*/ 2147483647 h 1491"/>
              <a:gd name="T56" fmla="*/ 2147483647 w 1040"/>
              <a:gd name="T57" fmla="*/ 2147483647 h 1491"/>
              <a:gd name="T58" fmla="*/ 2147483647 w 1040"/>
              <a:gd name="T59" fmla="*/ 0 h 1491"/>
              <a:gd name="T60" fmla="*/ 2147483647 w 1040"/>
              <a:gd name="T61" fmla="*/ 2147483647 h 1491"/>
              <a:gd name="T62" fmla="*/ 2147483647 w 1040"/>
              <a:gd name="T63" fmla="*/ 2147483647 h 1491"/>
              <a:gd name="T64" fmla="*/ 2147483647 w 1040"/>
              <a:gd name="T65" fmla="*/ 2147483647 h 1491"/>
              <a:gd name="T66" fmla="*/ 2147483647 w 1040"/>
              <a:gd name="T67" fmla="*/ 2147483647 h 1491"/>
              <a:gd name="T68" fmla="*/ 2147483647 w 1040"/>
              <a:gd name="T69" fmla="*/ 2147483647 h 1491"/>
              <a:gd name="T70" fmla="*/ 2147483647 w 1040"/>
              <a:gd name="T71" fmla="*/ 2147483647 h 1491"/>
              <a:gd name="T72" fmla="*/ 2147483647 w 1040"/>
              <a:gd name="T73" fmla="*/ 2147483647 h 1491"/>
              <a:gd name="T74" fmla="*/ 2147483647 w 1040"/>
              <a:gd name="T75" fmla="*/ 2147483647 h 1491"/>
              <a:gd name="T76" fmla="*/ 2147483647 w 1040"/>
              <a:gd name="T77" fmla="*/ 2147483647 h 1491"/>
              <a:gd name="T78" fmla="*/ 2147483647 w 1040"/>
              <a:gd name="T79" fmla="*/ 2147483647 h 1491"/>
              <a:gd name="T80" fmla="*/ 2147483647 w 1040"/>
              <a:gd name="T81" fmla="*/ 2147483647 h 1491"/>
              <a:gd name="T82" fmla="*/ 2147483647 w 1040"/>
              <a:gd name="T83" fmla="*/ 2147483647 h 1491"/>
              <a:gd name="T84" fmla="*/ 2147483647 w 1040"/>
              <a:gd name="T85" fmla="*/ 2147483647 h 1491"/>
              <a:gd name="T86" fmla="*/ 2147483647 w 1040"/>
              <a:gd name="T87" fmla="*/ 2147483647 h 1491"/>
              <a:gd name="T88" fmla="*/ 2147483647 w 1040"/>
              <a:gd name="T89" fmla="*/ 2147483647 h 1491"/>
              <a:gd name="T90" fmla="*/ 2147483647 w 1040"/>
              <a:gd name="T91" fmla="*/ 2147483647 h 1491"/>
              <a:gd name="T92" fmla="*/ 2147483647 w 1040"/>
              <a:gd name="T93" fmla="*/ 2147483647 h 1491"/>
              <a:gd name="T94" fmla="*/ 2147483647 w 1040"/>
              <a:gd name="T95" fmla="*/ 2147483647 h 1491"/>
              <a:gd name="T96" fmla="*/ 2147483647 w 1040"/>
              <a:gd name="T97" fmla="*/ 2147483647 h 1491"/>
              <a:gd name="T98" fmla="*/ 2147483647 w 1040"/>
              <a:gd name="T99" fmla="*/ 2147483647 h 1491"/>
              <a:gd name="T100" fmla="*/ 2147483647 w 1040"/>
              <a:gd name="T101" fmla="*/ 2147483647 h 1491"/>
              <a:gd name="T102" fmla="*/ 2147483647 w 1040"/>
              <a:gd name="T103" fmla="*/ 2147483647 h 1491"/>
              <a:gd name="T104" fmla="*/ 2147483647 w 1040"/>
              <a:gd name="T105" fmla="*/ 2147483647 h 1491"/>
              <a:gd name="T106" fmla="*/ 2147483647 w 1040"/>
              <a:gd name="T107" fmla="*/ 2147483647 h 1491"/>
              <a:gd name="T108" fmla="*/ 2147483647 w 1040"/>
              <a:gd name="T109" fmla="*/ 2147483647 h 1491"/>
              <a:gd name="T110" fmla="*/ 2147483647 w 1040"/>
              <a:gd name="T111" fmla="*/ 2147483647 h 1491"/>
              <a:gd name="T112" fmla="*/ 2147483647 w 1040"/>
              <a:gd name="T113" fmla="*/ 2147483647 h 1491"/>
              <a:gd name="T114" fmla="*/ 2147483647 w 1040"/>
              <a:gd name="T115" fmla="*/ 2147483647 h 1491"/>
              <a:gd name="T116" fmla="*/ 2147483647 w 1040"/>
              <a:gd name="T117" fmla="*/ 2147483647 h 1491"/>
              <a:gd name="T118" fmla="*/ 2147483647 w 1040"/>
              <a:gd name="T119" fmla="*/ 2147483647 h 1491"/>
              <a:gd name="T120" fmla="*/ 2147483647 w 1040"/>
              <a:gd name="T121" fmla="*/ 2147483647 h 1491"/>
              <a:gd name="T122" fmla="*/ 2147483647 w 1040"/>
              <a:gd name="T123" fmla="*/ 2147483647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56" name="Freeform 35"/>
          <p:cNvSpPr>
            <a:spLocks noChangeAspect="1"/>
          </p:cNvSpPr>
          <p:nvPr/>
        </p:nvSpPr>
        <p:spPr bwMode="auto">
          <a:xfrm>
            <a:off x="1771650" y="1908175"/>
            <a:ext cx="711200" cy="1019175"/>
          </a:xfrm>
          <a:custGeom>
            <a:avLst/>
            <a:gdLst>
              <a:gd name="T0" fmla="*/ 2147483647 w 1041"/>
              <a:gd name="T1" fmla="*/ 0 h 1491"/>
              <a:gd name="T2" fmla="*/ 2147483647 w 1041"/>
              <a:gd name="T3" fmla="*/ 2147483647 h 1491"/>
              <a:gd name="T4" fmla="*/ 2147483647 w 1041"/>
              <a:gd name="T5" fmla="*/ 2147483647 h 1491"/>
              <a:gd name="T6" fmla="*/ 2147483647 w 1041"/>
              <a:gd name="T7" fmla="*/ 2147483647 h 1491"/>
              <a:gd name="T8" fmla="*/ 2147483647 w 1041"/>
              <a:gd name="T9" fmla="*/ 2147483647 h 1491"/>
              <a:gd name="T10" fmla="*/ 2147483647 w 1041"/>
              <a:gd name="T11" fmla="*/ 2147483647 h 1491"/>
              <a:gd name="T12" fmla="*/ 2147483647 w 1041"/>
              <a:gd name="T13" fmla="*/ 2147483647 h 1491"/>
              <a:gd name="T14" fmla="*/ 2147483647 w 1041"/>
              <a:gd name="T15" fmla="*/ 2147483647 h 1491"/>
              <a:gd name="T16" fmla="*/ 2147483647 w 1041"/>
              <a:gd name="T17" fmla="*/ 2147483647 h 1491"/>
              <a:gd name="T18" fmla="*/ 2147483647 w 1041"/>
              <a:gd name="T19" fmla="*/ 2147483647 h 1491"/>
              <a:gd name="T20" fmla="*/ 2147483647 w 1041"/>
              <a:gd name="T21" fmla="*/ 2147483647 h 1491"/>
              <a:gd name="T22" fmla="*/ 2147483647 w 1041"/>
              <a:gd name="T23" fmla="*/ 2147483647 h 1491"/>
              <a:gd name="T24" fmla="*/ 2147483647 w 1041"/>
              <a:gd name="T25" fmla="*/ 2147483647 h 1491"/>
              <a:gd name="T26" fmla="*/ 2147483647 w 1041"/>
              <a:gd name="T27" fmla="*/ 2147483647 h 1491"/>
              <a:gd name="T28" fmla="*/ 2147483647 w 1041"/>
              <a:gd name="T29" fmla="*/ 2147483647 h 1491"/>
              <a:gd name="T30" fmla="*/ 2147483647 w 1041"/>
              <a:gd name="T31" fmla="*/ 2147483647 h 1491"/>
              <a:gd name="T32" fmla="*/ 2147483647 w 1041"/>
              <a:gd name="T33" fmla="*/ 2147483647 h 1491"/>
              <a:gd name="T34" fmla="*/ 2147483647 w 1041"/>
              <a:gd name="T35" fmla="*/ 2147483647 h 1491"/>
              <a:gd name="T36" fmla="*/ 2147483647 w 1041"/>
              <a:gd name="T37" fmla="*/ 2147483647 h 1491"/>
              <a:gd name="T38" fmla="*/ 2147483647 w 1041"/>
              <a:gd name="T39" fmla="*/ 2147483647 h 1491"/>
              <a:gd name="T40" fmla="*/ 2147483647 w 1041"/>
              <a:gd name="T41" fmla="*/ 2147483647 h 1491"/>
              <a:gd name="T42" fmla="*/ 2147483647 w 1041"/>
              <a:gd name="T43" fmla="*/ 2147483647 h 1491"/>
              <a:gd name="T44" fmla="*/ 2147483647 w 1041"/>
              <a:gd name="T45" fmla="*/ 2147483647 h 1491"/>
              <a:gd name="T46" fmla="*/ 2147483647 w 1041"/>
              <a:gd name="T47" fmla="*/ 2147483647 h 1491"/>
              <a:gd name="T48" fmla="*/ 2147483647 w 1041"/>
              <a:gd name="T49" fmla="*/ 2147483647 h 1491"/>
              <a:gd name="T50" fmla="*/ 2147483647 w 1041"/>
              <a:gd name="T51" fmla="*/ 2147483647 h 1491"/>
              <a:gd name="T52" fmla="*/ 2147483647 w 1041"/>
              <a:gd name="T53" fmla="*/ 2147483647 h 1491"/>
              <a:gd name="T54" fmla="*/ 2147483647 w 1041"/>
              <a:gd name="T55" fmla="*/ 2147483647 h 1491"/>
              <a:gd name="T56" fmla="*/ 2147483647 w 1041"/>
              <a:gd name="T57" fmla="*/ 2147483647 h 1491"/>
              <a:gd name="T58" fmla="*/ 2147483647 w 1041"/>
              <a:gd name="T59" fmla="*/ 2147483647 h 1491"/>
              <a:gd name="T60" fmla="*/ 2147483647 w 1041"/>
              <a:gd name="T61" fmla="*/ 2147483647 h 1491"/>
              <a:gd name="T62" fmla="*/ 2147483647 w 1041"/>
              <a:gd name="T63" fmla="*/ 2147483647 h 1491"/>
              <a:gd name="T64" fmla="*/ 2147483647 w 1041"/>
              <a:gd name="T65" fmla="*/ 2147483647 h 1491"/>
              <a:gd name="T66" fmla="*/ 2147483647 w 1041"/>
              <a:gd name="T67" fmla="*/ 2147483647 h 1491"/>
              <a:gd name="T68" fmla="*/ 2147483647 w 1041"/>
              <a:gd name="T69" fmla="*/ 2147483647 h 1491"/>
              <a:gd name="T70" fmla="*/ 2147483647 w 1041"/>
              <a:gd name="T71" fmla="*/ 2147483647 h 1491"/>
              <a:gd name="T72" fmla="*/ 2147483647 w 1041"/>
              <a:gd name="T73" fmla="*/ 2147483647 h 1491"/>
              <a:gd name="T74" fmla="*/ 2147483647 w 1041"/>
              <a:gd name="T75" fmla="*/ 2147483647 h 1491"/>
              <a:gd name="T76" fmla="*/ 2147483647 w 1041"/>
              <a:gd name="T77" fmla="*/ 2147483647 h 1491"/>
              <a:gd name="T78" fmla="*/ 2147483647 w 1041"/>
              <a:gd name="T79" fmla="*/ 2147483647 h 1491"/>
              <a:gd name="T80" fmla="*/ 2147483647 w 1041"/>
              <a:gd name="T81" fmla="*/ 2147483647 h 1491"/>
              <a:gd name="T82" fmla="*/ 2147483647 w 1041"/>
              <a:gd name="T83" fmla="*/ 2147483647 h 1491"/>
              <a:gd name="T84" fmla="*/ 2147483647 w 1041"/>
              <a:gd name="T85" fmla="*/ 2147483647 h 1491"/>
              <a:gd name="T86" fmla="*/ 2147483647 w 1041"/>
              <a:gd name="T87" fmla="*/ 2147483647 h 1491"/>
              <a:gd name="T88" fmla="*/ 2147483647 w 1041"/>
              <a:gd name="T89" fmla="*/ 2147483647 h 1491"/>
              <a:gd name="T90" fmla="*/ 2147483647 w 1041"/>
              <a:gd name="T91" fmla="*/ 2147483647 h 1491"/>
              <a:gd name="T92" fmla="*/ 2147483647 w 1041"/>
              <a:gd name="T93" fmla="*/ 2147483647 h 1491"/>
              <a:gd name="T94" fmla="*/ 2147483647 w 1041"/>
              <a:gd name="T95" fmla="*/ 2147483647 h 1491"/>
              <a:gd name="T96" fmla="*/ 2147483647 w 1041"/>
              <a:gd name="T97" fmla="*/ 2147483647 h 1491"/>
              <a:gd name="T98" fmla="*/ 2147483647 w 1041"/>
              <a:gd name="T99" fmla="*/ 2147483647 h 1491"/>
              <a:gd name="T100" fmla="*/ 2147483647 w 1041"/>
              <a:gd name="T101" fmla="*/ 2147483647 h 1491"/>
              <a:gd name="T102" fmla="*/ 2147483647 w 1041"/>
              <a:gd name="T103" fmla="*/ 2147483647 h 1491"/>
              <a:gd name="T104" fmla="*/ 2147483647 w 1041"/>
              <a:gd name="T105" fmla="*/ 2147483647 h 1491"/>
              <a:gd name="T106" fmla="*/ 2147483647 w 1041"/>
              <a:gd name="T107" fmla="*/ 2147483647 h 1491"/>
              <a:gd name="T108" fmla="*/ 2147483647 w 1041"/>
              <a:gd name="T109" fmla="*/ 2147483647 h 1491"/>
              <a:gd name="T110" fmla="*/ 2147483647 w 1041"/>
              <a:gd name="T111" fmla="*/ 2147483647 h 1491"/>
              <a:gd name="T112" fmla="*/ 2147483647 w 1041"/>
              <a:gd name="T113" fmla="*/ 2147483647 h 1491"/>
              <a:gd name="T114" fmla="*/ 2147483647 w 1041"/>
              <a:gd name="T115" fmla="*/ 2147483647 h 1491"/>
              <a:gd name="T116" fmla="*/ 2147483647 w 1041"/>
              <a:gd name="T117" fmla="*/ 2147483647 h 1491"/>
              <a:gd name="T118" fmla="*/ 2147483647 w 1041"/>
              <a:gd name="T119" fmla="*/ 2147483647 h 1491"/>
              <a:gd name="T120" fmla="*/ 2147483647 w 1041"/>
              <a:gd name="T121" fmla="*/ 2147483647 h 1491"/>
              <a:gd name="T122" fmla="*/ 2147483647 w 1041"/>
              <a:gd name="T123" fmla="*/ 2147483647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96A9F8"/>
          </a:solidFill>
          <a:ln w="12700" cap="rnd">
            <a:noFill/>
            <a:round/>
            <a:headEnd/>
            <a:tailEnd/>
          </a:ln>
        </p:spPr>
        <p:txBody>
          <a:bodyPr/>
          <a:lstStyle/>
          <a:p>
            <a:endParaRPr lang="en-US" dirty="0" smtClean="0">
              <a:solidFill>
                <a:srgbClr val="000000"/>
              </a:solidFill>
              <a:latin typeface="Arial" pitchFamily="34" charset="0"/>
            </a:endParaRPr>
          </a:p>
        </p:txBody>
      </p:sp>
      <p:sp>
        <p:nvSpPr>
          <p:cNvPr id="163857" name="Freeform 36"/>
          <p:cNvSpPr>
            <a:spLocks noChangeAspect="1"/>
          </p:cNvSpPr>
          <p:nvPr/>
        </p:nvSpPr>
        <p:spPr bwMode="auto">
          <a:xfrm>
            <a:off x="704850" y="1828800"/>
            <a:ext cx="1014413" cy="695325"/>
          </a:xfrm>
          <a:custGeom>
            <a:avLst/>
            <a:gdLst>
              <a:gd name="T0" fmla="*/ 2147483647 w 1486"/>
              <a:gd name="T1" fmla="*/ 2147483647 h 1018"/>
              <a:gd name="T2" fmla="*/ 2147483647 w 1486"/>
              <a:gd name="T3" fmla="*/ 2147483647 h 1018"/>
              <a:gd name="T4" fmla="*/ 2147483647 w 1486"/>
              <a:gd name="T5" fmla="*/ 2147483647 h 1018"/>
              <a:gd name="T6" fmla="*/ 2147483647 w 1486"/>
              <a:gd name="T7" fmla="*/ 2147483647 h 1018"/>
              <a:gd name="T8" fmla="*/ 2147483647 w 1486"/>
              <a:gd name="T9" fmla="*/ 2147483647 h 1018"/>
              <a:gd name="T10" fmla="*/ 2147483647 w 1486"/>
              <a:gd name="T11" fmla="*/ 2147483647 h 1018"/>
              <a:gd name="T12" fmla="*/ 2147483647 w 1486"/>
              <a:gd name="T13" fmla="*/ 2147483647 h 1018"/>
              <a:gd name="T14" fmla="*/ 2147483647 w 1486"/>
              <a:gd name="T15" fmla="*/ 2147483647 h 1018"/>
              <a:gd name="T16" fmla="*/ 2147483647 w 1486"/>
              <a:gd name="T17" fmla="*/ 2147483647 h 1018"/>
              <a:gd name="T18" fmla="*/ 2147483647 w 1486"/>
              <a:gd name="T19" fmla="*/ 2147483647 h 1018"/>
              <a:gd name="T20" fmla="*/ 2147483647 w 1486"/>
              <a:gd name="T21" fmla="*/ 2147483647 h 1018"/>
              <a:gd name="T22" fmla="*/ 2147483647 w 1486"/>
              <a:gd name="T23" fmla="*/ 2147483647 h 1018"/>
              <a:gd name="T24" fmla="*/ 2147483647 w 1486"/>
              <a:gd name="T25" fmla="*/ 2147483647 h 1018"/>
              <a:gd name="T26" fmla="*/ 2147483647 w 1486"/>
              <a:gd name="T27" fmla="*/ 2147483647 h 1018"/>
              <a:gd name="T28" fmla="*/ 2147483647 w 1486"/>
              <a:gd name="T29" fmla="*/ 2147483647 h 1018"/>
              <a:gd name="T30" fmla="*/ 2147483647 w 1486"/>
              <a:gd name="T31" fmla="*/ 2147483647 h 1018"/>
              <a:gd name="T32" fmla="*/ 2147483647 w 1486"/>
              <a:gd name="T33" fmla="*/ 2147483647 h 1018"/>
              <a:gd name="T34" fmla="*/ 2147483647 w 1486"/>
              <a:gd name="T35" fmla="*/ 2147483647 h 1018"/>
              <a:gd name="T36" fmla="*/ 2147483647 w 1486"/>
              <a:gd name="T37" fmla="*/ 2147483647 h 1018"/>
              <a:gd name="T38" fmla="*/ 2147483647 w 1486"/>
              <a:gd name="T39" fmla="*/ 2147483647 h 1018"/>
              <a:gd name="T40" fmla="*/ 2147483647 w 1486"/>
              <a:gd name="T41" fmla="*/ 2147483647 h 1018"/>
              <a:gd name="T42" fmla="*/ 2147483647 w 1486"/>
              <a:gd name="T43" fmla="*/ 2147483647 h 1018"/>
              <a:gd name="T44" fmla="*/ 2147483647 w 1486"/>
              <a:gd name="T45" fmla="*/ 2147483647 h 1018"/>
              <a:gd name="T46" fmla="*/ 2147483647 w 1486"/>
              <a:gd name="T47" fmla="*/ 2147483647 h 1018"/>
              <a:gd name="T48" fmla="*/ 2147483647 w 1486"/>
              <a:gd name="T49" fmla="*/ 2147483647 h 1018"/>
              <a:gd name="T50" fmla="*/ 2147483647 w 1486"/>
              <a:gd name="T51" fmla="*/ 2147483647 h 1018"/>
              <a:gd name="T52" fmla="*/ 2147483647 w 1486"/>
              <a:gd name="T53" fmla="*/ 2147483647 h 1018"/>
              <a:gd name="T54" fmla="*/ 2147483647 w 1486"/>
              <a:gd name="T55" fmla="*/ 2147483647 h 1018"/>
              <a:gd name="T56" fmla="*/ 2147483647 w 1486"/>
              <a:gd name="T57" fmla="*/ 2147483647 h 1018"/>
              <a:gd name="T58" fmla="*/ 2147483647 w 1486"/>
              <a:gd name="T59" fmla="*/ 2147483647 h 1018"/>
              <a:gd name="T60" fmla="*/ 2147483647 w 1486"/>
              <a:gd name="T61" fmla="*/ 2147483647 h 1018"/>
              <a:gd name="T62" fmla="*/ 2147483647 w 1486"/>
              <a:gd name="T63" fmla="*/ 2147483647 h 1018"/>
              <a:gd name="T64" fmla="*/ 2147483647 w 1486"/>
              <a:gd name="T65" fmla="*/ 2147483647 h 1018"/>
              <a:gd name="T66" fmla="*/ 2147483647 w 1486"/>
              <a:gd name="T67" fmla="*/ 2147483647 h 1018"/>
              <a:gd name="T68" fmla="*/ 2147483647 w 1486"/>
              <a:gd name="T69" fmla="*/ 2147483647 h 1018"/>
              <a:gd name="T70" fmla="*/ 2147483647 w 1486"/>
              <a:gd name="T71" fmla="*/ 2147483647 h 1018"/>
              <a:gd name="T72" fmla="*/ 2147483647 w 1486"/>
              <a:gd name="T73" fmla="*/ 2147483647 h 1018"/>
              <a:gd name="T74" fmla="*/ 2147483647 w 1486"/>
              <a:gd name="T75" fmla="*/ 2147483647 h 1018"/>
              <a:gd name="T76" fmla="*/ 2147483647 w 1486"/>
              <a:gd name="T77" fmla="*/ 2147483647 h 1018"/>
              <a:gd name="T78" fmla="*/ 2147483647 w 1486"/>
              <a:gd name="T79" fmla="*/ 2147483647 h 1018"/>
              <a:gd name="T80" fmla="*/ 2147483647 w 1486"/>
              <a:gd name="T81" fmla="*/ 2147483647 h 1018"/>
              <a:gd name="T82" fmla="*/ 2147483647 w 1486"/>
              <a:gd name="T83" fmla="*/ 2147483647 h 1018"/>
              <a:gd name="T84" fmla="*/ 2147483647 w 1486"/>
              <a:gd name="T85" fmla="*/ 2147483647 h 1018"/>
              <a:gd name="T86" fmla="*/ 2147483647 w 1486"/>
              <a:gd name="T87" fmla="*/ 2147483647 h 1018"/>
              <a:gd name="T88" fmla="*/ 2147483647 w 1486"/>
              <a:gd name="T89" fmla="*/ 2147483647 h 1018"/>
              <a:gd name="T90" fmla="*/ 2147483647 w 1486"/>
              <a:gd name="T91" fmla="*/ 2147483647 h 1018"/>
              <a:gd name="T92" fmla="*/ 2147483647 w 1486"/>
              <a:gd name="T93" fmla="*/ 2147483647 h 1018"/>
              <a:gd name="T94" fmla="*/ 2147483647 w 1486"/>
              <a:gd name="T95" fmla="*/ 2147483647 h 1018"/>
              <a:gd name="T96" fmla="*/ 2147483647 w 1486"/>
              <a:gd name="T97" fmla="*/ 2147483647 h 1018"/>
              <a:gd name="T98" fmla="*/ 2147483647 w 1486"/>
              <a:gd name="T99" fmla="*/ 2147483647 h 1018"/>
              <a:gd name="T100" fmla="*/ 2147483647 w 1486"/>
              <a:gd name="T101" fmla="*/ 2147483647 h 1018"/>
              <a:gd name="T102" fmla="*/ 2147483647 w 1486"/>
              <a:gd name="T103" fmla="*/ 2147483647 h 1018"/>
              <a:gd name="T104" fmla="*/ 2147483647 w 1486"/>
              <a:gd name="T105" fmla="*/ 2147483647 h 1018"/>
              <a:gd name="T106" fmla="*/ 2147483647 w 1486"/>
              <a:gd name="T107" fmla="*/ 2147483647 h 1018"/>
              <a:gd name="T108" fmla="*/ 2147483647 w 1486"/>
              <a:gd name="T109" fmla="*/ 2147483647 h 1018"/>
              <a:gd name="T110" fmla="*/ 2147483647 w 1486"/>
              <a:gd name="T111" fmla="*/ 2147483647 h 1018"/>
              <a:gd name="T112" fmla="*/ 2147483647 w 1486"/>
              <a:gd name="T113" fmla="*/ 2147483647 h 1018"/>
              <a:gd name="T114" fmla="*/ 2147483647 w 1486"/>
              <a:gd name="T115" fmla="*/ 2147483647 h 1018"/>
              <a:gd name="T116" fmla="*/ 2147483647 w 1486"/>
              <a:gd name="T117" fmla="*/ 2147483647 h 1018"/>
              <a:gd name="T118" fmla="*/ 2147483647 w 1486"/>
              <a:gd name="T119" fmla="*/ 2147483647 h 1018"/>
              <a:gd name="T120" fmla="*/ 2147483647 w 1486"/>
              <a:gd name="T121" fmla="*/ 2147483647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58" name="Freeform 37"/>
          <p:cNvSpPr>
            <a:spLocks noChangeAspect="1"/>
          </p:cNvSpPr>
          <p:nvPr/>
        </p:nvSpPr>
        <p:spPr bwMode="auto">
          <a:xfrm>
            <a:off x="1377950" y="2979738"/>
            <a:ext cx="1014413" cy="695325"/>
          </a:xfrm>
          <a:custGeom>
            <a:avLst/>
            <a:gdLst>
              <a:gd name="T0" fmla="*/ 2147483647 w 1486"/>
              <a:gd name="T1" fmla="*/ 0 h 1019"/>
              <a:gd name="T2" fmla="*/ 2147483647 w 1486"/>
              <a:gd name="T3" fmla="*/ 2147483647 h 1019"/>
              <a:gd name="T4" fmla="*/ 2147483647 w 1486"/>
              <a:gd name="T5" fmla="*/ 2147483647 h 1019"/>
              <a:gd name="T6" fmla="*/ 2147483647 w 1486"/>
              <a:gd name="T7" fmla="*/ 2147483647 h 1019"/>
              <a:gd name="T8" fmla="*/ 2147483647 w 1486"/>
              <a:gd name="T9" fmla="*/ 2147483647 h 1019"/>
              <a:gd name="T10" fmla="*/ 2147483647 w 1486"/>
              <a:gd name="T11" fmla="*/ 2147483647 h 1019"/>
              <a:gd name="T12" fmla="*/ 2147483647 w 1486"/>
              <a:gd name="T13" fmla="*/ 2147483647 h 1019"/>
              <a:gd name="T14" fmla="*/ 2147483647 w 1486"/>
              <a:gd name="T15" fmla="*/ 2147483647 h 1019"/>
              <a:gd name="T16" fmla="*/ 2147483647 w 1486"/>
              <a:gd name="T17" fmla="*/ 2147483647 h 1019"/>
              <a:gd name="T18" fmla="*/ 2147483647 w 1486"/>
              <a:gd name="T19" fmla="*/ 2147483647 h 1019"/>
              <a:gd name="T20" fmla="*/ 2147483647 w 1486"/>
              <a:gd name="T21" fmla="*/ 2147483647 h 1019"/>
              <a:gd name="T22" fmla="*/ 2147483647 w 1486"/>
              <a:gd name="T23" fmla="*/ 2147483647 h 1019"/>
              <a:gd name="T24" fmla="*/ 2147483647 w 1486"/>
              <a:gd name="T25" fmla="*/ 2147483647 h 1019"/>
              <a:gd name="T26" fmla="*/ 2147483647 w 1486"/>
              <a:gd name="T27" fmla="*/ 2147483647 h 1019"/>
              <a:gd name="T28" fmla="*/ 2147483647 w 1486"/>
              <a:gd name="T29" fmla="*/ 2147483647 h 1019"/>
              <a:gd name="T30" fmla="*/ 2147483647 w 1486"/>
              <a:gd name="T31" fmla="*/ 2147483647 h 1019"/>
              <a:gd name="T32" fmla="*/ 2147483647 w 1486"/>
              <a:gd name="T33" fmla="*/ 2147483647 h 1019"/>
              <a:gd name="T34" fmla="*/ 2147483647 w 1486"/>
              <a:gd name="T35" fmla="*/ 2147483647 h 1019"/>
              <a:gd name="T36" fmla="*/ 2147483647 w 1486"/>
              <a:gd name="T37" fmla="*/ 2147483647 h 1019"/>
              <a:gd name="T38" fmla="*/ 2147483647 w 1486"/>
              <a:gd name="T39" fmla="*/ 2147483647 h 1019"/>
              <a:gd name="T40" fmla="*/ 2147483647 w 1486"/>
              <a:gd name="T41" fmla="*/ 2147483647 h 1019"/>
              <a:gd name="T42" fmla="*/ 2147483647 w 1486"/>
              <a:gd name="T43" fmla="*/ 2147483647 h 1019"/>
              <a:gd name="T44" fmla="*/ 2147483647 w 1486"/>
              <a:gd name="T45" fmla="*/ 2147483647 h 1019"/>
              <a:gd name="T46" fmla="*/ 2147483647 w 1486"/>
              <a:gd name="T47" fmla="*/ 2147483647 h 1019"/>
              <a:gd name="T48" fmla="*/ 2147483647 w 1486"/>
              <a:gd name="T49" fmla="*/ 2147483647 h 1019"/>
              <a:gd name="T50" fmla="*/ 2147483647 w 1486"/>
              <a:gd name="T51" fmla="*/ 2147483647 h 1019"/>
              <a:gd name="T52" fmla="*/ 2147483647 w 1486"/>
              <a:gd name="T53" fmla="*/ 2147483647 h 1019"/>
              <a:gd name="T54" fmla="*/ 2147483647 w 1486"/>
              <a:gd name="T55" fmla="*/ 2147483647 h 1019"/>
              <a:gd name="T56" fmla="*/ 0 w 1486"/>
              <a:gd name="T57" fmla="*/ 2147483647 h 1019"/>
              <a:gd name="T58" fmla="*/ 2147483647 w 1486"/>
              <a:gd name="T59" fmla="*/ 2147483647 h 1019"/>
              <a:gd name="T60" fmla="*/ 2147483647 w 1486"/>
              <a:gd name="T61" fmla="*/ 2147483647 h 1019"/>
              <a:gd name="T62" fmla="*/ 2147483647 w 1486"/>
              <a:gd name="T63" fmla="*/ 2147483647 h 1019"/>
              <a:gd name="T64" fmla="*/ 2147483647 w 1486"/>
              <a:gd name="T65" fmla="*/ 2147483647 h 1019"/>
              <a:gd name="T66" fmla="*/ 2147483647 w 1486"/>
              <a:gd name="T67" fmla="*/ 2147483647 h 1019"/>
              <a:gd name="T68" fmla="*/ 2147483647 w 1486"/>
              <a:gd name="T69" fmla="*/ 2147483647 h 1019"/>
              <a:gd name="T70" fmla="*/ 2147483647 w 1486"/>
              <a:gd name="T71" fmla="*/ 2147483647 h 1019"/>
              <a:gd name="T72" fmla="*/ 2147483647 w 1486"/>
              <a:gd name="T73" fmla="*/ 2147483647 h 1019"/>
              <a:gd name="T74" fmla="*/ 2147483647 w 1486"/>
              <a:gd name="T75" fmla="*/ 2147483647 h 1019"/>
              <a:gd name="T76" fmla="*/ 2147483647 w 1486"/>
              <a:gd name="T77" fmla="*/ 2147483647 h 1019"/>
              <a:gd name="T78" fmla="*/ 2147483647 w 1486"/>
              <a:gd name="T79" fmla="*/ 2147483647 h 1019"/>
              <a:gd name="T80" fmla="*/ 2147483647 w 1486"/>
              <a:gd name="T81" fmla="*/ 2147483647 h 1019"/>
              <a:gd name="T82" fmla="*/ 2147483647 w 1486"/>
              <a:gd name="T83" fmla="*/ 2147483647 h 1019"/>
              <a:gd name="T84" fmla="*/ 2147483647 w 1486"/>
              <a:gd name="T85" fmla="*/ 2147483647 h 1019"/>
              <a:gd name="T86" fmla="*/ 2147483647 w 1486"/>
              <a:gd name="T87" fmla="*/ 2147483647 h 1019"/>
              <a:gd name="T88" fmla="*/ 2147483647 w 1486"/>
              <a:gd name="T89" fmla="*/ 2147483647 h 1019"/>
              <a:gd name="T90" fmla="*/ 2147483647 w 1486"/>
              <a:gd name="T91" fmla="*/ 2147483647 h 1019"/>
              <a:gd name="T92" fmla="*/ 2147483647 w 1486"/>
              <a:gd name="T93" fmla="*/ 2147483647 h 1019"/>
              <a:gd name="T94" fmla="*/ 2147483647 w 1486"/>
              <a:gd name="T95" fmla="*/ 2147483647 h 1019"/>
              <a:gd name="T96" fmla="*/ 2147483647 w 1486"/>
              <a:gd name="T97" fmla="*/ 2147483647 h 1019"/>
              <a:gd name="T98" fmla="*/ 2147483647 w 1486"/>
              <a:gd name="T99" fmla="*/ 2147483647 h 1019"/>
              <a:gd name="T100" fmla="*/ 2147483647 w 1486"/>
              <a:gd name="T101" fmla="*/ 2147483647 h 1019"/>
              <a:gd name="T102" fmla="*/ 2147483647 w 1486"/>
              <a:gd name="T103" fmla="*/ 2147483647 h 1019"/>
              <a:gd name="T104" fmla="*/ 2147483647 w 1486"/>
              <a:gd name="T105" fmla="*/ 2147483647 h 1019"/>
              <a:gd name="T106" fmla="*/ 2147483647 w 1486"/>
              <a:gd name="T107" fmla="*/ 2147483647 h 1019"/>
              <a:gd name="T108" fmla="*/ 2147483647 w 1486"/>
              <a:gd name="T109" fmla="*/ 2147483647 h 1019"/>
              <a:gd name="T110" fmla="*/ 2147483647 w 1486"/>
              <a:gd name="T111" fmla="*/ 2147483647 h 1019"/>
              <a:gd name="T112" fmla="*/ 2147483647 w 1486"/>
              <a:gd name="T113" fmla="*/ 2147483647 h 1019"/>
              <a:gd name="T114" fmla="*/ 2147483647 w 1486"/>
              <a:gd name="T115" fmla="*/ 2147483647 h 1019"/>
              <a:gd name="T116" fmla="*/ 2147483647 w 1486"/>
              <a:gd name="T117" fmla="*/ 2147483647 h 1019"/>
              <a:gd name="T118" fmla="*/ 2147483647 w 1486"/>
              <a:gd name="T119" fmla="*/ 2147483647 h 1019"/>
              <a:gd name="T120" fmla="*/ 2147483647 w 1486"/>
              <a:gd name="T121" fmla="*/ 2147483647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sp>
        <p:nvSpPr>
          <p:cNvPr id="163859" name="Text Box 38"/>
          <p:cNvSpPr txBox="1">
            <a:spLocks noChangeArrowheads="1"/>
          </p:cNvSpPr>
          <p:nvPr/>
        </p:nvSpPr>
        <p:spPr bwMode="auto">
          <a:xfrm>
            <a:off x="6324600" y="3565525"/>
            <a:ext cx="1073150" cy="396875"/>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6</a:t>
            </a:r>
          </a:p>
        </p:txBody>
      </p:sp>
      <p:sp>
        <p:nvSpPr>
          <p:cNvPr id="163860" name="Text Box 39"/>
          <p:cNvSpPr txBox="1">
            <a:spLocks noChangeArrowheads="1"/>
          </p:cNvSpPr>
          <p:nvPr/>
        </p:nvSpPr>
        <p:spPr bwMode="auto">
          <a:xfrm>
            <a:off x="7766050" y="2667000"/>
            <a:ext cx="1073150" cy="396875"/>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8</a:t>
            </a:r>
          </a:p>
        </p:txBody>
      </p:sp>
      <p:grpSp>
        <p:nvGrpSpPr>
          <p:cNvPr id="7" name="Group 40"/>
          <p:cNvGrpSpPr>
            <a:grpSpLocks/>
          </p:cNvGrpSpPr>
          <p:nvPr/>
        </p:nvGrpSpPr>
        <p:grpSpPr bwMode="auto">
          <a:xfrm>
            <a:off x="2057400" y="3886200"/>
            <a:ext cx="3892550" cy="2362200"/>
            <a:chOff x="1296" y="2448"/>
            <a:chExt cx="2452" cy="1488"/>
          </a:xfrm>
        </p:grpSpPr>
        <p:grpSp>
          <p:nvGrpSpPr>
            <p:cNvPr id="8" name="Group 41"/>
            <p:cNvGrpSpPr>
              <a:grpSpLocks/>
            </p:cNvGrpSpPr>
            <p:nvPr/>
          </p:nvGrpSpPr>
          <p:grpSpPr bwMode="auto">
            <a:xfrm>
              <a:off x="2592" y="2448"/>
              <a:ext cx="369" cy="363"/>
              <a:chOff x="1362" y="1259"/>
              <a:chExt cx="409" cy="403"/>
            </a:xfrm>
          </p:grpSpPr>
          <p:sp>
            <p:nvSpPr>
              <p:cNvPr id="163885" name="Freeform 42"/>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86" name="Freeform 43"/>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87" name="Freeform 44"/>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88" name="Freeform 45"/>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9" name="Group 46"/>
            <p:cNvGrpSpPr>
              <a:grpSpLocks/>
            </p:cNvGrpSpPr>
            <p:nvPr/>
          </p:nvGrpSpPr>
          <p:grpSpPr bwMode="auto">
            <a:xfrm>
              <a:off x="1296" y="2709"/>
              <a:ext cx="2452" cy="1227"/>
              <a:chOff x="1296" y="2709"/>
              <a:chExt cx="2452" cy="1227"/>
            </a:xfrm>
          </p:grpSpPr>
          <p:grpSp>
            <p:nvGrpSpPr>
              <p:cNvPr id="10" name="Group 47"/>
              <p:cNvGrpSpPr>
                <a:grpSpLocks/>
              </p:cNvGrpSpPr>
              <p:nvPr/>
            </p:nvGrpSpPr>
            <p:grpSpPr bwMode="auto">
              <a:xfrm>
                <a:off x="1728" y="2928"/>
                <a:ext cx="369" cy="363"/>
                <a:chOff x="1362" y="1259"/>
                <a:chExt cx="409" cy="403"/>
              </a:xfrm>
            </p:grpSpPr>
            <p:sp>
              <p:nvSpPr>
                <p:cNvPr id="163881" name="Freeform 48"/>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82" name="Freeform 49"/>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83" name="Freeform 50"/>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84" name="Freeform 51"/>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11" name="Group 52"/>
              <p:cNvGrpSpPr>
                <a:grpSpLocks/>
              </p:cNvGrpSpPr>
              <p:nvPr/>
            </p:nvGrpSpPr>
            <p:grpSpPr bwMode="auto">
              <a:xfrm>
                <a:off x="2160" y="2709"/>
                <a:ext cx="369" cy="363"/>
                <a:chOff x="1362" y="1259"/>
                <a:chExt cx="409" cy="403"/>
              </a:xfrm>
            </p:grpSpPr>
            <p:sp>
              <p:nvSpPr>
                <p:cNvPr id="163877" name="Freeform 53"/>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78" name="Freeform 54"/>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79" name="Freeform 55"/>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80" name="Freeform 56"/>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grpSp>
            <p:nvGrpSpPr>
              <p:cNvPr id="12" name="Group 57"/>
              <p:cNvGrpSpPr>
                <a:grpSpLocks/>
              </p:cNvGrpSpPr>
              <p:nvPr/>
            </p:nvGrpSpPr>
            <p:grpSpPr bwMode="auto">
              <a:xfrm>
                <a:off x="1296" y="3189"/>
                <a:ext cx="369" cy="363"/>
                <a:chOff x="1362" y="1259"/>
                <a:chExt cx="409" cy="403"/>
              </a:xfrm>
            </p:grpSpPr>
            <p:sp>
              <p:nvSpPr>
                <p:cNvPr id="163873" name="Freeform 58"/>
                <p:cNvSpPr>
                  <a:spLocks noChangeAspect="1"/>
                </p:cNvSpPr>
                <p:nvPr/>
              </p:nvSpPr>
              <p:spPr bwMode="auto">
                <a:xfrm>
                  <a:off x="1362" y="1421"/>
                  <a:ext cx="155" cy="223"/>
                </a:xfrm>
                <a:custGeom>
                  <a:avLst/>
                  <a:gdLst>
                    <a:gd name="T0" fmla="*/ 0 w 1040"/>
                    <a:gd name="T1" fmla="*/ 0 h 1491"/>
                    <a:gd name="T2" fmla="*/ 0 w 1040"/>
                    <a:gd name="T3" fmla="*/ 0 h 1491"/>
                    <a:gd name="T4" fmla="*/ 0 w 1040"/>
                    <a:gd name="T5" fmla="*/ 0 h 1491"/>
                    <a:gd name="T6" fmla="*/ 0 w 1040"/>
                    <a:gd name="T7" fmla="*/ 0 h 1491"/>
                    <a:gd name="T8" fmla="*/ 0 w 1040"/>
                    <a:gd name="T9" fmla="*/ 0 h 1491"/>
                    <a:gd name="T10" fmla="*/ 0 w 1040"/>
                    <a:gd name="T11" fmla="*/ 0 h 1491"/>
                    <a:gd name="T12" fmla="*/ 0 w 1040"/>
                    <a:gd name="T13" fmla="*/ 0 h 1491"/>
                    <a:gd name="T14" fmla="*/ 0 w 1040"/>
                    <a:gd name="T15" fmla="*/ 0 h 1491"/>
                    <a:gd name="T16" fmla="*/ 0 w 1040"/>
                    <a:gd name="T17" fmla="*/ 0 h 1491"/>
                    <a:gd name="T18" fmla="*/ 0 w 1040"/>
                    <a:gd name="T19" fmla="*/ 0 h 1491"/>
                    <a:gd name="T20" fmla="*/ 0 w 1040"/>
                    <a:gd name="T21" fmla="*/ 0 h 1491"/>
                    <a:gd name="T22" fmla="*/ 0 w 1040"/>
                    <a:gd name="T23" fmla="*/ 0 h 1491"/>
                    <a:gd name="T24" fmla="*/ 0 w 1040"/>
                    <a:gd name="T25" fmla="*/ 0 h 1491"/>
                    <a:gd name="T26" fmla="*/ 0 w 1040"/>
                    <a:gd name="T27" fmla="*/ 0 h 1491"/>
                    <a:gd name="T28" fmla="*/ 0 w 1040"/>
                    <a:gd name="T29" fmla="*/ 0 h 1491"/>
                    <a:gd name="T30" fmla="*/ 0 w 1040"/>
                    <a:gd name="T31" fmla="*/ 0 h 1491"/>
                    <a:gd name="T32" fmla="*/ 0 w 1040"/>
                    <a:gd name="T33" fmla="*/ 0 h 1491"/>
                    <a:gd name="T34" fmla="*/ 0 w 1040"/>
                    <a:gd name="T35" fmla="*/ 0 h 1491"/>
                    <a:gd name="T36" fmla="*/ 0 w 1040"/>
                    <a:gd name="T37" fmla="*/ 0 h 1491"/>
                    <a:gd name="T38" fmla="*/ 0 w 1040"/>
                    <a:gd name="T39" fmla="*/ 0 h 1491"/>
                    <a:gd name="T40" fmla="*/ 0 w 1040"/>
                    <a:gd name="T41" fmla="*/ 0 h 1491"/>
                    <a:gd name="T42" fmla="*/ 0 w 1040"/>
                    <a:gd name="T43" fmla="*/ 0 h 1491"/>
                    <a:gd name="T44" fmla="*/ 0 w 1040"/>
                    <a:gd name="T45" fmla="*/ 0 h 1491"/>
                    <a:gd name="T46" fmla="*/ 0 w 1040"/>
                    <a:gd name="T47" fmla="*/ 0 h 1491"/>
                    <a:gd name="T48" fmla="*/ 0 w 1040"/>
                    <a:gd name="T49" fmla="*/ 0 h 1491"/>
                    <a:gd name="T50" fmla="*/ 0 w 1040"/>
                    <a:gd name="T51" fmla="*/ 0 h 1491"/>
                    <a:gd name="T52" fmla="*/ 0 w 1040"/>
                    <a:gd name="T53" fmla="*/ 0 h 1491"/>
                    <a:gd name="T54" fmla="*/ 0 w 1040"/>
                    <a:gd name="T55" fmla="*/ 0 h 1491"/>
                    <a:gd name="T56" fmla="*/ 0 w 1040"/>
                    <a:gd name="T57" fmla="*/ 0 h 1491"/>
                    <a:gd name="T58" fmla="*/ 0 w 1040"/>
                    <a:gd name="T59" fmla="*/ 0 h 1491"/>
                    <a:gd name="T60" fmla="*/ 0 w 1040"/>
                    <a:gd name="T61" fmla="*/ 0 h 1491"/>
                    <a:gd name="T62" fmla="*/ 0 w 1040"/>
                    <a:gd name="T63" fmla="*/ 0 h 1491"/>
                    <a:gd name="T64" fmla="*/ 0 w 1040"/>
                    <a:gd name="T65" fmla="*/ 0 h 1491"/>
                    <a:gd name="T66" fmla="*/ 0 w 1040"/>
                    <a:gd name="T67" fmla="*/ 0 h 1491"/>
                    <a:gd name="T68" fmla="*/ 0 w 1040"/>
                    <a:gd name="T69" fmla="*/ 0 h 1491"/>
                    <a:gd name="T70" fmla="*/ 0 w 1040"/>
                    <a:gd name="T71" fmla="*/ 0 h 1491"/>
                    <a:gd name="T72" fmla="*/ 0 w 1040"/>
                    <a:gd name="T73" fmla="*/ 0 h 1491"/>
                    <a:gd name="T74" fmla="*/ 0 w 1040"/>
                    <a:gd name="T75" fmla="*/ 0 h 1491"/>
                    <a:gd name="T76" fmla="*/ 0 w 1040"/>
                    <a:gd name="T77" fmla="*/ 0 h 1491"/>
                    <a:gd name="T78" fmla="*/ 0 w 1040"/>
                    <a:gd name="T79" fmla="*/ 0 h 1491"/>
                    <a:gd name="T80" fmla="*/ 0 w 1040"/>
                    <a:gd name="T81" fmla="*/ 0 h 1491"/>
                    <a:gd name="T82" fmla="*/ 0 w 1040"/>
                    <a:gd name="T83" fmla="*/ 0 h 1491"/>
                    <a:gd name="T84" fmla="*/ 0 w 1040"/>
                    <a:gd name="T85" fmla="*/ 0 h 1491"/>
                    <a:gd name="T86" fmla="*/ 0 w 1040"/>
                    <a:gd name="T87" fmla="*/ 0 h 1491"/>
                    <a:gd name="T88" fmla="*/ 0 w 1040"/>
                    <a:gd name="T89" fmla="*/ 0 h 1491"/>
                    <a:gd name="T90" fmla="*/ 0 w 1040"/>
                    <a:gd name="T91" fmla="*/ 0 h 1491"/>
                    <a:gd name="T92" fmla="*/ 0 w 1040"/>
                    <a:gd name="T93" fmla="*/ 0 h 1491"/>
                    <a:gd name="T94" fmla="*/ 0 w 1040"/>
                    <a:gd name="T95" fmla="*/ 0 h 1491"/>
                    <a:gd name="T96" fmla="*/ 0 w 1040"/>
                    <a:gd name="T97" fmla="*/ 0 h 1491"/>
                    <a:gd name="T98" fmla="*/ 0 w 1040"/>
                    <a:gd name="T99" fmla="*/ 0 h 1491"/>
                    <a:gd name="T100" fmla="*/ 0 w 1040"/>
                    <a:gd name="T101" fmla="*/ 0 h 1491"/>
                    <a:gd name="T102" fmla="*/ 0 w 1040"/>
                    <a:gd name="T103" fmla="*/ 0 h 1491"/>
                    <a:gd name="T104" fmla="*/ 0 w 1040"/>
                    <a:gd name="T105" fmla="*/ 0 h 1491"/>
                    <a:gd name="T106" fmla="*/ 0 w 1040"/>
                    <a:gd name="T107" fmla="*/ 0 h 1491"/>
                    <a:gd name="T108" fmla="*/ 0 w 1040"/>
                    <a:gd name="T109" fmla="*/ 0 h 1491"/>
                    <a:gd name="T110" fmla="*/ 0 w 1040"/>
                    <a:gd name="T111" fmla="*/ 0 h 1491"/>
                    <a:gd name="T112" fmla="*/ 0 w 1040"/>
                    <a:gd name="T113" fmla="*/ 0 h 1491"/>
                    <a:gd name="T114" fmla="*/ 0 w 1040"/>
                    <a:gd name="T115" fmla="*/ 0 h 1491"/>
                    <a:gd name="T116" fmla="*/ 0 w 1040"/>
                    <a:gd name="T117" fmla="*/ 0 h 1491"/>
                    <a:gd name="T118" fmla="*/ 0 w 1040"/>
                    <a:gd name="T119" fmla="*/ 0 h 1491"/>
                    <a:gd name="T120" fmla="*/ 0 w 1040"/>
                    <a:gd name="T121" fmla="*/ 0 h 1491"/>
                    <a:gd name="T122" fmla="*/ 0 w 1040"/>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0"/>
                    <a:gd name="T187" fmla="*/ 0 h 1491"/>
                    <a:gd name="T188" fmla="*/ 1040 w 1040"/>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0" h="1491">
                      <a:moveTo>
                        <a:pt x="940" y="1484"/>
                      </a:moveTo>
                      <a:lnTo>
                        <a:pt x="962" y="1490"/>
                      </a:lnTo>
                      <a:lnTo>
                        <a:pt x="1039" y="1292"/>
                      </a:lnTo>
                      <a:lnTo>
                        <a:pt x="1017" y="1283"/>
                      </a:lnTo>
                      <a:lnTo>
                        <a:pt x="1000" y="1278"/>
                      </a:lnTo>
                      <a:lnTo>
                        <a:pt x="983" y="1271"/>
                      </a:lnTo>
                      <a:lnTo>
                        <a:pt x="962" y="1263"/>
                      </a:lnTo>
                      <a:lnTo>
                        <a:pt x="942" y="1255"/>
                      </a:lnTo>
                      <a:lnTo>
                        <a:pt x="923" y="1248"/>
                      </a:lnTo>
                      <a:lnTo>
                        <a:pt x="907" y="1240"/>
                      </a:lnTo>
                      <a:lnTo>
                        <a:pt x="886" y="1231"/>
                      </a:lnTo>
                      <a:lnTo>
                        <a:pt x="870" y="1223"/>
                      </a:lnTo>
                      <a:lnTo>
                        <a:pt x="850" y="1213"/>
                      </a:lnTo>
                      <a:lnTo>
                        <a:pt x="833" y="1205"/>
                      </a:lnTo>
                      <a:lnTo>
                        <a:pt x="815" y="1193"/>
                      </a:lnTo>
                      <a:lnTo>
                        <a:pt x="798" y="1182"/>
                      </a:lnTo>
                      <a:lnTo>
                        <a:pt x="784" y="1173"/>
                      </a:lnTo>
                      <a:lnTo>
                        <a:pt x="771" y="1164"/>
                      </a:lnTo>
                      <a:lnTo>
                        <a:pt x="754" y="1154"/>
                      </a:lnTo>
                      <a:lnTo>
                        <a:pt x="738" y="1142"/>
                      </a:lnTo>
                      <a:lnTo>
                        <a:pt x="721" y="1130"/>
                      </a:lnTo>
                      <a:lnTo>
                        <a:pt x="707" y="1119"/>
                      </a:lnTo>
                      <a:lnTo>
                        <a:pt x="695" y="1111"/>
                      </a:lnTo>
                      <a:lnTo>
                        <a:pt x="682" y="1101"/>
                      </a:lnTo>
                      <a:lnTo>
                        <a:pt x="664" y="1086"/>
                      </a:lnTo>
                      <a:lnTo>
                        <a:pt x="647" y="1071"/>
                      </a:lnTo>
                      <a:lnTo>
                        <a:pt x="625" y="1052"/>
                      </a:lnTo>
                      <a:lnTo>
                        <a:pt x="605" y="1034"/>
                      </a:lnTo>
                      <a:lnTo>
                        <a:pt x="584" y="1016"/>
                      </a:lnTo>
                      <a:lnTo>
                        <a:pt x="566" y="996"/>
                      </a:lnTo>
                      <a:lnTo>
                        <a:pt x="546" y="973"/>
                      </a:lnTo>
                      <a:lnTo>
                        <a:pt x="531" y="955"/>
                      </a:lnTo>
                      <a:lnTo>
                        <a:pt x="515" y="935"/>
                      </a:lnTo>
                      <a:lnTo>
                        <a:pt x="498" y="913"/>
                      </a:lnTo>
                      <a:lnTo>
                        <a:pt x="480" y="888"/>
                      </a:lnTo>
                      <a:lnTo>
                        <a:pt x="462" y="862"/>
                      </a:lnTo>
                      <a:lnTo>
                        <a:pt x="447" y="839"/>
                      </a:lnTo>
                      <a:lnTo>
                        <a:pt x="431" y="813"/>
                      </a:lnTo>
                      <a:lnTo>
                        <a:pt x="414" y="784"/>
                      </a:lnTo>
                      <a:lnTo>
                        <a:pt x="401" y="757"/>
                      </a:lnTo>
                      <a:lnTo>
                        <a:pt x="388" y="731"/>
                      </a:lnTo>
                      <a:lnTo>
                        <a:pt x="376" y="706"/>
                      </a:lnTo>
                      <a:lnTo>
                        <a:pt x="366" y="683"/>
                      </a:lnTo>
                      <a:lnTo>
                        <a:pt x="354" y="656"/>
                      </a:lnTo>
                      <a:lnTo>
                        <a:pt x="345" y="631"/>
                      </a:lnTo>
                      <a:lnTo>
                        <a:pt x="336" y="605"/>
                      </a:lnTo>
                      <a:lnTo>
                        <a:pt x="327" y="576"/>
                      </a:lnTo>
                      <a:lnTo>
                        <a:pt x="320" y="551"/>
                      </a:lnTo>
                      <a:lnTo>
                        <a:pt x="312" y="521"/>
                      </a:lnTo>
                      <a:lnTo>
                        <a:pt x="304" y="492"/>
                      </a:lnTo>
                      <a:lnTo>
                        <a:pt x="298" y="463"/>
                      </a:lnTo>
                      <a:lnTo>
                        <a:pt x="293" y="432"/>
                      </a:lnTo>
                      <a:lnTo>
                        <a:pt x="287" y="399"/>
                      </a:lnTo>
                      <a:lnTo>
                        <a:pt x="285" y="370"/>
                      </a:lnTo>
                      <a:lnTo>
                        <a:pt x="282" y="341"/>
                      </a:lnTo>
                      <a:lnTo>
                        <a:pt x="281" y="305"/>
                      </a:lnTo>
                      <a:lnTo>
                        <a:pt x="281" y="278"/>
                      </a:lnTo>
                      <a:lnTo>
                        <a:pt x="281" y="243"/>
                      </a:lnTo>
                      <a:lnTo>
                        <a:pt x="354" y="243"/>
                      </a:lnTo>
                      <a:lnTo>
                        <a:pt x="184" y="0"/>
                      </a:lnTo>
                      <a:lnTo>
                        <a:pt x="0" y="243"/>
                      </a:lnTo>
                      <a:lnTo>
                        <a:pt x="69" y="243"/>
                      </a:lnTo>
                      <a:lnTo>
                        <a:pt x="69" y="281"/>
                      </a:lnTo>
                      <a:lnTo>
                        <a:pt x="70" y="316"/>
                      </a:lnTo>
                      <a:lnTo>
                        <a:pt x="73" y="352"/>
                      </a:lnTo>
                      <a:lnTo>
                        <a:pt x="75" y="385"/>
                      </a:lnTo>
                      <a:lnTo>
                        <a:pt x="78" y="416"/>
                      </a:lnTo>
                      <a:lnTo>
                        <a:pt x="82" y="446"/>
                      </a:lnTo>
                      <a:lnTo>
                        <a:pt x="87" y="477"/>
                      </a:lnTo>
                      <a:lnTo>
                        <a:pt x="92" y="506"/>
                      </a:lnTo>
                      <a:lnTo>
                        <a:pt x="97" y="533"/>
                      </a:lnTo>
                      <a:lnTo>
                        <a:pt x="104" y="563"/>
                      </a:lnTo>
                      <a:lnTo>
                        <a:pt x="113" y="601"/>
                      </a:lnTo>
                      <a:lnTo>
                        <a:pt x="121" y="629"/>
                      </a:lnTo>
                      <a:lnTo>
                        <a:pt x="130" y="657"/>
                      </a:lnTo>
                      <a:lnTo>
                        <a:pt x="139" y="684"/>
                      </a:lnTo>
                      <a:lnTo>
                        <a:pt x="151" y="717"/>
                      </a:lnTo>
                      <a:lnTo>
                        <a:pt x="162" y="747"/>
                      </a:lnTo>
                      <a:lnTo>
                        <a:pt x="174" y="774"/>
                      </a:lnTo>
                      <a:lnTo>
                        <a:pt x="186" y="801"/>
                      </a:lnTo>
                      <a:lnTo>
                        <a:pt x="200" y="832"/>
                      </a:lnTo>
                      <a:lnTo>
                        <a:pt x="215" y="860"/>
                      </a:lnTo>
                      <a:lnTo>
                        <a:pt x="229" y="887"/>
                      </a:lnTo>
                      <a:lnTo>
                        <a:pt x="243" y="913"/>
                      </a:lnTo>
                      <a:lnTo>
                        <a:pt x="257" y="938"/>
                      </a:lnTo>
                      <a:lnTo>
                        <a:pt x="273" y="963"/>
                      </a:lnTo>
                      <a:lnTo>
                        <a:pt x="289" y="986"/>
                      </a:lnTo>
                      <a:lnTo>
                        <a:pt x="307" y="1013"/>
                      </a:lnTo>
                      <a:lnTo>
                        <a:pt x="325" y="1038"/>
                      </a:lnTo>
                      <a:lnTo>
                        <a:pt x="343" y="1062"/>
                      </a:lnTo>
                      <a:lnTo>
                        <a:pt x="363" y="1085"/>
                      </a:lnTo>
                      <a:lnTo>
                        <a:pt x="381" y="1107"/>
                      </a:lnTo>
                      <a:lnTo>
                        <a:pt x="399" y="1128"/>
                      </a:lnTo>
                      <a:lnTo>
                        <a:pt x="416" y="1146"/>
                      </a:lnTo>
                      <a:lnTo>
                        <a:pt x="438" y="1169"/>
                      </a:lnTo>
                      <a:lnTo>
                        <a:pt x="461" y="1190"/>
                      </a:lnTo>
                      <a:lnTo>
                        <a:pt x="479" y="1208"/>
                      </a:lnTo>
                      <a:lnTo>
                        <a:pt x="501" y="1227"/>
                      </a:lnTo>
                      <a:lnTo>
                        <a:pt x="523" y="1245"/>
                      </a:lnTo>
                      <a:lnTo>
                        <a:pt x="546" y="1265"/>
                      </a:lnTo>
                      <a:lnTo>
                        <a:pt x="570" y="1283"/>
                      </a:lnTo>
                      <a:lnTo>
                        <a:pt x="591" y="1300"/>
                      </a:lnTo>
                      <a:lnTo>
                        <a:pt x="616" y="1319"/>
                      </a:lnTo>
                      <a:lnTo>
                        <a:pt x="636" y="1333"/>
                      </a:lnTo>
                      <a:lnTo>
                        <a:pt x="657" y="1348"/>
                      </a:lnTo>
                      <a:lnTo>
                        <a:pt x="673" y="1357"/>
                      </a:lnTo>
                      <a:lnTo>
                        <a:pt x="686" y="1367"/>
                      </a:lnTo>
                      <a:lnTo>
                        <a:pt x="697" y="1375"/>
                      </a:lnTo>
                      <a:lnTo>
                        <a:pt x="709" y="1380"/>
                      </a:lnTo>
                      <a:lnTo>
                        <a:pt x="721" y="1388"/>
                      </a:lnTo>
                      <a:lnTo>
                        <a:pt x="737" y="1395"/>
                      </a:lnTo>
                      <a:lnTo>
                        <a:pt x="752" y="1401"/>
                      </a:lnTo>
                      <a:lnTo>
                        <a:pt x="767" y="1409"/>
                      </a:lnTo>
                      <a:lnTo>
                        <a:pt x="778" y="1416"/>
                      </a:lnTo>
                      <a:lnTo>
                        <a:pt x="793" y="1423"/>
                      </a:lnTo>
                      <a:lnTo>
                        <a:pt x="808" y="1431"/>
                      </a:lnTo>
                      <a:lnTo>
                        <a:pt x="824" y="1438"/>
                      </a:lnTo>
                      <a:lnTo>
                        <a:pt x="841" y="1447"/>
                      </a:lnTo>
                      <a:lnTo>
                        <a:pt x="854" y="1452"/>
                      </a:lnTo>
                      <a:lnTo>
                        <a:pt x="867" y="1458"/>
                      </a:lnTo>
                      <a:lnTo>
                        <a:pt x="883" y="1464"/>
                      </a:lnTo>
                      <a:lnTo>
                        <a:pt x="898" y="1470"/>
                      </a:lnTo>
                      <a:lnTo>
                        <a:pt x="914" y="1475"/>
                      </a:lnTo>
                      <a:lnTo>
                        <a:pt x="925" y="1479"/>
                      </a:lnTo>
                      <a:lnTo>
                        <a:pt x="940" y="1484"/>
                      </a:lnTo>
                    </a:path>
                  </a:pathLst>
                </a:custGeom>
                <a:solidFill>
                  <a:srgbClr val="FF0000"/>
                </a:solidFill>
                <a:ln w="12700" cap="rnd">
                  <a:noFill/>
                  <a:round/>
                  <a:headEnd/>
                  <a:tailEnd/>
                </a:ln>
              </p:spPr>
              <p:txBody>
                <a:bodyPr/>
                <a:lstStyle/>
                <a:p>
                  <a:endParaRPr lang="en-US" dirty="0" smtClean="0">
                    <a:solidFill>
                      <a:srgbClr val="000000"/>
                    </a:solidFill>
                    <a:latin typeface="Arial" pitchFamily="34" charset="0"/>
                  </a:endParaRPr>
                </a:p>
              </p:txBody>
            </p:sp>
            <p:sp>
              <p:nvSpPr>
                <p:cNvPr id="163874" name="Freeform 59"/>
                <p:cNvSpPr>
                  <a:spLocks noChangeAspect="1"/>
                </p:cNvSpPr>
                <p:nvPr/>
              </p:nvSpPr>
              <p:spPr bwMode="auto">
                <a:xfrm>
                  <a:off x="1616" y="1276"/>
                  <a:ext cx="155" cy="223"/>
                </a:xfrm>
                <a:custGeom>
                  <a:avLst/>
                  <a:gdLst>
                    <a:gd name="T0" fmla="*/ 0 w 1041"/>
                    <a:gd name="T1" fmla="*/ 0 h 1491"/>
                    <a:gd name="T2" fmla="*/ 0 w 1041"/>
                    <a:gd name="T3" fmla="*/ 0 h 1491"/>
                    <a:gd name="T4" fmla="*/ 0 w 1041"/>
                    <a:gd name="T5" fmla="*/ 0 h 1491"/>
                    <a:gd name="T6" fmla="*/ 0 w 1041"/>
                    <a:gd name="T7" fmla="*/ 0 h 1491"/>
                    <a:gd name="T8" fmla="*/ 0 w 1041"/>
                    <a:gd name="T9" fmla="*/ 0 h 1491"/>
                    <a:gd name="T10" fmla="*/ 0 w 1041"/>
                    <a:gd name="T11" fmla="*/ 0 h 1491"/>
                    <a:gd name="T12" fmla="*/ 0 w 1041"/>
                    <a:gd name="T13" fmla="*/ 0 h 1491"/>
                    <a:gd name="T14" fmla="*/ 0 w 1041"/>
                    <a:gd name="T15" fmla="*/ 0 h 1491"/>
                    <a:gd name="T16" fmla="*/ 0 w 1041"/>
                    <a:gd name="T17" fmla="*/ 0 h 1491"/>
                    <a:gd name="T18" fmla="*/ 0 w 1041"/>
                    <a:gd name="T19" fmla="*/ 0 h 1491"/>
                    <a:gd name="T20" fmla="*/ 0 w 1041"/>
                    <a:gd name="T21" fmla="*/ 0 h 1491"/>
                    <a:gd name="T22" fmla="*/ 0 w 1041"/>
                    <a:gd name="T23" fmla="*/ 0 h 1491"/>
                    <a:gd name="T24" fmla="*/ 0 w 1041"/>
                    <a:gd name="T25" fmla="*/ 0 h 1491"/>
                    <a:gd name="T26" fmla="*/ 0 w 1041"/>
                    <a:gd name="T27" fmla="*/ 0 h 1491"/>
                    <a:gd name="T28" fmla="*/ 0 w 1041"/>
                    <a:gd name="T29" fmla="*/ 0 h 1491"/>
                    <a:gd name="T30" fmla="*/ 0 w 1041"/>
                    <a:gd name="T31" fmla="*/ 0 h 1491"/>
                    <a:gd name="T32" fmla="*/ 0 w 1041"/>
                    <a:gd name="T33" fmla="*/ 0 h 1491"/>
                    <a:gd name="T34" fmla="*/ 0 w 1041"/>
                    <a:gd name="T35" fmla="*/ 0 h 1491"/>
                    <a:gd name="T36" fmla="*/ 0 w 1041"/>
                    <a:gd name="T37" fmla="*/ 0 h 1491"/>
                    <a:gd name="T38" fmla="*/ 0 w 1041"/>
                    <a:gd name="T39" fmla="*/ 0 h 1491"/>
                    <a:gd name="T40" fmla="*/ 0 w 1041"/>
                    <a:gd name="T41" fmla="*/ 0 h 1491"/>
                    <a:gd name="T42" fmla="*/ 0 w 1041"/>
                    <a:gd name="T43" fmla="*/ 0 h 1491"/>
                    <a:gd name="T44" fmla="*/ 0 w 1041"/>
                    <a:gd name="T45" fmla="*/ 0 h 1491"/>
                    <a:gd name="T46" fmla="*/ 0 w 1041"/>
                    <a:gd name="T47" fmla="*/ 0 h 1491"/>
                    <a:gd name="T48" fmla="*/ 0 w 1041"/>
                    <a:gd name="T49" fmla="*/ 0 h 1491"/>
                    <a:gd name="T50" fmla="*/ 0 w 1041"/>
                    <a:gd name="T51" fmla="*/ 0 h 1491"/>
                    <a:gd name="T52" fmla="*/ 0 w 1041"/>
                    <a:gd name="T53" fmla="*/ 0 h 1491"/>
                    <a:gd name="T54" fmla="*/ 0 w 1041"/>
                    <a:gd name="T55" fmla="*/ 0 h 1491"/>
                    <a:gd name="T56" fmla="*/ 0 w 1041"/>
                    <a:gd name="T57" fmla="*/ 0 h 1491"/>
                    <a:gd name="T58" fmla="*/ 0 w 1041"/>
                    <a:gd name="T59" fmla="*/ 0 h 1491"/>
                    <a:gd name="T60" fmla="*/ 0 w 1041"/>
                    <a:gd name="T61" fmla="*/ 0 h 1491"/>
                    <a:gd name="T62" fmla="*/ 0 w 1041"/>
                    <a:gd name="T63" fmla="*/ 0 h 1491"/>
                    <a:gd name="T64" fmla="*/ 0 w 1041"/>
                    <a:gd name="T65" fmla="*/ 0 h 1491"/>
                    <a:gd name="T66" fmla="*/ 0 w 1041"/>
                    <a:gd name="T67" fmla="*/ 0 h 1491"/>
                    <a:gd name="T68" fmla="*/ 0 w 1041"/>
                    <a:gd name="T69" fmla="*/ 0 h 1491"/>
                    <a:gd name="T70" fmla="*/ 0 w 1041"/>
                    <a:gd name="T71" fmla="*/ 0 h 1491"/>
                    <a:gd name="T72" fmla="*/ 0 w 1041"/>
                    <a:gd name="T73" fmla="*/ 0 h 1491"/>
                    <a:gd name="T74" fmla="*/ 0 w 1041"/>
                    <a:gd name="T75" fmla="*/ 0 h 1491"/>
                    <a:gd name="T76" fmla="*/ 0 w 1041"/>
                    <a:gd name="T77" fmla="*/ 0 h 1491"/>
                    <a:gd name="T78" fmla="*/ 0 w 1041"/>
                    <a:gd name="T79" fmla="*/ 0 h 1491"/>
                    <a:gd name="T80" fmla="*/ 0 w 1041"/>
                    <a:gd name="T81" fmla="*/ 0 h 1491"/>
                    <a:gd name="T82" fmla="*/ 0 w 1041"/>
                    <a:gd name="T83" fmla="*/ 0 h 1491"/>
                    <a:gd name="T84" fmla="*/ 0 w 1041"/>
                    <a:gd name="T85" fmla="*/ 0 h 1491"/>
                    <a:gd name="T86" fmla="*/ 0 w 1041"/>
                    <a:gd name="T87" fmla="*/ 0 h 1491"/>
                    <a:gd name="T88" fmla="*/ 0 w 1041"/>
                    <a:gd name="T89" fmla="*/ 0 h 1491"/>
                    <a:gd name="T90" fmla="*/ 0 w 1041"/>
                    <a:gd name="T91" fmla="*/ 0 h 1491"/>
                    <a:gd name="T92" fmla="*/ 0 w 1041"/>
                    <a:gd name="T93" fmla="*/ 0 h 1491"/>
                    <a:gd name="T94" fmla="*/ 0 w 1041"/>
                    <a:gd name="T95" fmla="*/ 0 h 1491"/>
                    <a:gd name="T96" fmla="*/ 0 w 1041"/>
                    <a:gd name="T97" fmla="*/ 0 h 1491"/>
                    <a:gd name="T98" fmla="*/ 0 w 1041"/>
                    <a:gd name="T99" fmla="*/ 0 h 1491"/>
                    <a:gd name="T100" fmla="*/ 0 w 1041"/>
                    <a:gd name="T101" fmla="*/ 0 h 1491"/>
                    <a:gd name="T102" fmla="*/ 0 w 1041"/>
                    <a:gd name="T103" fmla="*/ 0 h 1491"/>
                    <a:gd name="T104" fmla="*/ 0 w 1041"/>
                    <a:gd name="T105" fmla="*/ 0 h 1491"/>
                    <a:gd name="T106" fmla="*/ 0 w 1041"/>
                    <a:gd name="T107" fmla="*/ 0 h 1491"/>
                    <a:gd name="T108" fmla="*/ 0 w 1041"/>
                    <a:gd name="T109" fmla="*/ 0 h 1491"/>
                    <a:gd name="T110" fmla="*/ 0 w 1041"/>
                    <a:gd name="T111" fmla="*/ 0 h 1491"/>
                    <a:gd name="T112" fmla="*/ 0 w 1041"/>
                    <a:gd name="T113" fmla="*/ 0 h 1491"/>
                    <a:gd name="T114" fmla="*/ 0 w 1041"/>
                    <a:gd name="T115" fmla="*/ 0 h 1491"/>
                    <a:gd name="T116" fmla="*/ 0 w 1041"/>
                    <a:gd name="T117" fmla="*/ 0 h 1491"/>
                    <a:gd name="T118" fmla="*/ 0 w 1041"/>
                    <a:gd name="T119" fmla="*/ 0 h 1491"/>
                    <a:gd name="T120" fmla="*/ 0 w 1041"/>
                    <a:gd name="T121" fmla="*/ 0 h 1491"/>
                    <a:gd name="T122" fmla="*/ 0 w 1041"/>
                    <a:gd name="T123" fmla="*/ 0 h 149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41"/>
                    <a:gd name="T187" fmla="*/ 0 h 1491"/>
                    <a:gd name="T188" fmla="*/ 1041 w 1041"/>
                    <a:gd name="T189" fmla="*/ 1491 h 149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41" h="1491">
                      <a:moveTo>
                        <a:pt x="99" y="5"/>
                      </a:moveTo>
                      <a:lnTo>
                        <a:pt x="77" y="0"/>
                      </a:lnTo>
                      <a:lnTo>
                        <a:pt x="0" y="198"/>
                      </a:lnTo>
                      <a:lnTo>
                        <a:pt x="22" y="207"/>
                      </a:lnTo>
                      <a:lnTo>
                        <a:pt x="39" y="212"/>
                      </a:lnTo>
                      <a:lnTo>
                        <a:pt x="55" y="219"/>
                      </a:lnTo>
                      <a:lnTo>
                        <a:pt x="77" y="226"/>
                      </a:lnTo>
                      <a:lnTo>
                        <a:pt x="96" y="234"/>
                      </a:lnTo>
                      <a:lnTo>
                        <a:pt x="116" y="242"/>
                      </a:lnTo>
                      <a:lnTo>
                        <a:pt x="131" y="250"/>
                      </a:lnTo>
                      <a:lnTo>
                        <a:pt x="152" y="259"/>
                      </a:lnTo>
                      <a:lnTo>
                        <a:pt x="169" y="267"/>
                      </a:lnTo>
                      <a:lnTo>
                        <a:pt x="188" y="277"/>
                      </a:lnTo>
                      <a:lnTo>
                        <a:pt x="205" y="285"/>
                      </a:lnTo>
                      <a:lnTo>
                        <a:pt x="224" y="297"/>
                      </a:lnTo>
                      <a:lnTo>
                        <a:pt x="241" y="307"/>
                      </a:lnTo>
                      <a:lnTo>
                        <a:pt x="255" y="316"/>
                      </a:lnTo>
                      <a:lnTo>
                        <a:pt x="268" y="325"/>
                      </a:lnTo>
                      <a:lnTo>
                        <a:pt x="285" y="336"/>
                      </a:lnTo>
                      <a:lnTo>
                        <a:pt x="300" y="347"/>
                      </a:lnTo>
                      <a:lnTo>
                        <a:pt x="317" y="359"/>
                      </a:lnTo>
                      <a:lnTo>
                        <a:pt x="332" y="371"/>
                      </a:lnTo>
                      <a:lnTo>
                        <a:pt x="344" y="379"/>
                      </a:lnTo>
                      <a:lnTo>
                        <a:pt x="358" y="389"/>
                      </a:lnTo>
                      <a:lnTo>
                        <a:pt x="375" y="403"/>
                      </a:lnTo>
                      <a:lnTo>
                        <a:pt x="392" y="419"/>
                      </a:lnTo>
                      <a:lnTo>
                        <a:pt x="414" y="437"/>
                      </a:lnTo>
                      <a:lnTo>
                        <a:pt x="433" y="455"/>
                      </a:lnTo>
                      <a:lnTo>
                        <a:pt x="454" y="474"/>
                      </a:lnTo>
                      <a:lnTo>
                        <a:pt x="472" y="493"/>
                      </a:lnTo>
                      <a:lnTo>
                        <a:pt x="492" y="517"/>
                      </a:lnTo>
                      <a:lnTo>
                        <a:pt x="508" y="535"/>
                      </a:lnTo>
                      <a:lnTo>
                        <a:pt x="523" y="556"/>
                      </a:lnTo>
                      <a:lnTo>
                        <a:pt x="540" y="576"/>
                      </a:lnTo>
                      <a:lnTo>
                        <a:pt x="558" y="601"/>
                      </a:lnTo>
                      <a:lnTo>
                        <a:pt x="576" y="627"/>
                      </a:lnTo>
                      <a:lnTo>
                        <a:pt x="591" y="651"/>
                      </a:lnTo>
                      <a:lnTo>
                        <a:pt x="608" y="677"/>
                      </a:lnTo>
                      <a:lnTo>
                        <a:pt x="625" y="705"/>
                      </a:lnTo>
                      <a:lnTo>
                        <a:pt x="638" y="733"/>
                      </a:lnTo>
                      <a:lnTo>
                        <a:pt x="651" y="759"/>
                      </a:lnTo>
                      <a:lnTo>
                        <a:pt x="662" y="783"/>
                      </a:lnTo>
                      <a:lnTo>
                        <a:pt x="673" y="807"/>
                      </a:lnTo>
                      <a:lnTo>
                        <a:pt x="685" y="834"/>
                      </a:lnTo>
                      <a:lnTo>
                        <a:pt x="694" y="859"/>
                      </a:lnTo>
                      <a:lnTo>
                        <a:pt x="703" y="885"/>
                      </a:lnTo>
                      <a:lnTo>
                        <a:pt x="712" y="914"/>
                      </a:lnTo>
                      <a:lnTo>
                        <a:pt x="719" y="938"/>
                      </a:lnTo>
                      <a:lnTo>
                        <a:pt x="726" y="968"/>
                      </a:lnTo>
                      <a:lnTo>
                        <a:pt x="734" y="998"/>
                      </a:lnTo>
                      <a:lnTo>
                        <a:pt x="741" y="1027"/>
                      </a:lnTo>
                      <a:lnTo>
                        <a:pt x="746" y="1058"/>
                      </a:lnTo>
                      <a:lnTo>
                        <a:pt x="751" y="1091"/>
                      </a:lnTo>
                      <a:lnTo>
                        <a:pt x="754" y="1119"/>
                      </a:lnTo>
                      <a:lnTo>
                        <a:pt x="756" y="1149"/>
                      </a:lnTo>
                      <a:lnTo>
                        <a:pt x="758" y="1184"/>
                      </a:lnTo>
                      <a:lnTo>
                        <a:pt x="758" y="1212"/>
                      </a:lnTo>
                      <a:lnTo>
                        <a:pt x="758" y="1247"/>
                      </a:lnTo>
                      <a:lnTo>
                        <a:pt x="685" y="1247"/>
                      </a:lnTo>
                      <a:lnTo>
                        <a:pt x="854" y="1490"/>
                      </a:lnTo>
                      <a:lnTo>
                        <a:pt x="1040" y="1247"/>
                      </a:lnTo>
                      <a:lnTo>
                        <a:pt x="970" y="1247"/>
                      </a:lnTo>
                      <a:lnTo>
                        <a:pt x="970" y="1209"/>
                      </a:lnTo>
                      <a:lnTo>
                        <a:pt x="968" y="1174"/>
                      </a:lnTo>
                      <a:lnTo>
                        <a:pt x="966" y="1137"/>
                      </a:lnTo>
                      <a:lnTo>
                        <a:pt x="963" y="1105"/>
                      </a:lnTo>
                      <a:lnTo>
                        <a:pt x="961" y="1074"/>
                      </a:lnTo>
                      <a:lnTo>
                        <a:pt x="957" y="1044"/>
                      </a:lnTo>
                      <a:lnTo>
                        <a:pt x="951" y="1012"/>
                      </a:lnTo>
                      <a:lnTo>
                        <a:pt x="946" y="984"/>
                      </a:lnTo>
                      <a:lnTo>
                        <a:pt x="941" y="956"/>
                      </a:lnTo>
                      <a:lnTo>
                        <a:pt x="935" y="927"/>
                      </a:lnTo>
                      <a:lnTo>
                        <a:pt x="925" y="889"/>
                      </a:lnTo>
                      <a:lnTo>
                        <a:pt x="918" y="860"/>
                      </a:lnTo>
                      <a:lnTo>
                        <a:pt x="909" y="833"/>
                      </a:lnTo>
                      <a:lnTo>
                        <a:pt x="899" y="805"/>
                      </a:lnTo>
                      <a:lnTo>
                        <a:pt x="888" y="773"/>
                      </a:lnTo>
                      <a:lnTo>
                        <a:pt x="876" y="743"/>
                      </a:lnTo>
                      <a:lnTo>
                        <a:pt x="864" y="716"/>
                      </a:lnTo>
                      <a:lnTo>
                        <a:pt x="853" y="688"/>
                      </a:lnTo>
                      <a:lnTo>
                        <a:pt x="838" y="657"/>
                      </a:lnTo>
                      <a:lnTo>
                        <a:pt x="824" y="630"/>
                      </a:lnTo>
                      <a:lnTo>
                        <a:pt x="811" y="602"/>
                      </a:lnTo>
                      <a:lnTo>
                        <a:pt x="795" y="576"/>
                      </a:lnTo>
                      <a:lnTo>
                        <a:pt x="781" y="553"/>
                      </a:lnTo>
                      <a:lnTo>
                        <a:pt x="765" y="527"/>
                      </a:lnTo>
                      <a:lnTo>
                        <a:pt x="750" y="504"/>
                      </a:lnTo>
                      <a:lnTo>
                        <a:pt x="732" y="476"/>
                      </a:lnTo>
                      <a:lnTo>
                        <a:pt x="714" y="451"/>
                      </a:lnTo>
                      <a:lnTo>
                        <a:pt x="695" y="428"/>
                      </a:lnTo>
                      <a:lnTo>
                        <a:pt x="675" y="405"/>
                      </a:lnTo>
                      <a:lnTo>
                        <a:pt x="657" y="383"/>
                      </a:lnTo>
                      <a:lnTo>
                        <a:pt x="639" y="362"/>
                      </a:lnTo>
                      <a:lnTo>
                        <a:pt x="622" y="344"/>
                      </a:lnTo>
                      <a:lnTo>
                        <a:pt x="600" y="320"/>
                      </a:lnTo>
                      <a:lnTo>
                        <a:pt x="578" y="299"/>
                      </a:lnTo>
                      <a:lnTo>
                        <a:pt x="559" y="281"/>
                      </a:lnTo>
                      <a:lnTo>
                        <a:pt x="537" y="263"/>
                      </a:lnTo>
                      <a:lnTo>
                        <a:pt x="515" y="245"/>
                      </a:lnTo>
                      <a:lnTo>
                        <a:pt x="492" y="225"/>
                      </a:lnTo>
                      <a:lnTo>
                        <a:pt x="469" y="207"/>
                      </a:lnTo>
                      <a:lnTo>
                        <a:pt x="447" y="190"/>
                      </a:lnTo>
                      <a:lnTo>
                        <a:pt x="423" y="170"/>
                      </a:lnTo>
                      <a:lnTo>
                        <a:pt x="402" y="156"/>
                      </a:lnTo>
                      <a:lnTo>
                        <a:pt x="381" y="142"/>
                      </a:lnTo>
                      <a:lnTo>
                        <a:pt x="366" y="133"/>
                      </a:lnTo>
                      <a:lnTo>
                        <a:pt x="353" y="122"/>
                      </a:lnTo>
                      <a:lnTo>
                        <a:pt x="341" y="115"/>
                      </a:lnTo>
                      <a:lnTo>
                        <a:pt x="329" y="109"/>
                      </a:lnTo>
                      <a:lnTo>
                        <a:pt x="317" y="103"/>
                      </a:lnTo>
                      <a:lnTo>
                        <a:pt x="302" y="95"/>
                      </a:lnTo>
                      <a:lnTo>
                        <a:pt x="286" y="88"/>
                      </a:lnTo>
                      <a:lnTo>
                        <a:pt x="272" y="80"/>
                      </a:lnTo>
                      <a:lnTo>
                        <a:pt x="260" y="74"/>
                      </a:lnTo>
                      <a:lnTo>
                        <a:pt x="246" y="66"/>
                      </a:lnTo>
                      <a:lnTo>
                        <a:pt x="230" y="58"/>
                      </a:lnTo>
                      <a:lnTo>
                        <a:pt x="215" y="52"/>
                      </a:lnTo>
                      <a:lnTo>
                        <a:pt x="198" y="43"/>
                      </a:lnTo>
                      <a:lnTo>
                        <a:pt x="184" y="38"/>
                      </a:lnTo>
                      <a:lnTo>
                        <a:pt x="171" y="31"/>
                      </a:lnTo>
                      <a:lnTo>
                        <a:pt x="156" y="26"/>
                      </a:lnTo>
                      <a:lnTo>
                        <a:pt x="140" y="19"/>
                      </a:lnTo>
                      <a:lnTo>
                        <a:pt x="125" y="14"/>
                      </a:lnTo>
                      <a:lnTo>
                        <a:pt x="113" y="10"/>
                      </a:lnTo>
                      <a:lnTo>
                        <a:pt x="99" y="5"/>
                      </a:lnTo>
                    </a:path>
                  </a:pathLst>
                </a:custGeom>
                <a:solidFill>
                  <a:srgbClr val="4FC0DF"/>
                </a:solidFill>
                <a:ln w="12700" cap="rnd">
                  <a:noFill/>
                  <a:round/>
                  <a:headEnd/>
                  <a:tailEnd/>
                </a:ln>
              </p:spPr>
              <p:txBody>
                <a:bodyPr/>
                <a:lstStyle/>
                <a:p>
                  <a:endParaRPr lang="en-US" dirty="0" smtClean="0">
                    <a:solidFill>
                      <a:srgbClr val="000000"/>
                    </a:solidFill>
                    <a:latin typeface="Arial" pitchFamily="34" charset="0"/>
                  </a:endParaRPr>
                </a:p>
              </p:txBody>
            </p:sp>
            <p:sp>
              <p:nvSpPr>
                <p:cNvPr id="163875" name="Freeform 60"/>
                <p:cNvSpPr>
                  <a:spLocks noChangeAspect="1"/>
                </p:cNvSpPr>
                <p:nvPr/>
              </p:nvSpPr>
              <p:spPr bwMode="auto">
                <a:xfrm>
                  <a:off x="1383" y="1259"/>
                  <a:ext cx="221" cy="152"/>
                </a:xfrm>
                <a:custGeom>
                  <a:avLst/>
                  <a:gdLst>
                    <a:gd name="T0" fmla="*/ 0 w 1486"/>
                    <a:gd name="T1" fmla="*/ 0 h 1018"/>
                    <a:gd name="T2" fmla="*/ 0 w 1486"/>
                    <a:gd name="T3" fmla="*/ 0 h 1018"/>
                    <a:gd name="T4" fmla="*/ 0 w 1486"/>
                    <a:gd name="T5" fmla="*/ 0 h 1018"/>
                    <a:gd name="T6" fmla="*/ 0 w 1486"/>
                    <a:gd name="T7" fmla="*/ 0 h 1018"/>
                    <a:gd name="T8" fmla="*/ 0 w 1486"/>
                    <a:gd name="T9" fmla="*/ 0 h 1018"/>
                    <a:gd name="T10" fmla="*/ 0 w 1486"/>
                    <a:gd name="T11" fmla="*/ 0 h 1018"/>
                    <a:gd name="T12" fmla="*/ 0 w 1486"/>
                    <a:gd name="T13" fmla="*/ 0 h 1018"/>
                    <a:gd name="T14" fmla="*/ 0 w 1486"/>
                    <a:gd name="T15" fmla="*/ 0 h 1018"/>
                    <a:gd name="T16" fmla="*/ 0 w 1486"/>
                    <a:gd name="T17" fmla="*/ 0 h 1018"/>
                    <a:gd name="T18" fmla="*/ 0 w 1486"/>
                    <a:gd name="T19" fmla="*/ 0 h 1018"/>
                    <a:gd name="T20" fmla="*/ 0 w 1486"/>
                    <a:gd name="T21" fmla="*/ 0 h 1018"/>
                    <a:gd name="T22" fmla="*/ 0 w 1486"/>
                    <a:gd name="T23" fmla="*/ 0 h 1018"/>
                    <a:gd name="T24" fmla="*/ 0 w 1486"/>
                    <a:gd name="T25" fmla="*/ 0 h 1018"/>
                    <a:gd name="T26" fmla="*/ 0 w 1486"/>
                    <a:gd name="T27" fmla="*/ 0 h 1018"/>
                    <a:gd name="T28" fmla="*/ 0 w 1486"/>
                    <a:gd name="T29" fmla="*/ 0 h 1018"/>
                    <a:gd name="T30" fmla="*/ 0 w 1486"/>
                    <a:gd name="T31" fmla="*/ 0 h 1018"/>
                    <a:gd name="T32" fmla="*/ 0 w 1486"/>
                    <a:gd name="T33" fmla="*/ 0 h 1018"/>
                    <a:gd name="T34" fmla="*/ 0 w 1486"/>
                    <a:gd name="T35" fmla="*/ 0 h 1018"/>
                    <a:gd name="T36" fmla="*/ 0 w 1486"/>
                    <a:gd name="T37" fmla="*/ 0 h 1018"/>
                    <a:gd name="T38" fmla="*/ 0 w 1486"/>
                    <a:gd name="T39" fmla="*/ 0 h 1018"/>
                    <a:gd name="T40" fmla="*/ 0 w 1486"/>
                    <a:gd name="T41" fmla="*/ 0 h 1018"/>
                    <a:gd name="T42" fmla="*/ 0 w 1486"/>
                    <a:gd name="T43" fmla="*/ 0 h 1018"/>
                    <a:gd name="T44" fmla="*/ 0 w 1486"/>
                    <a:gd name="T45" fmla="*/ 0 h 1018"/>
                    <a:gd name="T46" fmla="*/ 0 w 1486"/>
                    <a:gd name="T47" fmla="*/ 0 h 1018"/>
                    <a:gd name="T48" fmla="*/ 0 w 1486"/>
                    <a:gd name="T49" fmla="*/ 0 h 1018"/>
                    <a:gd name="T50" fmla="*/ 0 w 1486"/>
                    <a:gd name="T51" fmla="*/ 0 h 1018"/>
                    <a:gd name="T52" fmla="*/ 0 w 1486"/>
                    <a:gd name="T53" fmla="*/ 0 h 1018"/>
                    <a:gd name="T54" fmla="*/ 0 w 1486"/>
                    <a:gd name="T55" fmla="*/ 0 h 1018"/>
                    <a:gd name="T56" fmla="*/ 0 w 1486"/>
                    <a:gd name="T57" fmla="*/ 0 h 1018"/>
                    <a:gd name="T58" fmla="*/ 0 w 1486"/>
                    <a:gd name="T59" fmla="*/ 0 h 1018"/>
                    <a:gd name="T60" fmla="*/ 0 w 1486"/>
                    <a:gd name="T61" fmla="*/ 0 h 1018"/>
                    <a:gd name="T62" fmla="*/ 0 w 1486"/>
                    <a:gd name="T63" fmla="*/ 0 h 1018"/>
                    <a:gd name="T64" fmla="*/ 0 w 1486"/>
                    <a:gd name="T65" fmla="*/ 0 h 1018"/>
                    <a:gd name="T66" fmla="*/ 0 w 1486"/>
                    <a:gd name="T67" fmla="*/ 0 h 1018"/>
                    <a:gd name="T68" fmla="*/ 0 w 1486"/>
                    <a:gd name="T69" fmla="*/ 0 h 1018"/>
                    <a:gd name="T70" fmla="*/ 0 w 1486"/>
                    <a:gd name="T71" fmla="*/ 0 h 1018"/>
                    <a:gd name="T72" fmla="*/ 0 w 1486"/>
                    <a:gd name="T73" fmla="*/ 0 h 1018"/>
                    <a:gd name="T74" fmla="*/ 0 w 1486"/>
                    <a:gd name="T75" fmla="*/ 0 h 1018"/>
                    <a:gd name="T76" fmla="*/ 0 w 1486"/>
                    <a:gd name="T77" fmla="*/ 0 h 1018"/>
                    <a:gd name="T78" fmla="*/ 0 w 1486"/>
                    <a:gd name="T79" fmla="*/ 0 h 1018"/>
                    <a:gd name="T80" fmla="*/ 0 w 1486"/>
                    <a:gd name="T81" fmla="*/ 0 h 1018"/>
                    <a:gd name="T82" fmla="*/ 0 w 1486"/>
                    <a:gd name="T83" fmla="*/ 0 h 1018"/>
                    <a:gd name="T84" fmla="*/ 0 w 1486"/>
                    <a:gd name="T85" fmla="*/ 0 h 1018"/>
                    <a:gd name="T86" fmla="*/ 0 w 1486"/>
                    <a:gd name="T87" fmla="*/ 0 h 1018"/>
                    <a:gd name="T88" fmla="*/ 0 w 1486"/>
                    <a:gd name="T89" fmla="*/ 0 h 1018"/>
                    <a:gd name="T90" fmla="*/ 0 w 1486"/>
                    <a:gd name="T91" fmla="*/ 0 h 1018"/>
                    <a:gd name="T92" fmla="*/ 0 w 1486"/>
                    <a:gd name="T93" fmla="*/ 0 h 1018"/>
                    <a:gd name="T94" fmla="*/ 0 w 1486"/>
                    <a:gd name="T95" fmla="*/ 0 h 1018"/>
                    <a:gd name="T96" fmla="*/ 0 w 1486"/>
                    <a:gd name="T97" fmla="*/ 0 h 1018"/>
                    <a:gd name="T98" fmla="*/ 0 w 1486"/>
                    <a:gd name="T99" fmla="*/ 0 h 1018"/>
                    <a:gd name="T100" fmla="*/ 0 w 1486"/>
                    <a:gd name="T101" fmla="*/ 0 h 1018"/>
                    <a:gd name="T102" fmla="*/ 0 w 1486"/>
                    <a:gd name="T103" fmla="*/ 0 h 1018"/>
                    <a:gd name="T104" fmla="*/ 0 w 1486"/>
                    <a:gd name="T105" fmla="*/ 0 h 1018"/>
                    <a:gd name="T106" fmla="*/ 0 w 1486"/>
                    <a:gd name="T107" fmla="*/ 0 h 1018"/>
                    <a:gd name="T108" fmla="*/ 0 w 1486"/>
                    <a:gd name="T109" fmla="*/ 0 h 1018"/>
                    <a:gd name="T110" fmla="*/ 0 w 1486"/>
                    <a:gd name="T111" fmla="*/ 0 h 1018"/>
                    <a:gd name="T112" fmla="*/ 0 w 1486"/>
                    <a:gd name="T113" fmla="*/ 0 h 1018"/>
                    <a:gd name="T114" fmla="*/ 0 w 1486"/>
                    <a:gd name="T115" fmla="*/ 0 h 1018"/>
                    <a:gd name="T116" fmla="*/ 0 w 1486"/>
                    <a:gd name="T117" fmla="*/ 0 h 1018"/>
                    <a:gd name="T118" fmla="*/ 0 w 1486"/>
                    <a:gd name="T119" fmla="*/ 0 h 1018"/>
                    <a:gd name="T120" fmla="*/ 0 w 1486"/>
                    <a:gd name="T121" fmla="*/ 0 h 10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8"/>
                    <a:gd name="T185" fmla="*/ 1486 w 1486"/>
                    <a:gd name="T186" fmla="*/ 1018 h 10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8">
                      <a:moveTo>
                        <a:pt x="0" y="940"/>
                      </a:moveTo>
                      <a:lnTo>
                        <a:pt x="202" y="1017"/>
                      </a:lnTo>
                      <a:lnTo>
                        <a:pt x="207" y="1000"/>
                      </a:lnTo>
                      <a:lnTo>
                        <a:pt x="213" y="983"/>
                      </a:lnTo>
                      <a:lnTo>
                        <a:pt x="221" y="961"/>
                      </a:lnTo>
                      <a:lnTo>
                        <a:pt x="229" y="943"/>
                      </a:lnTo>
                      <a:lnTo>
                        <a:pt x="237" y="923"/>
                      </a:lnTo>
                      <a:lnTo>
                        <a:pt x="244" y="908"/>
                      </a:lnTo>
                      <a:lnTo>
                        <a:pt x="254" y="887"/>
                      </a:lnTo>
                      <a:lnTo>
                        <a:pt x="261" y="870"/>
                      </a:lnTo>
                      <a:lnTo>
                        <a:pt x="272" y="851"/>
                      </a:lnTo>
                      <a:lnTo>
                        <a:pt x="280" y="832"/>
                      </a:lnTo>
                      <a:lnTo>
                        <a:pt x="292" y="815"/>
                      </a:lnTo>
                      <a:lnTo>
                        <a:pt x="302" y="798"/>
                      </a:lnTo>
                      <a:lnTo>
                        <a:pt x="311" y="784"/>
                      </a:lnTo>
                      <a:lnTo>
                        <a:pt x="320" y="770"/>
                      </a:lnTo>
                      <a:lnTo>
                        <a:pt x="331" y="754"/>
                      </a:lnTo>
                      <a:lnTo>
                        <a:pt x="342" y="739"/>
                      </a:lnTo>
                      <a:lnTo>
                        <a:pt x="354" y="722"/>
                      </a:lnTo>
                      <a:lnTo>
                        <a:pt x="366" y="706"/>
                      </a:lnTo>
                      <a:lnTo>
                        <a:pt x="373" y="695"/>
                      </a:lnTo>
                      <a:lnTo>
                        <a:pt x="384" y="681"/>
                      </a:lnTo>
                      <a:lnTo>
                        <a:pt x="398" y="664"/>
                      </a:lnTo>
                      <a:lnTo>
                        <a:pt x="414" y="647"/>
                      </a:lnTo>
                      <a:lnTo>
                        <a:pt x="432" y="625"/>
                      </a:lnTo>
                      <a:lnTo>
                        <a:pt x="450" y="606"/>
                      </a:lnTo>
                      <a:lnTo>
                        <a:pt x="469" y="585"/>
                      </a:lnTo>
                      <a:lnTo>
                        <a:pt x="488" y="566"/>
                      </a:lnTo>
                      <a:lnTo>
                        <a:pt x="511" y="547"/>
                      </a:lnTo>
                      <a:lnTo>
                        <a:pt x="530" y="531"/>
                      </a:lnTo>
                      <a:lnTo>
                        <a:pt x="549" y="516"/>
                      </a:lnTo>
                      <a:lnTo>
                        <a:pt x="571" y="499"/>
                      </a:lnTo>
                      <a:lnTo>
                        <a:pt x="596" y="481"/>
                      </a:lnTo>
                      <a:lnTo>
                        <a:pt x="622" y="462"/>
                      </a:lnTo>
                      <a:lnTo>
                        <a:pt x="645" y="447"/>
                      </a:lnTo>
                      <a:lnTo>
                        <a:pt x="672" y="431"/>
                      </a:lnTo>
                      <a:lnTo>
                        <a:pt x="700" y="414"/>
                      </a:lnTo>
                      <a:lnTo>
                        <a:pt x="727" y="401"/>
                      </a:lnTo>
                      <a:lnTo>
                        <a:pt x="753" y="388"/>
                      </a:lnTo>
                      <a:lnTo>
                        <a:pt x="778" y="376"/>
                      </a:lnTo>
                      <a:lnTo>
                        <a:pt x="801" y="366"/>
                      </a:lnTo>
                      <a:lnTo>
                        <a:pt x="829" y="354"/>
                      </a:lnTo>
                      <a:lnTo>
                        <a:pt x="854" y="345"/>
                      </a:lnTo>
                      <a:lnTo>
                        <a:pt x="880" y="336"/>
                      </a:lnTo>
                      <a:lnTo>
                        <a:pt x="908" y="327"/>
                      </a:lnTo>
                      <a:lnTo>
                        <a:pt x="933" y="319"/>
                      </a:lnTo>
                      <a:lnTo>
                        <a:pt x="963" y="312"/>
                      </a:lnTo>
                      <a:lnTo>
                        <a:pt x="993" y="305"/>
                      </a:lnTo>
                      <a:lnTo>
                        <a:pt x="1022" y="298"/>
                      </a:lnTo>
                      <a:lnTo>
                        <a:pt x="1053" y="293"/>
                      </a:lnTo>
                      <a:lnTo>
                        <a:pt x="1085" y="288"/>
                      </a:lnTo>
                      <a:lnTo>
                        <a:pt x="1114" y="285"/>
                      </a:lnTo>
                      <a:lnTo>
                        <a:pt x="1144" y="283"/>
                      </a:lnTo>
                      <a:lnTo>
                        <a:pt x="1179" y="281"/>
                      </a:lnTo>
                      <a:lnTo>
                        <a:pt x="1207" y="281"/>
                      </a:lnTo>
                      <a:lnTo>
                        <a:pt x="1241" y="281"/>
                      </a:lnTo>
                      <a:lnTo>
                        <a:pt x="1241" y="354"/>
                      </a:lnTo>
                      <a:lnTo>
                        <a:pt x="1485" y="185"/>
                      </a:lnTo>
                      <a:lnTo>
                        <a:pt x="1241" y="0"/>
                      </a:lnTo>
                      <a:lnTo>
                        <a:pt x="1241" y="69"/>
                      </a:lnTo>
                      <a:lnTo>
                        <a:pt x="1204" y="69"/>
                      </a:lnTo>
                      <a:lnTo>
                        <a:pt x="1168" y="70"/>
                      </a:lnTo>
                      <a:lnTo>
                        <a:pt x="1132" y="73"/>
                      </a:lnTo>
                      <a:lnTo>
                        <a:pt x="1100" y="76"/>
                      </a:lnTo>
                      <a:lnTo>
                        <a:pt x="1068" y="78"/>
                      </a:lnTo>
                      <a:lnTo>
                        <a:pt x="1039" y="82"/>
                      </a:lnTo>
                      <a:lnTo>
                        <a:pt x="1007" y="87"/>
                      </a:lnTo>
                      <a:lnTo>
                        <a:pt x="978" y="93"/>
                      </a:lnTo>
                      <a:lnTo>
                        <a:pt x="951" y="98"/>
                      </a:lnTo>
                      <a:lnTo>
                        <a:pt x="921" y="104"/>
                      </a:lnTo>
                      <a:lnTo>
                        <a:pt x="884" y="113"/>
                      </a:lnTo>
                      <a:lnTo>
                        <a:pt x="855" y="121"/>
                      </a:lnTo>
                      <a:lnTo>
                        <a:pt x="827" y="130"/>
                      </a:lnTo>
                      <a:lnTo>
                        <a:pt x="800" y="139"/>
                      </a:lnTo>
                      <a:lnTo>
                        <a:pt x="768" y="151"/>
                      </a:lnTo>
                      <a:lnTo>
                        <a:pt x="738" y="163"/>
                      </a:lnTo>
                      <a:lnTo>
                        <a:pt x="711" y="174"/>
                      </a:lnTo>
                      <a:lnTo>
                        <a:pt x="683" y="186"/>
                      </a:lnTo>
                      <a:lnTo>
                        <a:pt x="652" y="201"/>
                      </a:lnTo>
                      <a:lnTo>
                        <a:pt x="624" y="215"/>
                      </a:lnTo>
                      <a:lnTo>
                        <a:pt x="597" y="228"/>
                      </a:lnTo>
                      <a:lnTo>
                        <a:pt x="571" y="244"/>
                      </a:lnTo>
                      <a:lnTo>
                        <a:pt x="546" y="257"/>
                      </a:lnTo>
                      <a:lnTo>
                        <a:pt x="522" y="273"/>
                      </a:lnTo>
                      <a:lnTo>
                        <a:pt x="498" y="289"/>
                      </a:lnTo>
                      <a:lnTo>
                        <a:pt x="471" y="307"/>
                      </a:lnTo>
                      <a:lnTo>
                        <a:pt x="446" y="324"/>
                      </a:lnTo>
                      <a:lnTo>
                        <a:pt x="423" y="344"/>
                      </a:lnTo>
                      <a:lnTo>
                        <a:pt x="399" y="363"/>
                      </a:lnTo>
                      <a:lnTo>
                        <a:pt x="377" y="382"/>
                      </a:lnTo>
                      <a:lnTo>
                        <a:pt x="357" y="400"/>
                      </a:lnTo>
                      <a:lnTo>
                        <a:pt x="338" y="417"/>
                      </a:lnTo>
                      <a:lnTo>
                        <a:pt x="315" y="439"/>
                      </a:lnTo>
                      <a:lnTo>
                        <a:pt x="294" y="461"/>
                      </a:lnTo>
                      <a:lnTo>
                        <a:pt x="277" y="479"/>
                      </a:lnTo>
                      <a:lnTo>
                        <a:pt x="257" y="501"/>
                      </a:lnTo>
                      <a:lnTo>
                        <a:pt x="239" y="524"/>
                      </a:lnTo>
                      <a:lnTo>
                        <a:pt x="220" y="547"/>
                      </a:lnTo>
                      <a:lnTo>
                        <a:pt x="202" y="570"/>
                      </a:lnTo>
                      <a:lnTo>
                        <a:pt x="185" y="591"/>
                      </a:lnTo>
                      <a:lnTo>
                        <a:pt x="165" y="616"/>
                      </a:lnTo>
                      <a:lnTo>
                        <a:pt x="151" y="637"/>
                      </a:lnTo>
                      <a:lnTo>
                        <a:pt x="137" y="658"/>
                      </a:lnTo>
                      <a:lnTo>
                        <a:pt x="128" y="672"/>
                      </a:lnTo>
                      <a:lnTo>
                        <a:pt x="117" y="686"/>
                      </a:lnTo>
                      <a:lnTo>
                        <a:pt x="109" y="698"/>
                      </a:lnTo>
                      <a:lnTo>
                        <a:pt x="104" y="709"/>
                      </a:lnTo>
                      <a:lnTo>
                        <a:pt x="96" y="722"/>
                      </a:lnTo>
                      <a:lnTo>
                        <a:pt x="91" y="737"/>
                      </a:lnTo>
                      <a:lnTo>
                        <a:pt x="83" y="753"/>
                      </a:lnTo>
                      <a:lnTo>
                        <a:pt x="75" y="766"/>
                      </a:lnTo>
                      <a:lnTo>
                        <a:pt x="69" y="777"/>
                      </a:lnTo>
                      <a:lnTo>
                        <a:pt x="61" y="793"/>
                      </a:lnTo>
                      <a:lnTo>
                        <a:pt x="53" y="809"/>
                      </a:lnTo>
                      <a:lnTo>
                        <a:pt x="47" y="824"/>
                      </a:lnTo>
                      <a:lnTo>
                        <a:pt x="38" y="840"/>
                      </a:lnTo>
                      <a:lnTo>
                        <a:pt x="32" y="854"/>
                      </a:lnTo>
                      <a:lnTo>
                        <a:pt x="26" y="867"/>
                      </a:lnTo>
                      <a:lnTo>
                        <a:pt x="21" y="883"/>
                      </a:lnTo>
                      <a:lnTo>
                        <a:pt x="14" y="899"/>
                      </a:lnTo>
                      <a:lnTo>
                        <a:pt x="9" y="914"/>
                      </a:lnTo>
                      <a:lnTo>
                        <a:pt x="5" y="926"/>
                      </a:lnTo>
                      <a:lnTo>
                        <a:pt x="0" y="940"/>
                      </a:lnTo>
                    </a:path>
                  </a:pathLst>
                </a:custGeom>
                <a:solidFill>
                  <a:srgbClr val="FBF505"/>
                </a:solidFill>
                <a:ln w="12700" cap="rnd">
                  <a:noFill/>
                  <a:round/>
                  <a:headEnd/>
                  <a:tailEnd/>
                </a:ln>
              </p:spPr>
              <p:txBody>
                <a:bodyPr/>
                <a:lstStyle/>
                <a:p>
                  <a:endParaRPr lang="en-US" dirty="0" smtClean="0">
                    <a:solidFill>
                      <a:srgbClr val="000000"/>
                    </a:solidFill>
                    <a:latin typeface="Arial" pitchFamily="34" charset="0"/>
                  </a:endParaRPr>
                </a:p>
              </p:txBody>
            </p:sp>
            <p:sp>
              <p:nvSpPr>
                <p:cNvPr id="163876" name="Freeform 61"/>
                <p:cNvSpPr>
                  <a:spLocks noChangeAspect="1"/>
                </p:cNvSpPr>
                <p:nvPr/>
              </p:nvSpPr>
              <p:spPr bwMode="auto">
                <a:xfrm>
                  <a:off x="1530" y="1510"/>
                  <a:ext cx="221" cy="152"/>
                </a:xfrm>
                <a:custGeom>
                  <a:avLst/>
                  <a:gdLst>
                    <a:gd name="T0" fmla="*/ 0 w 1486"/>
                    <a:gd name="T1" fmla="*/ 0 h 1019"/>
                    <a:gd name="T2" fmla="*/ 0 w 1486"/>
                    <a:gd name="T3" fmla="*/ 0 h 1019"/>
                    <a:gd name="T4" fmla="*/ 0 w 1486"/>
                    <a:gd name="T5" fmla="*/ 0 h 1019"/>
                    <a:gd name="T6" fmla="*/ 0 w 1486"/>
                    <a:gd name="T7" fmla="*/ 0 h 1019"/>
                    <a:gd name="T8" fmla="*/ 0 w 1486"/>
                    <a:gd name="T9" fmla="*/ 0 h 1019"/>
                    <a:gd name="T10" fmla="*/ 0 w 1486"/>
                    <a:gd name="T11" fmla="*/ 0 h 1019"/>
                    <a:gd name="T12" fmla="*/ 0 w 1486"/>
                    <a:gd name="T13" fmla="*/ 0 h 1019"/>
                    <a:gd name="T14" fmla="*/ 0 w 1486"/>
                    <a:gd name="T15" fmla="*/ 0 h 1019"/>
                    <a:gd name="T16" fmla="*/ 0 w 1486"/>
                    <a:gd name="T17" fmla="*/ 0 h 1019"/>
                    <a:gd name="T18" fmla="*/ 0 w 1486"/>
                    <a:gd name="T19" fmla="*/ 0 h 1019"/>
                    <a:gd name="T20" fmla="*/ 0 w 1486"/>
                    <a:gd name="T21" fmla="*/ 0 h 1019"/>
                    <a:gd name="T22" fmla="*/ 0 w 1486"/>
                    <a:gd name="T23" fmla="*/ 0 h 1019"/>
                    <a:gd name="T24" fmla="*/ 0 w 1486"/>
                    <a:gd name="T25" fmla="*/ 0 h 1019"/>
                    <a:gd name="T26" fmla="*/ 0 w 1486"/>
                    <a:gd name="T27" fmla="*/ 0 h 1019"/>
                    <a:gd name="T28" fmla="*/ 0 w 1486"/>
                    <a:gd name="T29" fmla="*/ 0 h 1019"/>
                    <a:gd name="T30" fmla="*/ 0 w 1486"/>
                    <a:gd name="T31" fmla="*/ 0 h 1019"/>
                    <a:gd name="T32" fmla="*/ 0 w 1486"/>
                    <a:gd name="T33" fmla="*/ 0 h 1019"/>
                    <a:gd name="T34" fmla="*/ 0 w 1486"/>
                    <a:gd name="T35" fmla="*/ 0 h 1019"/>
                    <a:gd name="T36" fmla="*/ 0 w 1486"/>
                    <a:gd name="T37" fmla="*/ 0 h 1019"/>
                    <a:gd name="T38" fmla="*/ 0 w 1486"/>
                    <a:gd name="T39" fmla="*/ 0 h 1019"/>
                    <a:gd name="T40" fmla="*/ 0 w 1486"/>
                    <a:gd name="T41" fmla="*/ 0 h 1019"/>
                    <a:gd name="T42" fmla="*/ 0 w 1486"/>
                    <a:gd name="T43" fmla="*/ 0 h 1019"/>
                    <a:gd name="T44" fmla="*/ 0 w 1486"/>
                    <a:gd name="T45" fmla="*/ 0 h 1019"/>
                    <a:gd name="T46" fmla="*/ 0 w 1486"/>
                    <a:gd name="T47" fmla="*/ 0 h 1019"/>
                    <a:gd name="T48" fmla="*/ 0 w 1486"/>
                    <a:gd name="T49" fmla="*/ 0 h 1019"/>
                    <a:gd name="T50" fmla="*/ 0 w 1486"/>
                    <a:gd name="T51" fmla="*/ 0 h 1019"/>
                    <a:gd name="T52" fmla="*/ 0 w 1486"/>
                    <a:gd name="T53" fmla="*/ 0 h 1019"/>
                    <a:gd name="T54" fmla="*/ 0 w 1486"/>
                    <a:gd name="T55" fmla="*/ 0 h 1019"/>
                    <a:gd name="T56" fmla="*/ 0 w 1486"/>
                    <a:gd name="T57" fmla="*/ 0 h 1019"/>
                    <a:gd name="T58" fmla="*/ 0 w 1486"/>
                    <a:gd name="T59" fmla="*/ 0 h 1019"/>
                    <a:gd name="T60" fmla="*/ 0 w 1486"/>
                    <a:gd name="T61" fmla="*/ 0 h 1019"/>
                    <a:gd name="T62" fmla="*/ 0 w 1486"/>
                    <a:gd name="T63" fmla="*/ 0 h 1019"/>
                    <a:gd name="T64" fmla="*/ 0 w 1486"/>
                    <a:gd name="T65" fmla="*/ 0 h 1019"/>
                    <a:gd name="T66" fmla="*/ 0 w 1486"/>
                    <a:gd name="T67" fmla="*/ 0 h 1019"/>
                    <a:gd name="T68" fmla="*/ 0 w 1486"/>
                    <a:gd name="T69" fmla="*/ 0 h 1019"/>
                    <a:gd name="T70" fmla="*/ 0 w 1486"/>
                    <a:gd name="T71" fmla="*/ 0 h 1019"/>
                    <a:gd name="T72" fmla="*/ 0 w 1486"/>
                    <a:gd name="T73" fmla="*/ 0 h 1019"/>
                    <a:gd name="T74" fmla="*/ 0 w 1486"/>
                    <a:gd name="T75" fmla="*/ 0 h 1019"/>
                    <a:gd name="T76" fmla="*/ 0 w 1486"/>
                    <a:gd name="T77" fmla="*/ 0 h 1019"/>
                    <a:gd name="T78" fmla="*/ 0 w 1486"/>
                    <a:gd name="T79" fmla="*/ 0 h 1019"/>
                    <a:gd name="T80" fmla="*/ 0 w 1486"/>
                    <a:gd name="T81" fmla="*/ 0 h 1019"/>
                    <a:gd name="T82" fmla="*/ 0 w 1486"/>
                    <a:gd name="T83" fmla="*/ 0 h 1019"/>
                    <a:gd name="T84" fmla="*/ 0 w 1486"/>
                    <a:gd name="T85" fmla="*/ 0 h 1019"/>
                    <a:gd name="T86" fmla="*/ 0 w 1486"/>
                    <a:gd name="T87" fmla="*/ 0 h 1019"/>
                    <a:gd name="T88" fmla="*/ 0 w 1486"/>
                    <a:gd name="T89" fmla="*/ 0 h 1019"/>
                    <a:gd name="T90" fmla="*/ 0 w 1486"/>
                    <a:gd name="T91" fmla="*/ 0 h 1019"/>
                    <a:gd name="T92" fmla="*/ 0 w 1486"/>
                    <a:gd name="T93" fmla="*/ 0 h 1019"/>
                    <a:gd name="T94" fmla="*/ 0 w 1486"/>
                    <a:gd name="T95" fmla="*/ 0 h 1019"/>
                    <a:gd name="T96" fmla="*/ 0 w 1486"/>
                    <a:gd name="T97" fmla="*/ 0 h 1019"/>
                    <a:gd name="T98" fmla="*/ 0 w 1486"/>
                    <a:gd name="T99" fmla="*/ 0 h 1019"/>
                    <a:gd name="T100" fmla="*/ 0 w 1486"/>
                    <a:gd name="T101" fmla="*/ 0 h 1019"/>
                    <a:gd name="T102" fmla="*/ 0 w 1486"/>
                    <a:gd name="T103" fmla="*/ 0 h 1019"/>
                    <a:gd name="T104" fmla="*/ 0 w 1486"/>
                    <a:gd name="T105" fmla="*/ 0 h 1019"/>
                    <a:gd name="T106" fmla="*/ 0 w 1486"/>
                    <a:gd name="T107" fmla="*/ 0 h 1019"/>
                    <a:gd name="T108" fmla="*/ 0 w 1486"/>
                    <a:gd name="T109" fmla="*/ 0 h 1019"/>
                    <a:gd name="T110" fmla="*/ 0 w 1486"/>
                    <a:gd name="T111" fmla="*/ 0 h 1019"/>
                    <a:gd name="T112" fmla="*/ 0 w 1486"/>
                    <a:gd name="T113" fmla="*/ 0 h 1019"/>
                    <a:gd name="T114" fmla="*/ 0 w 1486"/>
                    <a:gd name="T115" fmla="*/ 0 h 1019"/>
                    <a:gd name="T116" fmla="*/ 0 w 1486"/>
                    <a:gd name="T117" fmla="*/ 0 h 1019"/>
                    <a:gd name="T118" fmla="*/ 0 w 1486"/>
                    <a:gd name="T119" fmla="*/ 0 h 1019"/>
                    <a:gd name="T120" fmla="*/ 0 w 1486"/>
                    <a:gd name="T121" fmla="*/ 0 h 10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86"/>
                    <a:gd name="T184" fmla="*/ 0 h 1019"/>
                    <a:gd name="T185" fmla="*/ 1486 w 1486"/>
                    <a:gd name="T186" fmla="*/ 1019 h 10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86" h="1019">
                      <a:moveTo>
                        <a:pt x="1485" y="77"/>
                      </a:moveTo>
                      <a:lnTo>
                        <a:pt x="1283" y="0"/>
                      </a:lnTo>
                      <a:lnTo>
                        <a:pt x="1278" y="17"/>
                      </a:lnTo>
                      <a:lnTo>
                        <a:pt x="1271" y="34"/>
                      </a:lnTo>
                      <a:lnTo>
                        <a:pt x="1263" y="56"/>
                      </a:lnTo>
                      <a:lnTo>
                        <a:pt x="1256" y="74"/>
                      </a:lnTo>
                      <a:lnTo>
                        <a:pt x="1248" y="94"/>
                      </a:lnTo>
                      <a:lnTo>
                        <a:pt x="1240" y="109"/>
                      </a:lnTo>
                      <a:lnTo>
                        <a:pt x="1231" y="130"/>
                      </a:lnTo>
                      <a:lnTo>
                        <a:pt x="1223" y="147"/>
                      </a:lnTo>
                      <a:lnTo>
                        <a:pt x="1213" y="167"/>
                      </a:lnTo>
                      <a:lnTo>
                        <a:pt x="1205" y="185"/>
                      </a:lnTo>
                      <a:lnTo>
                        <a:pt x="1193" y="202"/>
                      </a:lnTo>
                      <a:lnTo>
                        <a:pt x="1183" y="219"/>
                      </a:lnTo>
                      <a:lnTo>
                        <a:pt x="1173" y="233"/>
                      </a:lnTo>
                      <a:lnTo>
                        <a:pt x="1164" y="247"/>
                      </a:lnTo>
                      <a:lnTo>
                        <a:pt x="1154" y="263"/>
                      </a:lnTo>
                      <a:lnTo>
                        <a:pt x="1142" y="279"/>
                      </a:lnTo>
                      <a:lnTo>
                        <a:pt x="1131" y="295"/>
                      </a:lnTo>
                      <a:lnTo>
                        <a:pt x="1119" y="311"/>
                      </a:lnTo>
                      <a:lnTo>
                        <a:pt x="1111" y="322"/>
                      </a:lnTo>
                      <a:lnTo>
                        <a:pt x="1101" y="336"/>
                      </a:lnTo>
                      <a:lnTo>
                        <a:pt x="1086" y="353"/>
                      </a:lnTo>
                      <a:lnTo>
                        <a:pt x="1071" y="370"/>
                      </a:lnTo>
                      <a:lnTo>
                        <a:pt x="1053" y="392"/>
                      </a:lnTo>
                      <a:lnTo>
                        <a:pt x="1034" y="411"/>
                      </a:lnTo>
                      <a:lnTo>
                        <a:pt x="1016" y="432"/>
                      </a:lnTo>
                      <a:lnTo>
                        <a:pt x="996" y="451"/>
                      </a:lnTo>
                      <a:lnTo>
                        <a:pt x="973" y="470"/>
                      </a:lnTo>
                      <a:lnTo>
                        <a:pt x="955" y="486"/>
                      </a:lnTo>
                      <a:lnTo>
                        <a:pt x="935" y="501"/>
                      </a:lnTo>
                      <a:lnTo>
                        <a:pt x="913" y="518"/>
                      </a:lnTo>
                      <a:lnTo>
                        <a:pt x="889" y="536"/>
                      </a:lnTo>
                      <a:lnTo>
                        <a:pt x="863" y="555"/>
                      </a:lnTo>
                      <a:lnTo>
                        <a:pt x="839" y="570"/>
                      </a:lnTo>
                      <a:lnTo>
                        <a:pt x="813" y="586"/>
                      </a:lnTo>
                      <a:lnTo>
                        <a:pt x="784" y="603"/>
                      </a:lnTo>
                      <a:lnTo>
                        <a:pt x="757" y="616"/>
                      </a:lnTo>
                      <a:lnTo>
                        <a:pt x="731" y="629"/>
                      </a:lnTo>
                      <a:lnTo>
                        <a:pt x="706" y="641"/>
                      </a:lnTo>
                      <a:lnTo>
                        <a:pt x="683" y="651"/>
                      </a:lnTo>
                      <a:lnTo>
                        <a:pt x="656" y="663"/>
                      </a:lnTo>
                      <a:lnTo>
                        <a:pt x="631" y="672"/>
                      </a:lnTo>
                      <a:lnTo>
                        <a:pt x="605" y="681"/>
                      </a:lnTo>
                      <a:lnTo>
                        <a:pt x="576" y="690"/>
                      </a:lnTo>
                      <a:lnTo>
                        <a:pt x="552" y="698"/>
                      </a:lnTo>
                      <a:lnTo>
                        <a:pt x="522" y="705"/>
                      </a:lnTo>
                      <a:lnTo>
                        <a:pt x="492" y="712"/>
                      </a:lnTo>
                      <a:lnTo>
                        <a:pt x="463" y="719"/>
                      </a:lnTo>
                      <a:lnTo>
                        <a:pt x="432" y="724"/>
                      </a:lnTo>
                      <a:lnTo>
                        <a:pt x="399" y="729"/>
                      </a:lnTo>
                      <a:lnTo>
                        <a:pt x="371" y="732"/>
                      </a:lnTo>
                      <a:lnTo>
                        <a:pt x="341" y="735"/>
                      </a:lnTo>
                      <a:lnTo>
                        <a:pt x="306" y="736"/>
                      </a:lnTo>
                      <a:lnTo>
                        <a:pt x="278" y="736"/>
                      </a:lnTo>
                      <a:lnTo>
                        <a:pt x="243" y="736"/>
                      </a:lnTo>
                      <a:lnTo>
                        <a:pt x="243" y="663"/>
                      </a:lnTo>
                      <a:lnTo>
                        <a:pt x="0" y="832"/>
                      </a:lnTo>
                      <a:lnTo>
                        <a:pt x="243" y="1018"/>
                      </a:lnTo>
                      <a:lnTo>
                        <a:pt x="243" y="948"/>
                      </a:lnTo>
                      <a:lnTo>
                        <a:pt x="281" y="948"/>
                      </a:lnTo>
                      <a:lnTo>
                        <a:pt x="316" y="947"/>
                      </a:lnTo>
                      <a:lnTo>
                        <a:pt x="352" y="944"/>
                      </a:lnTo>
                      <a:lnTo>
                        <a:pt x="385" y="941"/>
                      </a:lnTo>
                      <a:lnTo>
                        <a:pt x="416" y="939"/>
                      </a:lnTo>
                      <a:lnTo>
                        <a:pt x="446" y="935"/>
                      </a:lnTo>
                      <a:lnTo>
                        <a:pt x="477" y="930"/>
                      </a:lnTo>
                      <a:lnTo>
                        <a:pt x="506" y="925"/>
                      </a:lnTo>
                      <a:lnTo>
                        <a:pt x="533" y="919"/>
                      </a:lnTo>
                      <a:lnTo>
                        <a:pt x="563" y="913"/>
                      </a:lnTo>
                      <a:lnTo>
                        <a:pt x="601" y="904"/>
                      </a:lnTo>
                      <a:lnTo>
                        <a:pt x="629" y="896"/>
                      </a:lnTo>
                      <a:lnTo>
                        <a:pt x="657" y="887"/>
                      </a:lnTo>
                      <a:lnTo>
                        <a:pt x="684" y="878"/>
                      </a:lnTo>
                      <a:lnTo>
                        <a:pt x="717" y="866"/>
                      </a:lnTo>
                      <a:lnTo>
                        <a:pt x="747" y="854"/>
                      </a:lnTo>
                      <a:lnTo>
                        <a:pt x="774" y="843"/>
                      </a:lnTo>
                      <a:lnTo>
                        <a:pt x="801" y="831"/>
                      </a:lnTo>
                      <a:lnTo>
                        <a:pt x="832" y="816"/>
                      </a:lnTo>
                      <a:lnTo>
                        <a:pt x="860" y="802"/>
                      </a:lnTo>
                      <a:lnTo>
                        <a:pt x="887" y="789"/>
                      </a:lnTo>
                      <a:lnTo>
                        <a:pt x="913" y="774"/>
                      </a:lnTo>
                      <a:lnTo>
                        <a:pt x="937" y="761"/>
                      </a:lnTo>
                      <a:lnTo>
                        <a:pt x="963" y="744"/>
                      </a:lnTo>
                      <a:lnTo>
                        <a:pt x="986" y="728"/>
                      </a:lnTo>
                      <a:lnTo>
                        <a:pt x="1013" y="710"/>
                      </a:lnTo>
                      <a:lnTo>
                        <a:pt x="1038" y="693"/>
                      </a:lnTo>
                      <a:lnTo>
                        <a:pt x="1062" y="673"/>
                      </a:lnTo>
                      <a:lnTo>
                        <a:pt x="1085" y="654"/>
                      </a:lnTo>
                      <a:lnTo>
                        <a:pt x="1107" y="636"/>
                      </a:lnTo>
                      <a:lnTo>
                        <a:pt x="1128" y="617"/>
                      </a:lnTo>
                      <a:lnTo>
                        <a:pt x="1146" y="600"/>
                      </a:lnTo>
                      <a:lnTo>
                        <a:pt x="1170" y="578"/>
                      </a:lnTo>
                      <a:lnTo>
                        <a:pt x="1190" y="556"/>
                      </a:lnTo>
                      <a:lnTo>
                        <a:pt x="1208" y="538"/>
                      </a:lnTo>
                      <a:lnTo>
                        <a:pt x="1227" y="516"/>
                      </a:lnTo>
                      <a:lnTo>
                        <a:pt x="1245" y="494"/>
                      </a:lnTo>
                      <a:lnTo>
                        <a:pt x="1265" y="470"/>
                      </a:lnTo>
                      <a:lnTo>
                        <a:pt x="1283" y="447"/>
                      </a:lnTo>
                      <a:lnTo>
                        <a:pt x="1300" y="426"/>
                      </a:lnTo>
                      <a:lnTo>
                        <a:pt x="1319" y="401"/>
                      </a:lnTo>
                      <a:lnTo>
                        <a:pt x="1334" y="380"/>
                      </a:lnTo>
                      <a:lnTo>
                        <a:pt x="1348" y="359"/>
                      </a:lnTo>
                      <a:lnTo>
                        <a:pt x="1357" y="345"/>
                      </a:lnTo>
                      <a:lnTo>
                        <a:pt x="1367" y="331"/>
                      </a:lnTo>
                      <a:lnTo>
                        <a:pt x="1375" y="319"/>
                      </a:lnTo>
                      <a:lnTo>
                        <a:pt x="1380" y="308"/>
                      </a:lnTo>
                      <a:lnTo>
                        <a:pt x="1388" y="295"/>
                      </a:lnTo>
                      <a:lnTo>
                        <a:pt x="1394" y="280"/>
                      </a:lnTo>
                      <a:lnTo>
                        <a:pt x="1401" y="264"/>
                      </a:lnTo>
                      <a:lnTo>
                        <a:pt x="1409" y="251"/>
                      </a:lnTo>
                      <a:lnTo>
                        <a:pt x="1416" y="240"/>
                      </a:lnTo>
                      <a:lnTo>
                        <a:pt x="1424" y="224"/>
                      </a:lnTo>
                      <a:lnTo>
                        <a:pt x="1431" y="208"/>
                      </a:lnTo>
                      <a:lnTo>
                        <a:pt x="1438" y="193"/>
                      </a:lnTo>
                      <a:lnTo>
                        <a:pt x="1447" y="177"/>
                      </a:lnTo>
                      <a:lnTo>
                        <a:pt x="1452" y="163"/>
                      </a:lnTo>
                      <a:lnTo>
                        <a:pt x="1459" y="150"/>
                      </a:lnTo>
                      <a:lnTo>
                        <a:pt x="1464" y="134"/>
                      </a:lnTo>
                      <a:lnTo>
                        <a:pt x="1470" y="118"/>
                      </a:lnTo>
                      <a:lnTo>
                        <a:pt x="1475" y="103"/>
                      </a:lnTo>
                      <a:lnTo>
                        <a:pt x="1479" y="91"/>
                      </a:lnTo>
                      <a:lnTo>
                        <a:pt x="1485" y="77"/>
                      </a:lnTo>
                    </a:path>
                  </a:pathLst>
                </a:custGeom>
                <a:solidFill>
                  <a:srgbClr val="00FF00"/>
                </a:solidFill>
                <a:ln w="12700" cap="rnd">
                  <a:noFill/>
                  <a:round/>
                  <a:headEnd/>
                  <a:tailEnd/>
                </a:ln>
              </p:spPr>
              <p:txBody>
                <a:bodyPr/>
                <a:lstStyle/>
                <a:p>
                  <a:endParaRPr lang="en-US" dirty="0" smtClean="0">
                    <a:solidFill>
                      <a:srgbClr val="000000"/>
                    </a:solidFill>
                    <a:latin typeface="Arial" pitchFamily="34" charset="0"/>
                  </a:endParaRPr>
                </a:p>
              </p:txBody>
            </p:sp>
          </p:grpSp>
          <p:sp>
            <p:nvSpPr>
              <p:cNvPr id="163869" name="Text Box 62"/>
              <p:cNvSpPr txBox="1">
                <a:spLocks noChangeArrowheads="1"/>
              </p:cNvSpPr>
              <p:nvPr/>
            </p:nvSpPr>
            <p:spPr bwMode="auto">
              <a:xfrm>
                <a:off x="1632" y="3686"/>
                <a:ext cx="676" cy="250"/>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1</a:t>
                </a:r>
              </a:p>
            </p:txBody>
          </p:sp>
          <p:sp>
            <p:nvSpPr>
              <p:cNvPr id="163870" name="Text Box 63"/>
              <p:cNvSpPr txBox="1">
                <a:spLocks noChangeArrowheads="1"/>
              </p:cNvSpPr>
              <p:nvPr/>
            </p:nvSpPr>
            <p:spPr bwMode="auto">
              <a:xfrm>
                <a:off x="2112" y="3398"/>
                <a:ext cx="676" cy="250"/>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2</a:t>
                </a:r>
              </a:p>
            </p:txBody>
          </p:sp>
          <p:sp>
            <p:nvSpPr>
              <p:cNvPr id="163871" name="Text Box 64"/>
              <p:cNvSpPr txBox="1">
                <a:spLocks noChangeArrowheads="1"/>
              </p:cNvSpPr>
              <p:nvPr/>
            </p:nvSpPr>
            <p:spPr bwMode="auto">
              <a:xfrm>
                <a:off x="2592" y="3110"/>
                <a:ext cx="676" cy="250"/>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3</a:t>
                </a:r>
              </a:p>
            </p:txBody>
          </p:sp>
          <p:sp>
            <p:nvSpPr>
              <p:cNvPr id="163872" name="Text Box 65"/>
              <p:cNvSpPr txBox="1">
                <a:spLocks noChangeArrowheads="1"/>
              </p:cNvSpPr>
              <p:nvPr/>
            </p:nvSpPr>
            <p:spPr bwMode="auto">
              <a:xfrm>
                <a:off x="3072" y="2822"/>
                <a:ext cx="676" cy="250"/>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4</a:t>
                </a:r>
              </a:p>
            </p:txBody>
          </p:sp>
        </p:grpSp>
      </p:grpSp>
      <p:sp>
        <p:nvSpPr>
          <p:cNvPr id="163862" name="Text Box 66"/>
          <p:cNvSpPr txBox="1">
            <a:spLocks noChangeArrowheads="1"/>
          </p:cNvSpPr>
          <p:nvPr/>
        </p:nvSpPr>
        <p:spPr bwMode="auto">
          <a:xfrm>
            <a:off x="5562600" y="4022725"/>
            <a:ext cx="1073150" cy="396875"/>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5</a:t>
            </a:r>
          </a:p>
        </p:txBody>
      </p:sp>
      <p:sp>
        <p:nvSpPr>
          <p:cNvPr id="163863" name="Text Box 67"/>
          <p:cNvSpPr txBox="1">
            <a:spLocks noChangeArrowheads="1"/>
          </p:cNvSpPr>
          <p:nvPr/>
        </p:nvSpPr>
        <p:spPr bwMode="auto">
          <a:xfrm>
            <a:off x="7010400" y="3108325"/>
            <a:ext cx="1073150" cy="396875"/>
          </a:xfrm>
          <a:prstGeom prst="rect">
            <a:avLst/>
          </a:prstGeom>
          <a:noFill/>
          <a:ln w="12700">
            <a:noFill/>
            <a:miter lim="800000"/>
            <a:headEnd/>
            <a:tailEnd/>
          </a:ln>
        </p:spPr>
        <p:txBody>
          <a:bodyPr wrap="none">
            <a:spAutoFit/>
          </a:bodyPr>
          <a:lstStyle/>
          <a:p>
            <a:pPr eaLnBrk="0" hangingPunct="0"/>
            <a:r>
              <a:rPr lang="en-US" sz="2000" b="1" dirty="0" smtClean="0">
                <a:solidFill>
                  <a:srgbClr val="FFFFFF"/>
                </a:solidFill>
                <a:latin typeface="Arial" pitchFamily="34" charset="0"/>
              </a:rPr>
              <a:t>Cycle 7</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22238"/>
            <a:ext cx="8458200" cy="1020762"/>
          </a:xfrm>
        </p:spPr>
        <p:txBody>
          <a:bodyPr/>
          <a:lstStyle/>
          <a:p>
            <a:r>
              <a:rPr lang="en-US" sz="3200" dirty="0"/>
              <a:t>Example of Iterative PDSA Cycles to Improve Patient Understanding using Teach Back</a:t>
            </a:r>
          </a:p>
        </p:txBody>
      </p:sp>
      <p:sp>
        <p:nvSpPr>
          <p:cNvPr id="6" name="Content Placeholder 5"/>
          <p:cNvSpPr>
            <a:spLocks noGrp="1"/>
          </p:cNvSpPr>
          <p:nvPr>
            <p:ph idx="1"/>
          </p:nvPr>
        </p:nvSpPr>
        <p:spPr>
          <a:xfrm>
            <a:off x="304800" y="1417637"/>
            <a:ext cx="8686800" cy="4297363"/>
          </a:xfrm>
        </p:spPr>
        <p:txBody>
          <a:bodyPr/>
          <a:lstStyle/>
          <a:p>
            <a:pPr marL="0" lvl="0" indent="0">
              <a:buNone/>
            </a:pPr>
            <a:r>
              <a:rPr lang="en-US" sz="2100" u="sng" dirty="0"/>
              <a:t>Cycle 1:</a:t>
            </a:r>
            <a:r>
              <a:rPr lang="en-US" sz="2100" dirty="0"/>
              <a:t> One nurse, on one day, tests whether using Teach Back with one patient who has heart failure (HF) helps the patient learn the reasons to call the physician for help after discharge. The nurse learned that materials were confusing to the patient.</a:t>
            </a:r>
          </a:p>
          <a:p>
            <a:pPr marL="0" lvl="0" indent="0">
              <a:buNone/>
            </a:pPr>
            <a:r>
              <a:rPr lang="en-US" sz="2100" u="sng" dirty="0"/>
              <a:t>Cycle 2:</a:t>
            </a:r>
            <a:r>
              <a:rPr lang="en-US" sz="2100" dirty="0"/>
              <a:t> Nurse revises the teaching materials to identify key points by circling them. The nurse runs a second PDSA cycle with the same patient the next day and the patient can Teach Back the signs and symptoms, when and how to call his doctor.</a:t>
            </a:r>
          </a:p>
          <a:p>
            <a:pPr marL="0" lvl="0" indent="0">
              <a:buNone/>
            </a:pPr>
            <a:r>
              <a:rPr lang="en-US" sz="2100" u="sng" dirty="0"/>
              <a:t>Cycle 3</a:t>
            </a:r>
            <a:r>
              <a:rPr lang="en-US" sz="2100" dirty="0"/>
              <a:t>:  The nurse expands Teach Back to two patients, one has a designated learner, his daughter. </a:t>
            </a:r>
          </a:p>
          <a:p>
            <a:pPr marL="0" lvl="0" indent="0">
              <a:buNone/>
            </a:pPr>
            <a:r>
              <a:rPr lang="en-US" sz="2100" u="sng" dirty="0"/>
              <a:t>Cycle 4:</a:t>
            </a:r>
            <a:r>
              <a:rPr lang="en-US" sz="2100" dirty="0"/>
              <a:t> The nurse tries a cycle of setting a learning appointment with a designated learner.  This cycle is later abandoned due to complexity</a:t>
            </a:r>
          </a:p>
          <a:p>
            <a:pPr marL="0" indent="0">
              <a:buNone/>
            </a:pPr>
            <a:endParaRPr lang="en-US" dirty="0"/>
          </a:p>
        </p:txBody>
      </p:sp>
      <p:sp>
        <p:nvSpPr>
          <p:cNvPr id="4" name="Footer Placeholder 3"/>
          <p:cNvSpPr>
            <a:spLocks noGrp="1"/>
          </p:cNvSpPr>
          <p:nvPr>
            <p:ph type="ftr" sz="quarter" idx="10"/>
          </p:nvPr>
        </p:nvSpPr>
        <p:spPr/>
        <p:txBody>
          <a:bodyPr/>
          <a:lstStyle/>
          <a:p>
            <a:pPr>
              <a:defRPr/>
            </a:pPr>
            <a:endParaRPr lang="en-US" smtClean="0"/>
          </a:p>
          <a:p>
            <a:pPr>
              <a:defRPr/>
            </a:pPr>
            <a:endParaRPr lang="en-US" dirty="0"/>
          </a:p>
        </p:txBody>
      </p:sp>
      <p:pic>
        <p:nvPicPr>
          <p:cNvPr id="7"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1947734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8534400" cy="1020762"/>
          </a:xfrm>
        </p:spPr>
        <p:txBody>
          <a:bodyPr/>
          <a:lstStyle/>
          <a:p>
            <a:r>
              <a:rPr lang="en-US" sz="3200" dirty="0"/>
              <a:t>Example of Iterative PDSA Cycles to </a:t>
            </a:r>
            <a:r>
              <a:rPr lang="en-US" sz="3200" dirty="0" smtClean="0"/>
              <a:t>Improve </a:t>
            </a:r>
            <a:r>
              <a:rPr lang="en-US" sz="3200" dirty="0"/>
              <a:t>P</a:t>
            </a:r>
            <a:r>
              <a:rPr lang="en-US" sz="3200" dirty="0" smtClean="0"/>
              <a:t>atient </a:t>
            </a:r>
            <a:r>
              <a:rPr lang="en-US" sz="3200" dirty="0"/>
              <a:t>U</a:t>
            </a:r>
            <a:r>
              <a:rPr lang="en-US" sz="3200" dirty="0" smtClean="0"/>
              <a:t>nderstanding </a:t>
            </a:r>
            <a:r>
              <a:rPr lang="en-US" sz="3200" dirty="0"/>
              <a:t>using Teach </a:t>
            </a:r>
            <a:r>
              <a:rPr lang="en-US" sz="3200" dirty="0" smtClean="0"/>
              <a:t>Back (2)</a:t>
            </a:r>
            <a:endParaRPr lang="en-US" sz="3200" dirty="0"/>
          </a:p>
        </p:txBody>
      </p:sp>
      <p:sp>
        <p:nvSpPr>
          <p:cNvPr id="3" name="Content Placeholder 2"/>
          <p:cNvSpPr>
            <a:spLocks noGrp="1"/>
          </p:cNvSpPr>
          <p:nvPr>
            <p:ph idx="1"/>
          </p:nvPr>
        </p:nvSpPr>
        <p:spPr>
          <a:xfrm>
            <a:off x="457200" y="1447800"/>
            <a:ext cx="8229600" cy="5181600"/>
          </a:xfrm>
        </p:spPr>
        <p:txBody>
          <a:bodyPr/>
          <a:lstStyle/>
          <a:p>
            <a:pPr marL="0" lvl="0" indent="0">
              <a:buNone/>
            </a:pPr>
            <a:r>
              <a:rPr lang="en-US" sz="2100" u="sng" dirty="0"/>
              <a:t>Cycle 5:  </a:t>
            </a:r>
            <a:r>
              <a:rPr lang="en-US" sz="2100" dirty="0"/>
              <a:t>Nurse expands Teach Back to all patients with heart failure and spreads out the Teach Back sessions over several days during the stay. </a:t>
            </a:r>
          </a:p>
          <a:p>
            <a:pPr marL="0" lvl="0" indent="0">
              <a:buNone/>
            </a:pPr>
            <a:r>
              <a:rPr lang="en-US" sz="2100" u="sng" dirty="0"/>
              <a:t>Cycle 6:</a:t>
            </a:r>
            <a:r>
              <a:rPr lang="en-US" sz="2100" dirty="0"/>
              <a:t> Nurse expands Teach Back to all her patients and designated learners </a:t>
            </a:r>
          </a:p>
          <a:p>
            <a:pPr marL="0" lvl="0" indent="0">
              <a:buNone/>
            </a:pPr>
            <a:r>
              <a:rPr lang="en-US" sz="2100" u="sng" dirty="0"/>
              <a:t>Cycle 7:</a:t>
            </a:r>
            <a:r>
              <a:rPr lang="en-US" sz="2100" dirty="0"/>
              <a:t> The manager trains two nurses on each shift to begin using Teach Back and works on an educational module and competency assessment </a:t>
            </a:r>
          </a:p>
          <a:p>
            <a:pPr marL="0" lvl="0" indent="0">
              <a:buNone/>
            </a:pPr>
            <a:r>
              <a:rPr lang="en-US" sz="2100" u="sng" dirty="0"/>
              <a:t>Cycle 8:</a:t>
            </a:r>
            <a:r>
              <a:rPr lang="en-US" sz="2100" dirty="0"/>
              <a:t> Teach Back is introduced to the weekend staff and two nurses from each shift are trained.  Nurses begin sharing results of learning in shift report to coordinate who teaches what</a:t>
            </a:r>
            <a:r>
              <a:rPr lang="en-US" sz="2200" dirty="0" smtClean="0"/>
              <a:t>.</a:t>
            </a:r>
          </a:p>
          <a:p>
            <a:pPr marL="0" lvl="0" indent="0">
              <a:buNone/>
            </a:pPr>
            <a:endParaRPr lang="en-US" sz="1000" dirty="0" smtClean="0"/>
          </a:p>
          <a:p>
            <a:pPr marL="0" lvl="0" indent="0">
              <a:buNone/>
            </a:pPr>
            <a:r>
              <a:rPr lang="en-US" sz="2200" dirty="0" smtClean="0">
                <a:solidFill>
                  <a:srgbClr val="16804E"/>
                </a:solidFill>
              </a:rPr>
              <a:t>….additional cycles of testing until intent has been achieved</a:t>
            </a:r>
            <a:endParaRPr lang="en-US" sz="2200" dirty="0">
              <a:solidFill>
                <a:srgbClr val="16804E"/>
              </a:solidFill>
            </a:endParaRPr>
          </a:p>
          <a:p>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3577903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endParaRPr lang="en-US" dirty="0" smtClean="0"/>
          </a:p>
        </p:txBody>
      </p:sp>
      <p:pic>
        <p:nvPicPr>
          <p:cNvPr id="156675" name="Content Placeholder 4" descr="handwashing at Wenworth Douglas.JPG"/>
          <p:cNvPicPr>
            <a:picLocks noGrp="1" noChangeAspect="1"/>
          </p:cNvPicPr>
          <p:nvPr>
            <p:ph idx="1"/>
          </p:nvPr>
        </p:nvPicPr>
        <p:blipFill>
          <a:blip r:embed="rId3" cstate="print"/>
          <a:srcRect/>
          <a:stretch>
            <a:fillRect/>
          </a:stretch>
        </p:blipFill>
        <p:spPr>
          <a:xfrm>
            <a:off x="228600" y="130175"/>
            <a:ext cx="8763000" cy="6570663"/>
          </a:xfrm>
        </p:spPr>
      </p:pic>
      <p:sp>
        <p:nvSpPr>
          <p:cNvPr id="156676" name="Footer Placeholder 3"/>
          <p:cNvSpPr>
            <a:spLocks noGrp="1"/>
          </p:cNvSpPr>
          <p:nvPr>
            <p:ph type="ftr" sz="quarter" idx="10"/>
          </p:nvPr>
        </p:nvSpPr>
        <p:spPr>
          <a:xfrm>
            <a:off x="2362200" y="6153150"/>
            <a:ext cx="4648200" cy="476250"/>
          </a:xfrm>
          <a:noFill/>
        </p:spPr>
        <p:txBody>
          <a:bodyPr/>
          <a:lstStyle/>
          <a:p>
            <a:endParaRPr lang="en-US" dirty="0" smtClean="0">
              <a:solidFill>
                <a:srgbClr val="000000"/>
              </a:solidFill>
              <a:latin typeface="Arial" pitchFamily="34" charset="0"/>
            </a:endParaRPr>
          </a:p>
          <a:p>
            <a:endParaRPr lang="en-US" dirty="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04800" y="152400"/>
            <a:ext cx="8839200" cy="1524000"/>
          </a:xfrm>
        </p:spPr>
        <p:txBody>
          <a:bodyPr/>
          <a:lstStyle/>
          <a:p>
            <a:pPr eaLnBrk="1" hangingPunct="1"/>
            <a:r>
              <a:rPr lang="en-US" sz="3200" i="1" dirty="0" smtClean="0"/>
              <a:t/>
            </a:r>
            <a:br>
              <a:rPr lang="en-US" sz="3200" i="1" dirty="0" smtClean="0"/>
            </a:br>
            <a:r>
              <a:rPr lang="en-US" sz="3600" dirty="0" smtClean="0"/>
              <a:t>Use of Human Factors and </a:t>
            </a:r>
            <a:br>
              <a:rPr lang="en-US" sz="3600" dirty="0" smtClean="0"/>
            </a:br>
            <a:r>
              <a:rPr lang="en-US" sz="3600" dirty="0" smtClean="0"/>
              <a:t>Reliability Science</a:t>
            </a:r>
            <a:br>
              <a:rPr lang="en-US" sz="3600" dirty="0" smtClean="0"/>
            </a:br>
            <a:r>
              <a:rPr lang="en-US" sz="3600" b="1" dirty="0" smtClean="0"/>
              <a:t/>
            </a:r>
            <a:br>
              <a:rPr lang="en-US" sz="3600" b="1" dirty="0" smtClean="0"/>
            </a:br>
            <a:r>
              <a:rPr lang="en-US" sz="3200" b="1" dirty="0" smtClean="0"/>
              <a:t> </a:t>
            </a:r>
            <a:endParaRPr lang="en-US" dirty="0" smtClean="0"/>
          </a:p>
        </p:txBody>
      </p:sp>
      <p:sp>
        <p:nvSpPr>
          <p:cNvPr id="71683" name="Rectangle 3"/>
          <p:cNvSpPr>
            <a:spLocks noGrp="1" noChangeArrowheads="1"/>
          </p:cNvSpPr>
          <p:nvPr>
            <p:ph idx="1"/>
          </p:nvPr>
        </p:nvSpPr>
        <p:spPr>
          <a:xfrm>
            <a:off x="304800" y="1600200"/>
            <a:ext cx="8466138" cy="3505200"/>
          </a:xfrm>
        </p:spPr>
        <p:txBody>
          <a:bodyPr/>
          <a:lstStyle/>
          <a:p>
            <a:pPr lvl="1" eaLnBrk="1" hangingPunct="1">
              <a:lnSpc>
                <a:spcPct val="90000"/>
              </a:lnSpc>
              <a:buFont typeface="Arial" charset="0"/>
              <a:buChar char="•"/>
            </a:pPr>
            <a:r>
              <a:rPr lang="en-US" dirty="0" smtClean="0"/>
              <a:t>Standardize work processes</a:t>
            </a:r>
          </a:p>
          <a:p>
            <a:pPr lvl="1" eaLnBrk="1" hangingPunct="1">
              <a:lnSpc>
                <a:spcPct val="90000"/>
              </a:lnSpc>
              <a:buFont typeface="Arial" charset="0"/>
              <a:buChar char="•"/>
            </a:pPr>
            <a:r>
              <a:rPr lang="en-US" dirty="0" smtClean="0"/>
              <a:t>Build job aides and reminders </a:t>
            </a:r>
          </a:p>
          <a:p>
            <a:pPr lvl="1" eaLnBrk="1" hangingPunct="1">
              <a:lnSpc>
                <a:spcPct val="90000"/>
              </a:lnSpc>
              <a:buFont typeface="Arial" charset="0"/>
              <a:buChar char="•"/>
            </a:pPr>
            <a:r>
              <a:rPr lang="en-US" dirty="0" smtClean="0"/>
              <a:t>Take advantage of pre-existing work and habits</a:t>
            </a:r>
          </a:p>
          <a:p>
            <a:pPr lvl="1" eaLnBrk="1" hangingPunct="1">
              <a:lnSpc>
                <a:spcPct val="90000"/>
              </a:lnSpc>
              <a:buFont typeface="Arial" charset="0"/>
              <a:buChar char="•"/>
            </a:pPr>
            <a:r>
              <a:rPr lang="en-US" dirty="0" smtClean="0"/>
              <a:t>Make the desired the default rather than the exception</a:t>
            </a:r>
          </a:p>
          <a:p>
            <a:pPr lvl="1" eaLnBrk="1" hangingPunct="1">
              <a:lnSpc>
                <a:spcPct val="90000"/>
              </a:lnSpc>
              <a:buFont typeface="Arial" charset="0"/>
              <a:buChar char="•"/>
            </a:pPr>
            <a:r>
              <a:rPr lang="en-US" dirty="0" smtClean="0"/>
              <a:t>Create redundancy</a:t>
            </a:r>
          </a:p>
          <a:p>
            <a:pPr lvl="1" eaLnBrk="1" hangingPunct="1">
              <a:lnSpc>
                <a:spcPct val="90000"/>
              </a:lnSpc>
              <a:buFont typeface="Arial" charset="0"/>
              <a:buChar char="•"/>
            </a:pPr>
            <a:r>
              <a:rPr lang="en-US" dirty="0" smtClean="0"/>
              <a:t>Bundle related tasks </a:t>
            </a:r>
          </a:p>
          <a:p>
            <a:pPr eaLnBrk="1" hangingPunct="1">
              <a:lnSpc>
                <a:spcPct val="90000"/>
              </a:lnSpc>
              <a:spcAft>
                <a:spcPct val="25000"/>
              </a:spcAft>
            </a:pP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3" name="Content Placeholder 2"/>
          <p:cNvSpPr>
            <a:spLocks noGrp="1"/>
          </p:cNvSpPr>
          <p:nvPr>
            <p:ph idx="1"/>
          </p:nvPr>
        </p:nvSpPr>
        <p:spPr>
          <a:xfrm>
            <a:off x="685800" y="1447800"/>
            <a:ext cx="7848600" cy="4297363"/>
          </a:xfrm>
        </p:spPr>
        <p:txBody>
          <a:bodyPr/>
          <a:lstStyle/>
          <a:p>
            <a:pPr>
              <a:spcAft>
                <a:spcPts val="1200"/>
              </a:spcAft>
              <a:buNone/>
            </a:pPr>
            <a:r>
              <a:rPr lang="en-US" sz="2800" u="sng" dirty="0" smtClean="0"/>
              <a:t>Participants will be able to</a:t>
            </a:r>
            <a:r>
              <a:rPr lang="en-US" sz="2800" dirty="0" smtClean="0"/>
              <a:t>:</a:t>
            </a:r>
          </a:p>
          <a:p>
            <a:pPr lvl="0">
              <a:spcAft>
                <a:spcPts val="1200"/>
              </a:spcAft>
            </a:pPr>
            <a:r>
              <a:rPr lang="en-US" sz="2600" dirty="0" smtClean="0"/>
              <a:t>Describe strategies for designing and implementing reliable processes to achieve desired outcomes</a:t>
            </a:r>
          </a:p>
          <a:p>
            <a:pPr lvl="0">
              <a:spcAft>
                <a:spcPts val="1200"/>
              </a:spcAft>
            </a:pPr>
            <a:r>
              <a:rPr lang="en-US" sz="2600" dirty="0" smtClean="0"/>
              <a:t>Discuss strategies for developing the infrastructure and plan </a:t>
            </a:r>
            <a:r>
              <a:rPr lang="en-US" sz="2600" dirty="0"/>
              <a:t>for sustaining improvements </a:t>
            </a:r>
            <a:r>
              <a:rPr lang="en-US" sz="2600" dirty="0" smtClean="0"/>
              <a:t>and spreading successful changes</a:t>
            </a:r>
          </a:p>
          <a:p>
            <a:pPr>
              <a:buNone/>
            </a:pPr>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r>
              <a:rPr lang="en-US" dirty="0" smtClean="0"/>
              <a:t>Specify the Standard Work</a:t>
            </a:r>
          </a:p>
        </p:txBody>
      </p:sp>
      <p:sp>
        <p:nvSpPr>
          <p:cNvPr id="3" name="Content Placeholder 2"/>
          <p:cNvSpPr>
            <a:spLocks noGrp="1"/>
          </p:cNvSpPr>
          <p:nvPr>
            <p:ph idx="1"/>
          </p:nvPr>
        </p:nvSpPr>
        <p:spPr>
          <a:xfrm>
            <a:off x="685800" y="1371600"/>
            <a:ext cx="8229600" cy="4724400"/>
          </a:xfrm>
        </p:spPr>
        <p:txBody>
          <a:bodyPr/>
          <a:lstStyle/>
          <a:p>
            <a:pPr>
              <a:buFontTx/>
              <a:buNone/>
              <a:defRPr/>
            </a:pPr>
            <a:r>
              <a:rPr lang="en-US" sz="2400" i="1" kern="1200" dirty="0" smtClean="0"/>
              <a:t>Ask yourself, “What would I see if I could observe </a:t>
            </a:r>
          </a:p>
          <a:p>
            <a:pPr>
              <a:buFontTx/>
              <a:buNone/>
              <a:defRPr/>
            </a:pPr>
            <a:r>
              <a:rPr lang="en-US" sz="2400" i="1" kern="1200" dirty="0" smtClean="0"/>
              <a:t>this being done?”</a:t>
            </a:r>
          </a:p>
          <a:p>
            <a:pPr algn="ctr">
              <a:buFontTx/>
              <a:buNone/>
              <a:defRPr/>
            </a:pPr>
            <a:endParaRPr lang="en-US" sz="1000" i="1" dirty="0" smtClean="0">
              <a:solidFill>
                <a:srgbClr val="FF0000"/>
              </a:solidFill>
            </a:endParaRPr>
          </a:p>
          <a:p>
            <a:pPr>
              <a:buFontTx/>
              <a:buNone/>
              <a:defRPr/>
            </a:pPr>
            <a:r>
              <a:rPr lang="en-US" sz="2200" dirty="0" smtClean="0"/>
              <a:t>Select a process and precisely describe the standard work,</a:t>
            </a:r>
          </a:p>
          <a:p>
            <a:pPr>
              <a:buFontTx/>
              <a:buNone/>
              <a:defRPr/>
            </a:pPr>
            <a:r>
              <a:rPr lang="en-US" sz="2200" dirty="0" smtClean="0"/>
              <a:t>including information regarding:</a:t>
            </a:r>
          </a:p>
          <a:p>
            <a:pPr lvl="1">
              <a:buFont typeface="Arial" pitchFamily="34" charset="0"/>
              <a:buChar char="•"/>
              <a:defRPr/>
            </a:pPr>
            <a:r>
              <a:rPr lang="en-US" sz="2200" dirty="0" smtClean="0">
                <a:ea typeface="+mn-ea"/>
                <a:cs typeface="+mn-cs"/>
              </a:rPr>
              <a:t>Who does it; </a:t>
            </a:r>
          </a:p>
          <a:p>
            <a:pPr lvl="1">
              <a:buFont typeface="Arial" pitchFamily="34" charset="0"/>
              <a:buChar char="•"/>
              <a:defRPr/>
            </a:pPr>
            <a:r>
              <a:rPr lang="en-US" sz="2200" dirty="0" smtClean="0">
                <a:ea typeface="+mn-ea"/>
                <a:cs typeface="+mn-cs"/>
              </a:rPr>
              <a:t>What do they do;</a:t>
            </a:r>
          </a:p>
          <a:p>
            <a:pPr lvl="1">
              <a:buFont typeface="Arial" pitchFamily="34" charset="0"/>
              <a:buChar char="•"/>
              <a:defRPr/>
            </a:pPr>
            <a:r>
              <a:rPr lang="en-US" sz="2200" dirty="0" smtClean="0">
                <a:ea typeface="+mn-ea"/>
                <a:cs typeface="+mn-cs"/>
              </a:rPr>
              <a:t>When do they do it (and for which patients);</a:t>
            </a:r>
          </a:p>
          <a:p>
            <a:pPr lvl="1">
              <a:buFont typeface="Arial" pitchFamily="34" charset="0"/>
              <a:buChar char="•"/>
              <a:defRPr/>
            </a:pPr>
            <a:r>
              <a:rPr lang="en-US" sz="2200" dirty="0" smtClean="0">
                <a:ea typeface="+mn-ea"/>
                <a:cs typeface="+mn-cs"/>
              </a:rPr>
              <a:t>Where do they do it; </a:t>
            </a:r>
          </a:p>
          <a:p>
            <a:pPr lvl="1">
              <a:buFont typeface="Arial" pitchFamily="34" charset="0"/>
              <a:buChar char="•"/>
              <a:defRPr/>
            </a:pPr>
            <a:r>
              <a:rPr lang="en-US" sz="2200" dirty="0" smtClean="0">
                <a:ea typeface="+mn-ea"/>
                <a:cs typeface="+mn-cs"/>
              </a:rPr>
              <a:t>How do they do it (include tools that are used);</a:t>
            </a:r>
          </a:p>
          <a:p>
            <a:pPr lvl="1">
              <a:buFont typeface="Arial" pitchFamily="34" charset="0"/>
              <a:buChar char="•"/>
              <a:defRPr/>
            </a:pPr>
            <a:r>
              <a:rPr lang="en-US" sz="2200" dirty="0" smtClean="0">
                <a:ea typeface="+mn-ea"/>
                <a:cs typeface="+mn-cs"/>
              </a:rPr>
              <a:t>How often do they do it; and </a:t>
            </a:r>
          </a:p>
          <a:p>
            <a:pPr lvl="1">
              <a:buFont typeface="Arial" pitchFamily="34" charset="0"/>
              <a:buChar char="•"/>
              <a:defRPr/>
            </a:pPr>
            <a:r>
              <a:rPr lang="en-US" sz="2200" dirty="0" smtClean="0">
                <a:ea typeface="+mn-ea"/>
                <a:cs typeface="+mn-cs"/>
              </a:rPr>
              <a:t>Why do they do it.  </a:t>
            </a:r>
          </a:p>
          <a:p>
            <a:pPr lvl="1">
              <a:buFont typeface="Arial" pitchFamily="34" charset="0"/>
              <a:buNone/>
              <a:defRPr/>
            </a:pPr>
            <a:endParaRPr lang="en-US" sz="800" dirty="0" smtClean="0">
              <a:ea typeface="+mn-ea"/>
              <a:cs typeface="+mn-cs"/>
            </a:endParaRPr>
          </a:p>
          <a:p>
            <a:pPr>
              <a:buFontTx/>
              <a:buNone/>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Example of Work Specification</a:t>
            </a:r>
            <a:endParaRPr lang="en-US" sz="4000" dirty="0"/>
          </a:p>
        </p:txBody>
      </p:sp>
      <p:sp>
        <p:nvSpPr>
          <p:cNvPr id="3" name="Content Placeholder 2"/>
          <p:cNvSpPr>
            <a:spLocks noGrp="1"/>
          </p:cNvSpPr>
          <p:nvPr>
            <p:ph idx="1"/>
          </p:nvPr>
        </p:nvSpPr>
        <p:spPr>
          <a:xfrm>
            <a:off x="457200" y="1493837"/>
            <a:ext cx="8229600" cy="4297363"/>
          </a:xfrm>
        </p:spPr>
        <p:txBody>
          <a:bodyPr/>
          <a:lstStyle/>
          <a:p>
            <a:pPr lvl="0">
              <a:spcAft>
                <a:spcPts val="1200"/>
              </a:spcAft>
            </a:pPr>
            <a:r>
              <a:rPr lang="en-US" sz="2600" i="1" u="sng" dirty="0"/>
              <a:t>Who will do it </a:t>
            </a:r>
            <a:r>
              <a:rPr lang="en-US" sz="2600" i="1" dirty="0"/>
              <a:t> </a:t>
            </a:r>
            <a:r>
              <a:rPr lang="en-US" sz="2600" i="1" dirty="0" smtClean="0"/>
              <a:t>-- be specific; include </a:t>
            </a:r>
            <a:r>
              <a:rPr lang="en-US" sz="2600" i="1" dirty="0"/>
              <a:t>the name of the nurse assigned to the </a:t>
            </a:r>
            <a:r>
              <a:rPr lang="en-US" sz="2600" i="1" dirty="0" smtClean="0"/>
              <a:t>patient</a:t>
            </a:r>
            <a:endParaRPr lang="en-US" sz="2600" dirty="0"/>
          </a:p>
          <a:p>
            <a:pPr lvl="0">
              <a:spcAft>
                <a:spcPts val="1200"/>
              </a:spcAft>
            </a:pPr>
            <a:r>
              <a:rPr lang="en-US" sz="2600" i="1" u="sng" dirty="0"/>
              <a:t>What will they do </a:t>
            </a:r>
            <a:r>
              <a:rPr lang="en-US" sz="2600" i="1" dirty="0" smtClean="0"/>
              <a:t>-- use </a:t>
            </a:r>
            <a:r>
              <a:rPr lang="en-US" sz="2600" i="1" dirty="0"/>
              <a:t>Ask Me 3 framework to organize teaching for all patients and each patient is asked </a:t>
            </a:r>
            <a:r>
              <a:rPr lang="en-US" sz="2600" i="1" dirty="0" smtClean="0"/>
              <a:t>in </a:t>
            </a:r>
            <a:r>
              <a:rPr lang="en-US" sz="2600" i="1" dirty="0"/>
              <a:t>a non-shaming </a:t>
            </a:r>
            <a:r>
              <a:rPr lang="en-US" sz="2600" i="1" dirty="0" smtClean="0"/>
              <a:t>way to </a:t>
            </a:r>
            <a:r>
              <a:rPr lang="en-US" sz="2600" i="1" dirty="0"/>
              <a:t>describe in their own words what was </a:t>
            </a:r>
            <a:r>
              <a:rPr lang="en-US" sz="2600" i="1" dirty="0" smtClean="0"/>
              <a:t>learned; patient’s understanding is </a:t>
            </a:r>
            <a:r>
              <a:rPr lang="en-US" sz="2600" i="1" dirty="0"/>
              <a:t>documented in the patient’s record so that at discharge, details on the patient’s ability to Teach Back the key points </a:t>
            </a:r>
            <a:r>
              <a:rPr lang="en-US" sz="2600" i="1" dirty="0" smtClean="0"/>
              <a:t>about self-care can </a:t>
            </a:r>
            <a:r>
              <a:rPr lang="en-US" sz="2600" i="1" dirty="0"/>
              <a:t>be transferred to the next site of care.</a:t>
            </a:r>
            <a:endParaRPr lang="en-US" sz="2600" dirty="0"/>
          </a:p>
          <a:p>
            <a:pPr marL="0" indent="0">
              <a:buNone/>
            </a:pPr>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49353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Example of Work </a:t>
            </a:r>
            <a:r>
              <a:rPr lang="en-US" sz="4000" dirty="0" smtClean="0"/>
              <a:t>Specification (2)</a:t>
            </a:r>
            <a:endParaRPr lang="en-US" sz="4000" dirty="0"/>
          </a:p>
        </p:txBody>
      </p:sp>
      <p:sp>
        <p:nvSpPr>
          <p:cNvPr id="3" name="Content Placeholder 2"/>
          <p:cNvSpPr>
            <a:spLocks noGrp="1"/>
          </p:cNvSpPr>
          <p:nvPr>
            <p:ph idx="1"/>
          </p:nvPr>
        </p:nvSpPr>
        <p:spPr>
          <a:xfrm>
            <a:off x="457200" y="1371600"/>
            <a:ext cx="8229600" cy="4297363"/>
          </a:xfrm>
        </p:spPr>
        <p:txBody>
          <a:bodyPr/>
          <a:lstStyle/>
          <a:p>
            <a:pPr>
              <a:spcAft>
                <a:spcPts val="1200"/>
              </a:spcAft>
            </a:pPr>
            <a:r>
              <a:rPr lang="en-US" sz="2600" i="1" u="sng" dirty="0"/>
              <a:t>When will they do it </a:t>
            </a:r>
            <a:r>
              <a:rPr lang="en-US" sz="2600" i="1" dirty="0"/>
              <a:t>-- during second hourly rounding of shift</a:t>
            </a:r>
            <a:endParaRPr lang="en-US" sz="2600" dirty="0"/>
          </a:p>
          <a:p>
            <a:pPr lvl="0">
              <a:spcAft>
                <a:spcPts val="1200"/>
              </a:spcAft>
            </a:pPr>
            <a:r>
              <a:rPr lang="en-US" sz="2600" i="1" u="sng" dirty="0" smtClean="0"/>
              <a:t>Where </a:t>
            </a:r>
            <a:r>
              <a:rPr lang="en-US" sz="2600" i="1" u="sng" dirty="0"/>
              <a:t>will they do it </a:t>
            </a:r>
            <a:r>
              <a:rPr lang="en-US" sz="2600" i="1" dirty="0" smtClean="0"/>
              <a:t>-- in </a:t>
            </a:r>
            <a:r>
              <a:rPr lang="en-US" sz="2600" i="1" dirty="0"/>
              <a:t>the patient’s </a:t>
            </a:r>
            <a:r>
              <a:rPr lang="en-US" sz="2600" i="1" dirty="0" smtClean="0"/>
              <a:t>room</a:t>
            </a:r>
            <a:endParaRPr lang="en-US" sz="2600" dirty="0"/>
          </a:p>
          <a:p>
            <a:pPr lvl="0">
              <a:spcAft>
                <a:spcPts val="1200"/>
              </a:spcAft>
            </a:pPr>
            <a:r>
              <a:rPr lang="en-US" sz="2600" i="1" u="sng" dirty="0"/>
              <a:t>How do they do it </a:t>
            </a:r>
            <a:r>
              <a:rPr lang="en-US" sz="2600" i="1" u="sng" dirty="0" smtClean="0"/>
              <a:t> </a:t>
            </a:r>
            <a:r>
              <a:rPr lang="en-US" sz="2600" i="1" dirty="0" smtClean="0"/>
              <a:t>-- use the </a:t>
            </a:r>
            <a:r>
              <a:rPr lang="en-US" sz="2600" i="1" dirty="0"/>
              <a:t>Teach Back documentation </a:t>
            </a:r>
            <a:r>
              <a:rPr lang="en-US" sz="2600" i="1" dirty="0" smtClean="0"/>
              <a:t>tool </a:t>
            </a:r>
            <a:r>
              <a:rPr lang="en-US" sz="2600" i="1" dirty="0"/>
              <a:t>in patient’s </a:t>
            </a:r>
            <a:r>
              <a:rPr lang="en-US" sz="2600" i="1" dirty="0" smtClean="0"/>
              <a:t>chart</a:t>
            </a:r>
            <a:endParaRPr lang="en-US" sz="2600" dirty="0"/>
          </a:p>
          <a:p>
            <a:pPr lvl="0">
              <a:spcAft>
                <a:spcPts val="1200"/>
              </a:spcAft>
            </a:pPr>
            <a:r>
              <a:rPr lang="en-US" sz="2600" i="1" u="sng" dirty="0"/>
              <a:t>How often will they do it </a:t>
            </a:r>
            <a:r>
              <a:rPr lang="en-US" sz="2600" i="1" dirty="0"/>
              <a:t> </a:t>
            </a:r>
            <a:r>
              <a:rPr lang="en-US" sz="2600" i="1" dirty="0" smtClean="0"/>
              <a:t>-- once </a:t>
            </a:r>
            <a:r>
              <a:rPr lang="en-US" sz="2600" i="1" dirty="0"/>
              <a:t>each </a:t>
            </a:r>
            <a:r>
              <a:rPr lang="en-US" sz="2600" i="1" dirty="0" smtClean="0"/>
              <a:t>shift</a:t>
            </a:r>
            <a:endParaRPr lang="en-US" sz="2600" dirty="0"/>
          </a:p>
          <a:p>
            <a:pPr lvl="0">
              <a:spcAft>
                <a:spcPts val="1200"/>
              </a:spcAft>
            </a:pPr>
            <a:r>
              <a:rPr lang="en-US" sz="2600" i="1" u="sng" dirty="0"/>
              <a:t>Why should they do it </a:t>
            </a:r>
            <a:r>
              <a:rPr lang="en-US" sz="2600" i="1" dirty="0"/>
              <a:t> </a:t>
            </a:r>
            <a:r>
              <a:rPr lang="en-US" sz="2600" i="1" dirty="0" smtClean="0"/>
              <a:t>-- to </a:t>
            </a:r>
            <a:r>
              <a:rPr lang="en-US" sz="2600" i="1" dirty="0"/>
              <a:t>enhance learning and identify patients who are at risk for problems while caring for themselves </a:t>
            </a:r>
            <a:r>
              <a:rPr lang="en-US" sz="2600" i="1" dirty="0" smtClean="0"/>
              <a:t>post-discharge</a:t>
            </a:r>
            <a:endParaRPr lang="en-US" sz="2600" dirty="0"/>
          </a:p>
          <a:p>
            <a:pPr marL="0" indent="0">
              <a:buNone/>
            </a:pPr>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3505341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sz="3600" dirty="0" smtClean="0"/>
              <a:t>Specification of Work</a:t>
            </a:r>
          </a:p>
        </p:txBody>
      </p:sp>
      <p:sp>
        <p:nvSpPr>
          <p:cNvPr id="261123" name="Rectangle 3"/>
          <p:cNvSpPr>
            <a:spLocks noGrp="1" noChangeArrowheads="1"/>
          </p:cNvSpPr>
          <p:nvPr>
            <p:ph idx="1"/>
          </p:nvPr>
        </p:nvSpPr>
        <p:spPr>
          <a:xfrm>
            <a:off x="533400" y="1525588"/>
            <a:ext cx="8229600" cy="5256212"/>
          </a:xfrm>
        </p:spPr>
        <p:txBody>
          <a:bodyPr/>
          <a:lstStyle/>
          <a:p>
            <a:pPr eaLnBrk="1" hangingPunct="1">
              <a:lnSpc>
                <a:spcPct val="90000"/>
              </a:lnSpc>
            </a:pPr>
            <a:r>
              <a:rPr lang="en-US" sz="2600" dirty="0" smtClean="0"/>
              <a:t>Allows less than perfect design in the initial specifications (we do not have to plan for every possible contingency)</a:t>
            </a:r>
          </a:p>
          <a:p>
            <a:pPr eaLnBrk="1" hangingPunct="1">
              <a:lnSpc>
                <a:spcPct val="90000"/>
              </a:lnSpc>
            </a:pPr>
            <a:endParaRPr lang="en-US" sz="800" dirty="0" smtClean="0"/>
          </a:p>
          <a:p>
            <a:pPr eaLnBrk="1" hangingPunct="1">
              <a:lnSpc>
                <a:spcPct val="90000"/>
              </a:lnSpc>
            </a:pPr>
            <a:r>
              <a:rPr lang="en-US" sz="2600" dirty="0" smtClean="0"/>
              <a:t>No need to spend months coming up with the perfect design</a:t>
            </a:r>
          </a:p>
          <a:p>
            <a:pPr eaLnBrk="1" hangingPunct="1">
              <a:lnSpc>
                <a:spcPct val="90000"/>
              </a:lnSpc>
            </a:pPr>
            <a:endParaRPr lang="en-US" sz="800" dirty="0" smtClean="0"/>
          </a:p>
          <a:p>
            <a:pPr eaLnBrk="1" hangingPunct="1">
              <a:lnSpc>
                <a:spcPct val="90000"/>
              </a:lnSpc>
            </a:pPr>
            <a:r>
              <a:rPr lang="en-US" sz="2600" dirty="0" smtClean="0"/>
              <a:t>Assumes that the observation of failures in the process will lead to further redesign of the process</a:t>
            </a:r>
          </a:p>
          <a:p>
            <a:pPr eaLnBrk="1" hangingPunct="1">
              <a:lnSpc>
                <a:spcPct val="90000"/>
              </a:lnSpc>
              <a:buFontTx/>
              <a:buNone/>
            </a:pPr>
            <a:endParaRPr lang="en-US" sz="800" dirty="0" smtClean="0"/>
          </a:p>
          <a:p>
            <a:pPr eaLnBrk="1" hangingPunct="1">
              <a:lnSpc>
                <a:spcPct val="90000"/>
              </a:lnSpc>
            </a:pPr>
            <a:r>
              <a:rPr lang="en-US" sz="2600" dirty="0" smtClean="0"/>
              <a:t>Build knowledge of how to design the process over time</a:t>
            </a:r>
          </a:p>
          <a:p>
            <a:pPr eaLnBrk="1" hangingPunct="1">
              <a:lnSpc>
                <a:spcPct val="90000"/>
              </a:lnSpc>
            </a:pPr>
            <a:endParaRPr lang="en-US" sz="2800" dirty="0" smtClean="0"/>
          </a:p>
          <a:p>
            <a:pPr eaLnBrk="1" hangingPunct="1">
              <a:lnSpc>
                <a:spcPct val="90000"/>
              </a:lnSpc>
            </a:pPr>
            <a:endParaRPr lang="en-US" sz="2000" dirty="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1295400"/>
          </a:xfrm>
        </p:spPr>
        <p:txBody>
          <a:bodyPr/>
          <a:lstStyle/>
          <a:p>
            <a:r>
              <a:rPr lang="en-US" dirty="0" smtClean="0"/>
              <a:t>Signaling Failures</a:t>
            </a:r>
          </a:p>
        </p:txBody>
      </p:sp>
      <p:sp>
        <p:nvSpPr>
          <p:cNvPr id="81923" name="Rectangle 3"/>
          <p:cNvSpPr>
            <a:spLocks noGrp="1" noChangeArrowheads="1"/>
          </p:cNvSpPr>
          <p:nvPr>
            <p:ph type="body" idx="1"/>
          </p:nvPr>
        </p:nvSpPr>
        <p:spPr>
          <a:xfrm>
            <a:off x="457200" y="1600200"/>
            <a:ext cx="8229600" cy="4724400"/>
          </a:xfrm>
        </p:spPr>
        <p:txBody>
          <a:bodyPr/>
          <a:lstStyle/>
          <a:p>
            <a:pPr>
              <a:lnSpc>
                <a:spcPct val="90000"/>
              </a:lnSpc>
            </a:pPr>
            <a:r>
              <a:rPr lang="en-US" sz="2400" dirty="0" smtClean="0"/>
              <a:t>For each testing cycle, study the results and learn about failures</a:t>
            </a:r>
          </a:p>
          <a:p>
            <a:pPr lvl="1">
              <a:lnSpc>
                <a:spcPct val="90000"/>
              </a:lnSpc>
            </a:pPr>
            <a:r>
              <a:rPr lang="en-US" sz="2400" dirty="0" smtClean="0"/>
              <a:t>Was the test successful? Yes or No</a:t>
            </a:r>
          </a:p>
          <a:p>
            <a:pPr lvl="1">
              <a:lnSpc>
                <a:spcPct val="90000"/>
              </a:lnSpc>
            </a:pPr>
            <a:r>
              <a:rPr lang="en-US" sz="2400" dirty="0" smtClean="0"/>
              <a:t>If it failed, how do staff report the failure</a:t>
            </a:r>
          </a:p>
          <a:p>
            <a:pPr lvl="1">
              <a:lnSpc>
                <a:spcPct val="90000"/>
              </a:lnSpc>
              <a:buNone/>
            </a:pPr>
            <a:endParaRPr lang="en-US" sz="2400" dirty="0" smtClean="0"/>
          </a:p>
          <a:p>
            <a:pPr>
              <a:lnSpc>
                <a:spcPct val="90000"/>
              </a:lnSpc>
            </a:pPr>
            <a:r>
              <a:rPr lang="en-US" sz="2400" dirty="0" smtClean="0"/>
              <a:t>Examples:  failure to make the follow-up MD visit appointment before patients are discharged </a:t>
            </a:r>
          </a:p>
          <a:p>
            <a:pPr lvl="1">
              <a:lnSpc>
                <a:spcPct val="90000"/>
              </a:lnSpc>
            </a:pPr>
            <a:r>
              <a:rPr lang="en-US" sz="2400" dirty="0" smtClean="0"/>
              <a:t>Clerical staff tell the unit manager whenever they could not make an appointment and describe why they weren’t successful</a:t>
            </a:r>
          </a:p>
          <a:p>
            <a:pPr lvl="1">
              <a:lnSpc>
                <a:spcPct val="90000"/>
              </a:lnSpc>
            </a:pPr>
            <a:r>
              <a:rPr lang="en-US" sz="2400" dirty="0" smtClean="0"/>
              <a:t>Notations on the unit manager’s office door</a:t>
            </a:r>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from a </a:t>
            </a:r>
            <a:r>
              <a:rPr lang="en-US" dirty="0" smtClean="0"/>
              <a:t>Failed </a:t>
            </a:r>
            <a:r>
              <a:rPr lang="en-US" dirty="0"/>
              <a:t>T</a:t>
            </a:r>
            <a:r>
              <a:rPr lang="en-US" dirty="0" smtClean="0"/>
              <a:t>est</a:t>
            </a:r>
            <a:endParaRPr lang="en-US" dirty="0"/>
          </a:p>
        </p:txBody>
      </p:sp>
      <p:sp>
        <p:nvSpPr>
          <p:cNvPr id="3" name="Content Placeholder 2"/>
          <p:cNvSpPr>
            <a:spLocks noGrp="1"/>
          </p:cNvSpPr>
          <p:nvPr>
            <p:ph idx="1"/>
          </p:nvPr>
        </p:nvSpPr>
        <p:spPr/>
        <p:txBody>
          <a:bodyPr/>
          <a:lstStyle/>
          <a:p>
            <a:pPr marL="0" indent="0">
              <a:buNone/>
            </a:pPr>
            <a:r>
              <a:rPr lang="en-US" sz="2400" i="1" dirty="0" smtClean="0"/>
              <a:t>The </a:t>
            </a:r>
            <a:r>
              <a:rPr lang="en-US" sz="2400" i="1" dirty="0"/>
              <a:t>nurses </a:t>
            </a:r>
            <a:r>
              <a:rPr lang="en-US" sz="2400" i="1" dirty="0" smtClean="0"/>
              <a:t>were using </a:t>
            </a:r>
            <a:r>
              <a:rPr lang="en-US" sz="2400" i="1" dirty="0"/>
              <a:t>the Ask Me 3 framework with all patients. A nurse caring for a patient with chronic depression </a:t>
            </a:r>
            <a:r>
              <a:rPr lang="en-US" sz="2400" i="1" dirty="0" smtClean="0"/>
              <a:t>found that the Ask </a:t>
            </a:r>
            <a:r>
              <a:rPr lang="en-US" sz="2400" i="1" dirty="0"/>
              <a:t>Me 3 questions </a:t>
            </a:r>
            <a:r>
              <a:rPr lang="en-US" sz="2400" i="1" dirty="0" smtClean="0"/>
              <a:t>were not relevant in assisting </a:t>
            </a:r>
            <a:r>
              <a:rPr lang="en-US" sz="2400" i="1" dirty="0"/>
              <a:t>her with patient education. </a:t>
            </a:r>
            <a:endParaRPr lang="en-US" sz="2400" i="1" dirty="0" smtClean="0"/>
          </a:p>
          <a:p>
            <a:pPr marL="0" indent="0">
              <a:buNone/>
            </a:pPr>
            <a:endParaRPr lang="en-US" sz="2400" i="1" dirty="0" smtClean="0"/>
          </a:p>
          <a:p>
            <a:pPr marL="0" indent="0">
              <a:buNone/>
            </a:pPr>
            <a:r>
              <a:rPr lang="en-US" sz="2400" i="1" dirty="0" smtClean="0"/>
              <a:t>The </a:t>
            </a:r>
            <a:r>
              <a:rPr lang="en-US" sz="2400" i="1" dirty="0"/>
              <a:t>nurses, physicians, and social workers met to delineate the relevant Ask Me 3 questions for patients with mental health conditions and redesigned </a:t>
            </a:r>
            <a:r>
              <a:rPr lang="en-US" sz="2400" i="1" dirty="0" smtClean="0"/>
              <a:t>tools and guidelines for patient education.</a:t>
            </a:r>
            <a:endParaRPr lang="en-US" sz="2400" dirty="0"/>
          </a:p>
          <a:p>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257423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a:xfrm>
            <a:off x="0" y="122238"/>
            <a:ext cx="8686800" cy="1020762"/>
          </a:xfrm>
        </p:spPr>
        <p:txBody>
          <a:bodyPr/>
          <a:lstStyle/>
          <a:p>
            <a:pPr eaLnBrk="1" hangingPunct="1"/>
            <a:r>
              <a:rPr lang="en-US" sz="3200" dirty="0" smtClean="0"/>
              <a:t>Using Process Measures to Evaluate the</a:t>
            </a:r>
            <a:br>
              <a:rPr lang="en-US" sz="3200" dirty="0" smtClean="0"/>
            </a:br>
            <a:r>
              <a:rPr lang="en-US" sz="3200" dirty="0" smtClean="0"/>
              <a:t> Reliable Implementation of Changes</a:t>
            </a:r>
          </a:p>
        </p:txBody>
      </p:sp>
      <p:sp>
        <p:nvSpPr>
          <p:cNvPr id="168963" name="Content Placeholder 2"/>
          <p:cNvSpPr>
            <a:spLocks noGrp="1"/>
          </p:cNvSpPr>
          <p:nvPr>
            <p:ph idx="1"/>
          </p:nvPr>
        </p:nvSpPr>
        <p:spPr/>
        <p:txBody>
          <a:bodyPr/>
          <a:lstStyle/>
          <a:p>
            <a:pPr eaLnBrk="1" hangingPunct="1">
              <a:buFontTx/>
              <a:buNone/>
            </a:pPr>
            <a:r>
              <a:rPr lang="en-US" sz="2400" dirty="0" smtClean="0"/>
              <a:t>	Process Measures tell us whether the specific changes we are making are working as planned.  When displayed in annotated run charts, they give us feedback on the relationship between our theory (</a:t>
            </a:r>
            <a:r>
              <a:rPr lang="en-US" sz="2400" dirty="0"/>
              <a:t>e.g. better patient understanding of self-care at home using Teach Back). </a:t>
            </a:r>
            <a:r>
              <a:rPr lang="en-US" sz="2400" dirty="0" smtClean="0"/>
              <a:t>and the outcomes for our patients.</a:t>
            </a:r>
          </a:p>
          <a:p>
            <a:pPr eaLnBrk="1" hangingPunct="1">
              <a:buFontTx/>
              <a:buNone/>
            </a:pPr>
            <a:endParaRPr lang="en-US" sz="2400" dirty="0" smtClean="0"/>
          </a:p>
          <a:p>
            <a:pPr eaLnBrk="1" hangingPunct="1">
              <a:buFontTx/>
              <a:buNone/>
            </a:pPr>
            <a:r>
              <a:rPr lang="en-US" sz="2400" dirty="0" smtClean="0"/>
              <a:t>	The following slide is an example of an annotated run chart for the process measure for assessing the outcomes when using Teach Back.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0"/>
            <a:ext cx="8229600" cy="1295400"/>
          </a:xfrm>
        </p:spPr>
        <p:txBody>
          <a:bodyPr/>
          <a:lstStyle/>
          <a:p>
            <a:pPr eaLnBrk="1" hangingPunct="1"/>
            <a:r>
              <a:rPr lang="en-US" sz="3200" dirty="0" smtClean="0"/>
              <a:t>Process Measure: </a:t>
            </a:r>
            <a:br>
              <a:rPr lang="en-US" sz="3200" dirty="0" smtClean="0"/>
            </a:br>
            <a:r>
              <a:rPr lang="en-US" sz="3200" dirty="0" smtClean="0"/>
              <a:t>Patient Responses Using Teach Back*</a:t>
            </a:r>
          </a:p>
        </p:txBody>
      </p:sp>
      <p:graphicFrame>
        <p:nvGraphicFramePr>
          <p:cNvPr id="3074" name="Object 3"/>
          <p:cNvGraphicFramePr>
            <a:graphicFrameLocks noGrp="1" noChangeAspect="1"/>
          </p:cNvGraphicFramePr>
          <p:nvPr>
            <p:ph idx="1"/>
          </p:nvPr>
        </p:nvGraphicFramePr>
        <p:xfrm>
          <a:off x="533400" y="990600"/>
          <a:ext cx="7315200" cy="4343400"/>
        </p:xfrm>
        <a:graphic>
          <a:graphicData uri="http://schemas.openxmlformats.org/presentationml/2006/ole">
            <mc:AlternateContent xmlns:mc="http://schemas.openxmlformats.org/markup-compatibility/2006">
              <mc:Choice xmlns:v="urn:schemas-microsoft-com:vml" Requires="v">
                <p:oleObj spid="_x0000_s2445340" r:id="rId4" imgW="7315834" imgH="4340728" progId="Excel.Sheet.8">
                  <p:embed/>
                </p:oleObj>
              </mc:Choice>
              <mc:Fallback>
                <p:oleObj r:id="rId4" imgW="7315834" imgH="4340728"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90600"/>
                        <a:ext cx="7315200"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Rectangle 4"/>
          <p:cNvSpPr>
            <a:spLocks noChangeArrowheads="1"/>
          </p:cNvSpPr>
          <p:nvPr/>
        </p:nvSpPr>
        <p:spPr bwMode="auto">
          <a:xfrm>
            <a:off x="1905000" y="5029200"/>
            <a:ext cx="6781800" cy="1447800"/>
          </a:xfrm>
          <a:prstGeom prst="rect">
            <a:avLst/>
          </a:prstGeom>
          <a:noFill/>
          <a:ln w="9525">
            <a:noFill/>
            <a:miter lim="800000"/>
            <a:headEnd/>
            <a:tailEnd/>
          </a:ln>
        </p:spPr>
        <p:txBody>
          <a:bodyPr wrap="none" anchor="ctr"/>
          <a:lstStyle/>
          <a:p>
            <a:r>
              <a:rPr lang="en-US" sz="1200" dirty="0" smtClean="0">
                <a:solidFill>
                  <a:srgbClr val="000099"/>
                </a:solidFill>
                <a:latin typeface="Arial" pitchFamily="34" charset="0"/>
              </a:rPr>
              <a:t>*Percent of complete patient responses in Teach Back conducted by VNA </a:t>
            </a:r>
          </a:p>
          <a:p>
            <a:r>
              <a:rPr lang="en-US" sz="1200" dirty="0" smtClean="0">
                <a:solidFill>
                  <a:srgbClr val="000099"/>
                </a:solidFill>
                <a:latin typeface="Arial" pitchFamily="34" charset="0"/>
              </a:rPr>
              <a:t>at 24 to 48 hours post-discharge home visit and the follow-up phone call </a:t>
            </a:r>
          </a:p>
          <a:p>
            <a:r>
              <a:rPr lang="en-US" sz="1200" dirty="0" smtClean="0">
                <a:solidFill>
                  <a:srgbClr val="000099"/>
                </a:solidFill>
                <a:latin typeface="Arial" pitchFamily="34" charset="0"/>
              </a:rPr>
              <a:t>by hospital-based APN 7 days after discharge</a:t>
            </a:r>
          </a:p>
        </p:txBody>
      </p:sp>
      <p:sp>
        <p:nvSpPr>
          <p:cNvPr id="5" name="Line Callout 1 4"/>
          <p:cNvSpPr/>
          <p:nvPr/>
        </p:nvSpPr>
        <p:spPr>
          <a:xfrm>
            <a:off x="1524000" y="2971800"/>
            <a:ext cx="1295400" cy="685800"/>
          </a:xfrm>
          <a:prstGeom prst="borderCallout1">
            <a:avLst>
              <a:gd name="adj1" fmla="val 18750"/>
              <a:gd name="adj2" fmla="val -8333"/>
              <a:gd name="adj3" fmla="val -68594"/>
              <a:gd name="adj4" fmla="val -1402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Follow-up phone calls initiated</a:t>
            </a:r>
          </a:p>
        </p:txBody>
      </p:sp>
      <p:sp>
        <p:nvSpPr>
          <p:cNvPr id="6" name="Line Callout 1 5"/>
          <p:cNvSpPr/>
          <p:nvPr/>
        </p:nvSpPr>
        <p:spPr>
          <a:xfrm>
            <a:off x="3352800" y="3276600"/>
            <a:ext cx="1295400" cy="685800"/>
          </a:xfrm>
          <a:prstGeom prst="borderCallout1">
            <a:avLst>
              <a:gd name="adj1" fmla="val 18750"/>
              <a:gd name="adj2" fmla="val -8333"/>
              <a:gd name="adj3" fmla="val -68594"/>
              <a:gd name="adj4" fmla="val -1402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VNA teach back initiated</a:t>
            </a:r>
          </a:p>
        </p:txBody>
      </p:sp>
      <p:sp>
        <p:nvSpPr>
          <p:cNvPr id="7" name="Line Callout 1 6"/>
          <p:cNvSpPr/>
          <p:nvPr/>
        </p:nvSpPr>
        <p:spPr>
          <a:xfrm>
            <a:off x="6096000" y="3124200"/>
            <a:ext cx="2057400" cy="914400"/>
          </a:xfrm>
          <a:prstGeom prst="borderCallout1">
            <a:avLst>
              <a:gd name="adj1" fmla="val 18750"/>
              <a:gd name="adj2" fmla="val -8333"/>
              <a:gd name="adj3" fmla="val -68594"/>
              <a:gd name="adj4" fmla="val -1402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rgbClr val="000000"/>
                </a:solidFill>
              </a:rPr>
              <a:t>Nurse competencies evaluations in health literacy started</a:t>
            </a:r>
          </a:p>
        </p:txBody>
      </p:sp>
      <p:pic>
        <p:nvPicPr>
          <p:cNvPr id="3080" name="Picture 4" descr="quality_logo"/>
          <p:cNvPicPr>
            <a:picLocks noChangeAspect="1" noChangeArrowheads="1"/>
          </p:cNvPicPr>
          <p:nvPr/>
        </p:nvPicPr>
        <p:blipFill>
          <a:blip r:embed="rId6" cstate="print"/>
          <a:srcRect/>
          <a:stretch>
            <a:fillRect/>
          </a:stretch>
        </p:blipFill>
        <p:spPr bwMode="auto">
          <a:xfrm>
            <a:off x="152400" y="6061075"/>
            <a:ext cx="1524000" cy="6445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5" name="Picture 8" descr="CFT0707_1100512D9AA"/>
          <p:cNvPicPr>
            <a:picLocks noChangeAspect="1" noChangeArrowheads="1"/>
          </p:cNvPicPr>
          <p:nvPr/>
        </p:nvPicPr>
        <p:blipFill>
          <a:blip r:embed="rId3" cstate="print"/>
          <a:srcRect/>
          <a:stretch>
            <a:fillRect/>
          </a:stretch>
        </p:blipFill>
        <p:spPr bwMode="auto">
          <a:xfrm>
            <a:off x="228600" y="304800"/>
            <a:ext cx="87630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47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87502"/>
            <a:ext cx="9350829" cy="684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692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endParaRPr lang="en-US" dirty="0">
              <a:solidFill>
                <a:srgbClr val="000000"/>
              </a:solidFill>
              <a:latin typeface="Arial" pitchFamily="34" charset="0"/>
            </a:endParaRPr>
          </a:p>
          <a:p>
            <a:endParaRPr lang="en-US" dirty="0">
              <a:solidFill>
                <a:srgbClr val="000000"/>
              </a:solidFill>
              <a:latin typeface="Arial" pitchFamily="34" charset="0"/>
            </a:endParaRPr>
          </a:p>
        </p:txBody>
      </p:sp>
      <p:sp>
        <p:nvSpPr>
          <p:cNvPr id="10243" name="Rectangle 2"/>
          <p:cNvSpPr>
            <a:spLocks noGrp="1" noChangeArrowheads="1"/>
          </p:cNvSpPr>
          <p:nvPr>
            <p:ph type="title"/>
          </p:nvPr>
        </p:nvSpPr>
        <p:spPr/>
        <p:txBody>
          <a:bodyPr/>
          <a:lstStyle/>
          <a:p>
            <a:pPr eaLnBrk="1" hangingPunct="1"/>
            <a:r>
              <a:rPr lang="en-US" sz="3600" dirty="0" smtClean="0"/>
              <a:t>Execution of Strategic </a:t>
            </a:r>
            <a:br>
              <a:rPr lang="en-US" sz="3600" dirty="0" smtClean="0"/>
            </a:br>
            <a:r>
              <a:rPr lang="en-US" sz="3600" dirty="0" smtClean="0"/>
              <a:t>Quality Improvement Initiatives</a:t>
            </a:r>
          </a:p>
        </p:txBody>
      </p:sp>
      <p:sp>
        <p:nvSpPr>
          <p:cNvPr id="10244" name="Rectangle 3"/>
          <p:cNvSpPr>
            <a:spLocks noGrp="1" noChangeArrowheads="1"/>
          </p:cNvSpPr>
          <p:nvPr>
            <p:ph type="body" idx="1"/>
          </p:nvPr>
        </p:nvSpPr>
        <p:spPr>
          <a:xfrm>
            <a:off x="457200" y="1447800"/>
            <a:ext cx="8229600" cy="4297363"/>
          </a:xfrm>
        </p:spPr>
        <p:txBody>
          <a:bodyPr/>
          <a:lstStyle/>
          <a:p>
            <a:pPr marL="533400" indent="-533400" eaLnBrk="1" hangingPunct="1">
              <a:buFontTx/>
              <a:buNone/>
            </a:pPr>
            <a:r>
              <a:rPr lang="en-US" sz="2800" dirty="0" smtClean="0"/>
              <a:t>1. Setting Priorities and Breakthrough Performance Goals</a:t>
            </a:r>
          </a:p>
          <a:p>
            <a:pPr marL="533400" indent="-533400" eaLnBrk="1" hangingPunct="1">
              <a:buFontTx/>
              <a:buNone/>
            </a:pPr>
            <a:r>
              <a:rPr lang="en-US" sz="2800" dirty="0" smtClean="0"/>
              <a:t>2. Developing a Portfolio of Projects to Support the Goals</a:t>
            </a:r>
          </a:p>
          <a:p>
            <a:pPr marL="533400" indent="-533400" eaLnBrk="1" hangingPunct="1">
              <a:buFontTx/>
              <a:buNone/>
            </a:pPr>
            <a:r>
              <a:rPr lang="en-US" sz="2800" dirty="0" smtClean="0"/>
              <a:t>3. Deploying Resources to the Projects That Are Appropriate for the Aim</a:t>
            </a:r>
          </a:p>
          <a:p>
            <a:pPr marL="533400" indent="-533400" eaLnBrk="1" hangingPunct="1">
              <a:buFontTx/>
              <a:buNone/>
            </a:pPr>
            <a:r>
              <a:rPr lang="en-US" sz="2800" dirty="0" smtClean="0"/>
              <a:t>4. Establishing an Oversight and Learning System to Increase the Chance of Producing the Desired Change</a:t>
            </a:r>
          </a:p>
          <a:p>
            <a:pPr marL="533400" indent="-533400" eaLnBrk="1" hangingPunct="1">
              <a:buFontTx/>
              <a:buNone/>
            </a:pPr>
            <a:endParaRPr lang="en-US" sz="2800" dirty="0" smtClean="0"/>
          </a:p>
          <a:p>
            <a:pPr marL="533400" indent="-533400" eaLnBrk="1" hangingPunct="1">
              <a:buFontTx/>
              <a:buNone/>
            </a:pPr>
            <a:endParaRPr lang="en-US" sz="2800" dirty="0" smtClean="0"/>
          </a:p>
        </p:txBody>
      </p:sp>
      <p:sp>
        <p:nvSpPr>
          <p:cNvPr id="10245" name="TextBox 4"/>
          <p:cNvSpPr txBox="1">
            <a:spLocks noChangeArrowheads="1"/>
          </p:cNvSpPr>
          <p:nvPr/>
        </p:nvSpPr>
        <p:spPr bwMode="auto">
          <a:xfrm>
            <a:off x="609600" y="5943600"/>
            <a:ext cx="6400800" cy="738188"/>
          </a:xfrm>
          <a:prstGeom prst="rect">
            <a:avLst/>
          </a:prstGeom>
          <a:noFill/>
          <a:ln w="9525">
            <a:noFill/>
            <a:miter lim="800000"/>
            <a:headEnd/>
            <a:tailEnd/>
          </a:ln>
        </p:spPr>
        <p:txBody>
          <a:bodyPr>
            <a:spAutoFit/>
          </a:bodyPr>
          <a:lstStyle/>
          <a:p>
            <a:r>
              <a:rPr lang="en-US" sz="1400" b="1" dirty="0">
                <a:solidFill>
                  <a:srgbClr val="333399"/>
                </a:solidFill>
                <a:latin typeface="Arial" pitchFamily="34" charset="0"/>
              </a:rPr>
              <a:t>Nolan TW. </a:t>
            </a:r>
            <a:r>
              <a:rPr lang="en-US" sz="1400" b="1" i="1" dirty="0">
                <a:solidFill>
                  <a:srgbClr val="333399"/>
                </a:solidFill>
                <a:latin typeface="Arial" pitchFamily="34" charset="0"/>
              </a:rPr>
              <a:t>Execution of Strategic Improvement Initiatives to Produce System-Level Results</a:t>
            </a:r>
            <a:r>
              <a:rPr lang="en-US" sz="1400" b="1" dirty="0">
                <a:solidFill>
                  <a:srgbClr val="333399"/>
                </a:solidFill>
                <a:latin typeface="Arial" pitchFamily="34" charset="0"/>
              </a:rPr>
              <a:t>. IHI Innovation Series white paper. Cambridge, MA: Institute for Healthcare Improvement; 2007.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448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11" y="0"/>
            <a:ext cx="925298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883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Implementation</a:t>
            </a:r>
            <a:endParaRPr lang="en-US" dirty="0"/>
          </a:p>
        </p:txBody>
      </p:sp>
      <p:sp>
        <p:nvSpPr>
          <p:cNvPr id="3" name="Content Placeholder 2"/>
          <p:cNvSpPr>
            <a:spLocks noGrp="1"/>
          </p:cNvSpPr>
          <p:nvPr>
            <p:ph idx="1"/>
          </p:nvPr>
        </p:nvSpPr>
        <p:spPr>
          <a:xfrm>
            <a:off x="457200" y="1447800"/>
            <a:ext cx="8229600" cy="4297363"/>
          </a:xfrm>
        </p:spPr>
        <p:txBody>
          <a:bodyPr/>
          <a:lstStyle/>
          <a:p>
            <a:pPr marL="0" indent="0">
              <a:buNone/>
            </a:pPr>
            <a:r>
              <a:rPr lang="en-US" sz="2600" i="1" dirty="0" smtClean="0"/>
              <a:t>During </a:t>
            </a:r>
            <a:r>
              <a:rPr lang="en-US" sz="2600" i="1" dirty="0"/>
              <a:t>the testing process, a few nurses learned Teach Back. Once the processes and support materials have been adapted so that these nurses teach the identified learners effectively over 90 percent of the time, those processes should be implemented across the unit. Making these processes the default system (i.e., the way the work is done rather than the way a few nurses do the work from time to time) requires a training system for all nurses currently on the unit, and changes to orientation programs for new nurses. </a:t>
            </a:r>
            <a:endParaRPr lang="en-US" sz="2600"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352809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Sustaining Improvements</a:t>
            </a:r>
            <a:endParaRPr lang="en-US" dirty="0"/>
          </a:p>
        </p:txBody>
      </p:sp>
      <p:sp>
        <p:nvSpPr>
          <p:cNvPr id="8" name="Content Placeholder 7"/>
          <p:cNvSpPr>
            <a:spLocks noGrp="1"/>
          </p:cNvSpPr>
          <p:nvPr>
            <p:ph idx="1"/>
          </p:nvPr>
        </p:nvSpPr>
        <p:spPr>
          <a:xfrm>
            <a:off x="457200" y="1493837"/>
            <a:ext cx="8229600" cy="4297363"/>
          </a:xfrm>
        </p:spPr>
        <p:txBody>
          <a:bodyPr/>
          <a:lstStyle/>
          <a:p>
            <a:pPr>
              <a:lnSpc>
                <a:spcPct val="90000"/>
              </a:lnSpc>
            </a:pPr>
            <a:r>
              <a:rPr lang="en-US" sz="2400" dirty="0" smtClean="0"/>
              <a:t>Communicate aims and successful changes that achieved the desired results (e.g. newsletters, storyboards, patient stories, etc.)</a:t>
            </a:r>
          </a:p>
          <a:p>
            <a:pPr>
              <a:lnSpc>
                <a:spcPct val="90000"/>
              </a:lnSpc>
            </a:pPr>
            <a:r>
              <a:rPr lang="en-US" sz="2400" dirty="0" smtClean="0"/>
              <a:t>Improvements must be “hard-wired” so that the new processes are difficult to reverse (e.g. IT templates, yearly competencies, role descriptions, policies and procedures)</a:t>
            </a:r>
          </a:p>
          <a:p>
            <a:pPr marL="342900" lvl="1" indent="-342900">
              <a:lnSpc>
                <a:spcPct val="90000"/>
              </a:lnSpc>
              <a:buFontTx/>
              <a:buChar char="•"/>
            </a:pPr>
            <a:r>
              <a:rPr lang="en-US" sz="2400" dirty="0" smtClean="0"/>
              <a:t>Assign ownership for oversight and ongoing quality control to “hold the gains” </a:t>
            </a:r>
          </a:p>
          <a:p>
            <a:pPr>
              <a:lnSpc>
                <a:spcPct val="90000"/>
              </a:lnSpc>
            </a:pPr>
            <a:r>
              <a:rPr lang="en-US" sz="2400" dirty="0" smtClean="0"/>
              <a:t>Embedding ongoing measurement of processes and outcomes will aid in sustaining the gains</a:t>
            </a:r>
          </a:p>
          <a:p>
            <a:pPr>
              <a:buNone/>
            </a:pPr>
            <a:endParaRPr lang="en-US" sz="2400" dirty="0"/>
          </a:p>
        </p:txBody>
      </p:sp>
      <p:sp>
        <p:nvSpPr>
          <p:cNvPr id="4" name="Footer Placeholder 3"/>
          <p:cNvSpPr>
            <a:spLocks noGrp="1"/>
          </p:cNvSpPr>
          <p:nvPr>
            <p:ph type="ftr" sz="quarter" idx="10"/>
          </p:nvPr>
        </p:nvSpPr>
        <p:spPr/>
        <p:txBody>
          <a:bodyPr/>
          <a:lstStyle/>
          <a:p>
            <a:pPr>
              <a:defRPr/>
            </a:pPr>
            <a:endParaRPr lang="en-US" dirty="0" smtClean="0"/>
          </a:p>
          <a:p>
            <a:pPr>
              <a:defRPr/>
            </a:pPr>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365125"/>
            <a:ext cx="9144000" cy="579438"/>
          </a:xfrm>
        </p:spPr>
        <p:txBody>
          <a:bodyPr/>
          <a:lstStyle/>
          <a:p>
            <a:pPr eaLnBrk="1" hangingPunct="1"/>
            <a:r>
              <a:rPr lang="en-US" altLang="en-US" sz="3200" dirty="0" smtClean="0"/>
              <a:t> Evaluating Results and Spreading Successes</a:t>
            </a:r>
          </a:p>
        </p:txBody>
      </p:sp>
      <p:sp>
        <p:nvSpPr>
          <p:cNvPr id="173059" name="Footer Placeholder 3"/>
          <p:cNvSpPr>
            <a:spLocks noGrp="1"/>
          </p:cNvSpPr>
          <p:nvPr>
            <p:ph type="ftr" sz="quarter" idx="10"/>
          </p:nvPr>
        </p:nvSpPr>
        <p:spPr>
          <a:noFill/>
        </p:spPr>
        <p:txBody>
          <a:bodyPr/>
          <a:lstStyle/>
          <a:p>
            <a:endParaRPr lang="en-US" dirty="0" smtClean="0">
              <a:latin typeface="Arial" pitchFamily="34" charset="0"/>
            </a:endParaRPr>
          </a:p>
          <a:p>
            <a:endParaRPr lang="en-US" dirty="0" smtClean="0">
              <a:latin typeface="Arial" pitchFamily="34" charset="0"/>
            </a:endParaRPr>
          </a:p>
        </p:txBody>
      </p:sp>
      <p:sp>
        <p:nvSpPr>
          <p:cNvPr id="173060" name="Line 3"/>
          <p:cNvSpPr>
            <a:spLocks noChangeShapeType="1"/>
          </p:cNvSpPr>
          <p:nvPr/>
        </p:nvSpPr>
        <p:spPr bwMode="auto">
          <a:xfrm>
            <a:off x="2057400" y="5334000"/>
            <a:ext cx="6019800" cy="0"/>
          </a:xfrm>
          <a:prstGeom prst="line">
            <a:avLst/>
          </a:prstGeom>
          <a:noFill/>
          <a:ln w="25400">
            <a:solidFill>
              <a:schemeClr val="bg1"/>
            </a:solidFill>
            <a:round/>
            <a:headEnd/>
            <a:tailEnd type="triangle" w="med" len="med"/>
          </a:ln>
        </p:spPr>
        <p:txBody>
          <a:bodyPr wrap="none" anchor="ctr"/>
          <a:lstStyle/>
          <a:p>
            <a:endParaRPr lang="en-US" dirty="0" smtClean="0">
              <a:solidFill>
                <a:srgbClr val="000000"/>
              </a:solidFill>
              <a:latin typeface="Arial" pitchFamily="34" charset="0"/>
            </a:endParaRPr>
          </a:p>
        </p:txBody>
      </p:sp>
      <p:sp>
        <p:nvSpPr>
          <p:cNvPr id="173061" name="Line 4"/>
          <p:cNvSpPr>
            <a:spLocks noChangeShapeType="1"/>
          </p:cNvSpPr>
          <p:nvPr/>
        </p:nvSpPr>
        <p:spPr bwMode="auto">
          <a:xfrm flipV="1">
            <a:off x="2057400" y="1828800"/>
            <a:ext cx="0" cy="3514725"/>
          </a:xfrm>
          <a:prstGeom prst="line">
            <a:avLst/>
          </a:prstGeom>
          <a:noFill/>
          <a:ln w="25400">
            <a:solidFill>
              <a:schemeClr val="bg1"/>
            </a:solidFill>
            <a:round/>
            <a:headEnd/>
            <a:tailEnd type="triangle" w="med" len="med"/>
          </a:ln>
        </p:spPr>
        <p:txBody>
          <a:bodyPr wrap="none" anchor="ctr"/>
          <a:lstStyle/>
          <a:p>
            <a:endParaRPr lang="en-US" dirty="0" smtClean="0">
              <a:solidFill>
                <a:srgbClr val="000000"/>
              </a:solidFill>
              <a:latin typeface="Arial" pitchFamily="34" charset="0"/>
            </a:endParaRPr>
          </a:p>
        </p:txBody>
      </p:sp>
      <p:sp>
        <p:nvSpPr>
          <p:cNvPr id="173062" name="Rectangle 5"/>
          <p:cNvSpPr>
            <a:spLocks noChangeArrowheads="1"/>
          </p:cNvSpPr>
          <p:nvPr/>
        </p:nvSpPr>
        <p:spPr bwMode="auto">
          <a:xfrm>
            <a:off x="3505200" y="5410200"/>
            <a:ext cx="3225800" cy="355600"/>
          </a:xfrm>
          <a:prstGeom prst="rect">
            <a:avLst/>
          </a:prstGeom>
          <a:noFill/>
          <a:ln w="12700">
            <a:noFill/>
            <a:miter lim="800000"/>
            <a:headEnd/>
            <a:tailEnd/>
          </a:ln>
        </p:spPr>
        <p:txBody>
          <a:bodyPr wrap="none" lIns="95250" tIns="47625" rIns="95250" bIns="47625">
            <a:spAutoFit/>
          </a:bodyPr>
          <a:lstStyle/>
          <a:p>
            <a:pPr defTabSz="950913" eaLnBrk="0" hangingPunct="0">
              <a:lnSpc>
                <a:spcPct val="90000"/>
              </a:lnSpc>
            </a:pPr>
            <a:r>
              <a:rPr lang="en-US" altLang="en-US" sz="1900" b="1" dirty="0" smtClean="0">
                <a:solidFill>
                  <a:srgbClr val="FFFFFF"/>
                </a:solidFill>
                <a:latin typeface="Helvetica"/>
              </a:rPr>
              <a:t>Time Order (Monthly Data)</a:t>
            </a:r>
          </a:p>
        </p:txBody>
      </p:sp>
      <p:sp>
        <p:nvSpPr>
          <p:cNvPr id="173063" name="Rectangle 6"/>
          <p:cNvSpPr>
            <a:spLocks noChangeArrowheads="1"/>
          </p:cNvSpPr>
          <p:nvPr/>
        </p:nvSpPr>
        <p:spPr bwMode="auto">
          <a:xfrm>
            <a:off x="609600" y="3067050"/>
            <a:ext cx="1524000" cy="1273175"/>
          </a:xfrm>
          <a:prstGeom prst="rect">
            <a:avLst/>
          </a:prstGeom>
          <a:noFill/>
          <a:ln w="12700">
            <a:noFill/>
            <a:miter lim="800000"/>
            <a:headEnd/>
            <a:tailEnd/>
          </a:ln>
        </p:spPr>
        <p:txBody>
          <a:bodyPr lIns="95250" tIns="47625" rIns="95250" bIns="47625">
            <a:spAutoFit/>
          </a:bodyPr>
          <a:lstStyle/>
          <a:p>
            <a:pPr algn="ctr" defTabSz="950913" eaLnBrk="0" hangingPunct="0">
              <a:lnSpc>
                <a:spcPct val="90000"/>
              </a:lnSpc>
            </a:pPr>
            <a:r>
              <a:rPr lang="en-US" altLang="en-US" sz="1900" b="1" dirty="0" smtClean="0">
                <a:solidFill>
                  <a:srgbClr val="FFFFFF"/>
                </a:solidFill>
                <a:latin typeface="Helvetica"/>
              </a:rPr>
              <a:t>Observed</a:t>
            </a:r>
          </a:p>
          <a:p>
            <a:pPr algn="ctr" defTabSz="950913" eaLnBrk="0" hangingPunct="0">
              <a:lnSpc>
                <a:spcPct val="90000"/>
              </a:lnSpc>
            </a:pPr>
            <a:r>
              <a:rPr lang="en-US" altLang="en-US" sz="1900" b="1" dirty="0" smtClean="0">
                <a:solidFill>
                  <a:srgbClr val="FFFFFF"/>
                </a:solidFill>
                <a:latin typeface="Helvetica"/>
              </a:rPr>
              <a:t>Data</a:t>
            </a:r>
          </a:p>
          <a:p>
            <a:pPr algn="ctr" defTabSz="950913" eaLnBrk="0" hangingPunct="0">
              <a:lnSpc>
                <a:spcPct val="90000"/>
              </a:lnSpc>
            </a:pPr>
            <a:endParaRPr lang="en-US" altLang="en-US" sz="1900" b="1" dirty="0" smtClean="0">
              <a:solidFill>
                <a:srgbClr val="FFFFFF"/>
              </a:solidFill>
              <a:latin typeface="Helvetica"/>
            </a:endParaRPr>
          </a:p>
          <a:p>
            <a:pPr algn="ctr" defTabSz="950913" eaLnBrk="0" hangingPunct="0">
              <a:lnSpc>
                <a:spcPct val="90000"/>
              </a:lnSpc>
            </a:pPr>
            <a:endParaRPr lang="en-US" altLang="en-US" sz="1000" b="1" dirty="0" smtClean="0">
              <a:solidFill>
                <a:srgbClr val="FFFFFF"/>
              </a:solidFill>
              <a:latin typeface="Helvetica"/>
            </a:endParaRPr>
          </a:p>
          <a:p>
            <a:pPr algn="ctr" defTabSz="950913" eaLnBrk="0" hangingPunct="0">
              <a:lnSpc>
                <a:spcPct val="90000"/>
              </a:lnSpc>
            </a:pPr>
            <a:endParaRPr lang="en-US" altLang="en-US" sz="1900" b="1" dirty="0" smtClean="0">
              <a:solidFill>
                <a:srgbClr val="FFFFFF"/>
              </a:solidFill>
              <a:latin typeface="Helvetica"/>
            </a:endParaRPr>
          </a:p>
        </p:txBody>
      </p:sp>
      <p:sp>
        <p:nvSpPr>
          <p:cNvPr id="173064" name="Line 7"/>
          <p:cNvSpPr>
            <a:spLocks noChangeShapeType="1"/>
          </p:cNvSpPr>
          <p:nvPr/>
        </p:nvSpPr>
        <p:spPr bwMode="auto">
          <a:xfrm flipV="1">
            <a:off x="2362200" y="3276600"/>
            <a:ext cx="461963" cy="620713"/>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65" name="Line 8"/>
          <p:cNvSpPr>
            <a:spLocks noChangeShapeType="1"/>
          </p:cNvSpPr>
          <p:nvPr/>
        </p:nvSpPr>
        <p:spPr bwMode="auto">
          <a:xfrm>
            <a:off x="2819400" y="3276600"/>
            <a:ext cx="533400" cy="609600"/>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66" name="Line 9"/>
          <p:cNvSpPr>
            <a:spLocks noChangeShapeType="1"/>
          </p:cNvSpPr>
          <p:nvPr/>
        </p:nvSpPr>
        <p:spPr bwMode="auto">
          <a:xfrm flipV="1">
            <a:off x="3352800" y="3048000"/>
            <a:ext cx="609600" cy="838200"/>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67" name="Line 10"/>
          <p:cNvSpPr>
            <a:spLocks noChangeShapeType="1"/>
          </p:cNvSpPr>
          <p:nvPr/>
        </p:nvSpPr>
        <p:spPr bwMode="auto">
          <a:xfrm>
            <a:off x="3962400" y="3008313"/>
            <a:ext cx="609600" cy="430212"/>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68" name="Line 11"/>
          <p:cNvSpPr>
            <a:spLocks noChangeShapeType="1"/>
          </p:cNvSpPr>
          <p:nvPr/>
        </p:nvSpPr>
        <p:spPr bwMode="auto">
          <a:xfrm flipV="1">
            <a:off x="4572000" y="3200400"/>
            <a:ext cx="609600" cy="238125"/>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69" name="Line 12"/>
          <p:cNvSpPr>
            <a:spLocks noChangeShapeType="1"/>
          </p:cNvSpPr>
          <p:nvPr/>
        </p:nvSpPr>
        <p:spPr bwMode="auto">
          <a:xfrm flipH="1" flipV="1">
            <a:off x="5181600" y="3200400"/>
            <a:ext cx="534988" cy="762000"/>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70" name="Line 13"/>
          <p:cNvSpPr>
            <a:spLocks noChangeShapeType="1"/>
          </p:cNvSpPr>
          <p:nvPr/>
        </p:nvSpPr>
        <p:spPr bwMode="auto">
          <a:xfrm flipV="1">
            <a:off x="5715000" y="3819525"/>
            <a:ext cx="533400" cy="185738"/>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71" name="Line 14"/>
          <p:cNvSpPr>
            <a:spLocks noChangeShapeType="1"/>
          </p:cNvSpPr>
          <p:nvPr/>
        </p:nvSpPr>
        <p:spPr bwMode="auto">
          <a:xfrm>
            <a:off x="6248400" y="3810000"/>
            <a:ext cx="609600" cy="762000"/>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72" name="Line 15"/>
          <p:cNvSpPr>
            <a:spLocks noChangeShapeType="1"/>
          </p:cNvSpPr>
          <p:nvPr/>
        </p:nvSpPr>
        <p:spPr bwMode="auto">
          <a:xfrm flipV="1">
            <a:off x="6858000" y="4038600"/>
            <a:ext cx="533400" cy="533400"/>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73" name="Line 16"/>
          <p:cNvSpPr>
            <a:spLocks noChangeShapeType="1"/>
          </p:cNvSpPr>
          <p:nvPr/>
        </p:nvSpPr>
        <p:spPr bwMode="auto">
          <a:xfrm>
            <a:off x="7391400" y="4038600"/>
            <a:ext cx="533400" cy="457200"/>
          </a:xfrm>
          <a:prstGeom prst="line">
            <a:avLst/>
          </a:prstGeom>
          <a:noFill/>
          <a:ln w="38100">
            <a:solidFill>
              <a:srgbClr val="FFFF00"/>
            </a:solidFill>
            <a:round/>
            <a:headEnd/>
            <a:tailEnd/>
          </a:ln>
        </p:spPr>
        <p:txBody>
          <a:bodyPr wrap="none" anchor="ctr"/>
          <a:lstStyle/>
          <a:p>
            <a:endParaRPr lang="en-US" dirty="0" smtClean="0">
              <a:solidFill>
                <a:srgbClr val="000000"/>
              </a:solidFill>
              <a:latin typeface="Arial" pitchFamily="34" charset="0"/>
            </a:endParaRPr>
          </a:p>
        </p:txBody>
      </p:sp>
      <p:sp>
        <p:nvSpPr>
          <p:cNvPr id="173074" name="Line 28"/>
          <p:cNvSpPr>
            <a:spLocks noChangeShapeType="1"/>
          </p:cNvSpPr>
          <p:nvPr/>
        </p:nvSpPr>
        <p:spPr bwMode="auto">
          <a:xfrm>
            <a:off x="2286000" y="4953000"/>
            <a:ext cx="5638800" cy="0"/>
          </a:xfrm>
          <a:prstGeom prst="line">
            <a:avLst/>
          </a:prstGeom>
          <a:noFill/>
          <a:ln w="38100">
            <a:solidFill>
              <a:srgbClr val="FF0000"/>
            </a:solidFill>
            <a:round/>
            <a:headEnd/>
            <a:tailEnd/>
          </a:ln>
        </p:spPr>
        <p:txBody>
          <a:bodyPr/>
          <a:lstStyle/>
          <a:p>
            <a:endParaRPr lang="en-US" dirty="0" smtClean="0">
              <a:solidFill>
                <a:srgbClr val="000000"/>
              </a:solidFill>
              <a:latin typeface="Arial" pitchFamily="34" charset="0"/>
            </a:endParaRPr>
          </a:p>
        </p:txBody>
      </p:sp>
      <p:sp>
        <p:nvSpPr>
          <p:cNvPr id="173075" name="Text Box 29"/>
          <p:cNvSpPr txBox="1">
            <a:spLocks noChangeArrowheads="1"/>
          </p:cNvSpPr>
          <p:nvPr/>
        </p:nvSpPr>
        <p:spPr bwMode="auto">
          <a:xfrm>
            <a:off x="76200" y="5029200"/>
            <a:ext cx="1779588" cy="396875"/>
          </a:xfrm>
          <a:prstGeom prst="rect">
            <a:avLst/>
          </a:prstGeom>
          <a:noFill/>
          <a:ln w="9525">
            <a:noFill/>
            <a:miter lim="800000"/>
            <a:headEnd/>
            <a:tailEnd/>
          </a:ln>
        </p:spPr>
        <p:txBody>
          <a:bodyPr wrap="none">
            <a:spAutoFit/>
          </a:bodyPr>
          <a:lstStyle/>
          <a:p>
            <a:r>
              <a:rPr lang="en-US" sz="2000" dirty="0" smtClean="0">
                <a:solidFill>
                  <a:srgbClr val="FFFFFF"/>
                </a:solidFill>
                <a:latin typeface="Helvetica"/>
              </a:rPr>
              <a:t>Design Target</a:t>
            </a:r>
          </a:p>
        </p:txBody>
      </p:sp>
      <p:sp>
        <p:nvSpPr>
          <p:cNvPr id="173076" name="AutoShape 35"/>
          <p:cNvSpPr>
            <a:spLocks noChangeArrowheads="1"/>
          </p:cNvSpPr>
          <p:nvPr/>
        </p:nvSpPr>
        <p:spPr bwMode="auto">
          <a:xfrm rot="5400000">
            <a:off x="1250157" y="4464843"/>
            <a:ext cx="304800" cy="976313"/>
          </a:xfrm>
          <a:prstGeom prst="upArrow">
            <a:avLst>
              <a:gd name="adj1" fmla="val 50000"/>
              <a:gd name="adj2" fmla="val 80078"/>
            </a:avLst>
          </a:prstGeom>
          <a:solidFill>
            <a:srgbClr val="FF0000"/>
          </a:solidFill>
          <a:ln w="9525">
            <a:solidFill>
              <a:schemeClr val="tx1"/>
            </a:solidFill>
            <a:miter lim="800000"/>
            <a:headEnd/>
            <a:tailEnd/>
          </a:ln>
        </p:spPr>
        <p:txBody>
          <a:bodyPr vert="eaVert" wrap="none" anchor="ctr"/>
          <a:lstStyle/>
          <a:p>
            <a:endParaRPr lang="en-US" dirty="0" smtClean="0">
              <a:solidFill>
                <a:srgbClr val="000000"/>
              </a:solidFill>
              <a:latin typeface="Arial" pitchFamily="34" charset="0"/>
            </a:endParaRPr>
          </a:p>
        </p:txBody>
      </p:sp>
      <p:sp>
        <p:nvSpPr>
          <p:cNvPr id="173077" name="Line 42"/>
          <p:cNvSpPr>
            <a:spLocks noChangeShapeType="1"/>
          </p:cNvSpPr>
          <p:nvPr/>
        </p:nvSpPr>
        <p:spPr bwMode="auto">
          <a:xfrm flipV="1">
            <a:off x="2362200" y="3962400"/>
            <a:ext cx="533400" cy="30480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78" name="Line 43"/>
          <p:cNvSpPr>
            <a:spLocks noChangeShapeType="1"/>
          </p:cNvSpPr>
          <p:nvPr/>
        </p:nvSpPr>
        <p:spPr bwMode="auto">
          <a:xfrm>
            <a:off x="2895600" y="3962400"/>
            <a:ext cx="457200" cy="30480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79" name="Line 44"/>
          <p:cNvSpPr>
            <a:spLocks noChangeShapeType="1"/>
          </p:cNvSpPr>
          <p:nvPr/>
        </p:nvSpPr>
        <p:spPr bwMode="auto">
          <a:xfrm>
            <a:off x="3352800" y="4267200"/>
            <a:ext cx="685800" cy="30480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80" name="Line 45"/>
          <p:cNvSpPr>
            <a:spLocks noChangeShapeType="1"/>
          </p:cNvSpPr>
          <p:nvPr/>
        </p:nvSpPr>
        <p:spPr bwMode="auto">
          <a:xfrm>
            <a:off x="4038600" y="4572000"/>
            <a:ext cx="457200" cy="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81" name="Line 46"/>
          <p:cNvSpPr>
            <a:spLocks noChangeShapeType="1"/>
          </p:cNvSpPr>
          <p:nvPr/>
        </p:nvSpPr>
        <p:spPr bwMode="auto">
          <a:xfrm>
            <a:off x="4495800" y="4572000"/>
            <a:ext cx="609600" cy="15240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82" name="Line 47"/>
          <p:cNvSpPr>
            <a:spLocks noChangeShapeType="1"/>
          </p:cNvSpPr>
          <p:nvPr/>
        </p:nvSpPr>
        <p:spPr bwMode="auto">
          <a:xfrm>
            <a:off x="5105400" y="4724400"/>
            <a:ext cx="533400" cy="15240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83" name="Line 48"/>
          <p:cNvSpPr>
            <a:spLocks noChangeShapeType="1"/>
          </p:cNvSpPr>
          <p:nvPr/>
        </p:nvSpPr>
        <p:spPr bwMode="auto">
          <a:xfrm flipV="1">
            <a:off x="5638800" y="4724400"/>
            <a:ext cx="609600" cy="15240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84" name="Line 49"/>
          <p:cNvSpPr>
            <a:spLocks noChangeShapeType="1"/>
          </p:cNvSpPr>
          <p:nvPr/>
        </p:nvSpPr>
        <p:spPr bwMode="auto">
          <a:xfrm flipV="1">
            <a:off x="6248400" y="3962400"/>
            <a:ext cx="609600" cy="76200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85" name="Line 50"/>
          <p:cNvSpPr>
            <a:spLocks noChangeShapeType="1"/>
          </p:cNvSpPr>
          <p:nvPr/>
        </p:nvSpPr>
        <p:spPr bwMode="auto">
          <a:xfrm>
            <a:off x="6858000" y="3962400"/>
            <a:ext cx="533400" cy="91440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86" name="Line 51"/>
          <p:cNvSpPr>
            <a:spLocks noChangeShapeType="1"/>
          </p:cNvSpPr>
          <p:nvPr/>
        </p:nvSpPr>
        <p:spPr bwMode="auto">
          <a:xfrm>
            <a:off x="7391400" y="4876800"/>
            <a:ext cx="533400" cy="0"/>
          </a:xfrm>
          <a:prstGeom prst="line">
            <a:avLst/>
          </a:prstGeom>
          <a:noFill/>
          <a:ln w="38100">
            <a:solidFill>
              <a:srgbClr val="00FF00"/>
            </a:solidFill>
            <a:round/>
            <a:headEnd/>
            <a:tailEnd/>
          </a:ln>
        </p:spPr>
        <p:txBody>
          <a:bodyPr/>
          <a:lstStyle/>
          <a:p>
            <a:endParaRPr lang="en-US" dirty="0" smtClean="0">
              <a:solidFill>
                <a:srgbClr val="000000"/>
              </a:solidFill>
              <a:latin typeface="Arial" pitchFamily="34" charset="0"/>
            </a:endParaRPr>
          </a:p>
        </p:txBody>
      </p:sp>
      <p:sp>
        <p:nvSpPr>
          <p:cNvPr id="173087" name="Line 57"/>
          <p:cNvSpPr>
            <a:spLocks noChangeShapeType="1"/>
          </p:cNvSpPr>
          <p:nvPr/>
        </p:nvSpPr>
        <p:spPr bwMode="auto">
          <a:xfrm flipV="1">
            <a:off x="5791200" y="2057400"/>
            <a:ext cx="533400" cy="381000"/>
          </a:xfrm>
          <a:prstGeom prst="line">
            <a:avLst/>
          </a:prstGeom>
          <a:noFill/>
          <a:ln w="38100">
            <a:solidFill>
              <a:srgbClr val="FF00FF"/>
            </a:solidFill>
            <a:round/>
            <a:headEnd/>
            <a:tailEnd/>
          </a:ln>
        </p:spPr>
        <p:txBody>
          <a:bodyPr/>
          <a:lstStyle/>
          <a:p>
            <a:endParaRPr lang="en-US" dirty="0" smtClean="0">
              <a:solidFill>
                <a:srgbClr val="000000"/>
              </a:solidFill>
              <a:latin typeface="Arial" pitchFamily="34" charset="0"/>
            </a:endParaRPr>
          </a:p>
        </p:txBody>
      </p:sp>
      <p:sp>
        <p:nvSpPr>
          <p:cNvPr id="173088" name="Line 58"/>
          <p:cNvSpPr>
            <a:spLocks noChangeShapeType="1"/>
          </p:cNvSpPr>
          <p:nvPr/>
        </p:nvSpPr>
        <p:spPr bwMode="auto">
          <a:xfrm>
            <a:off x="6324600" y="2057400"/>
            <a:ext cx="533400" cy="762000"/>
          </a:xfrm>
          <a:prstGeom prst="line">
            <a:avLst/>
          </a:prstGeom>
          <a:noFill/>
          <a:ln w="38100">
            <a:solidFill>
              <a:srgbClr val="FF00FF"/>
            </a:solidFill>
            <a:round/>
            <a:headEnd/>
            <a:tailEnd/>
          </a:ln>
        </p:spPr>
        <p:txBody>
          <a:bodyPr/>
          <a:lstStyle/>
          <a:p>
            <a:endParaRPr lang="en-US" dirty="0" smtClean="0">
              <a:solidFill>
                <a:srgbClr val="000000"/>
              </a:solidFill>
              <a:latin typeface="Arial" pitchFamily="34" charset="0"/>
            </a:endParaRPr>
          </a:p>
        </p:txBody>
      </p:sp>
      <p:sp>
        <p:nvSpPr>
          <p:cNvPr id="173089" name="Line 59"/>
          <p:cNvSpPr>
            <a:spLocks noChangeShapeType="1"/>
          </p:cNvSpPr>
          <p:nvPr/>
        </p:nvSpPr>
        <p:spPr bwMode="auto">
          <a:xfrm>
            <a:off x="6858000" y="2819400"/>
            <a:ext cx="609600" cy="457200"/>
          </a:xfrm>
          <a:prstGeom prst="line">
            <a:avLst/>
          </a:prstGeom>
          <a:noFill/>
          <a:ln w="38100">
            <a:solidFill>
              <a:srgbClr val="FF00FF"/>
            </a:solidFill>
            <a:round/>
            <a:headEnd/>
            <a:tailEnd/>
          </a:ln>
        </p:spPr>
        <p:txBody>
          <a:bodyPr/>
          <a:lstStyle/>
          <a:p>
            <a:endParaRPr lang="en-US" dirty="0" smtClean="0">
              <a:solidFill>
                <a:srgbClr val="000000"/>
              </a:solidFill>
              <a:latin typeface="Arial" pitchFamily="34" charset="0"/>
            </a:endParaRPr>
          </a:p>
        </p:txBody>
      </p:sp>
      <p:sp>
        <p:nvSpPr>
          <p:cNvPr id="173090" name="Line 60"/>
          <p:cNvSpPr>
            <a:spLocks noChangeShapeType="1"/>
          </p:cNvSpPr>
          <p:nvPr/>
        </p:nvSpPr>
        <p:spPr bwMode="auto">
          <a:xfrm flipV="1">
            <a:off x="7467600" y="2743200"/>
            <a:ext cx="457200" cy="533400"/>
          </a:xfrm>
          <a:prstGeom prst="line">
            <a:avLst/>
          </a:prstGeom>
          <a:noFill/>
          <a:ln w="38100">
            <a:solidFill>
              <a:srgbClr val="FF00FF"/>
            </a:solidFill>
            <a:round/>
            <a:headEnd/>
            <a:tailEnd/>
          </a:ln>
        </p:spPr>
        <p:txBody>
          <a:bodyPr/>
          <a:lstStyle/>
          <a:p>
            <a:endParaRPr lang="en-US" dirty="0" smtClean="0">
              <a:solidFill>
                <a:srgbClr val="000000"/>
              </a:solidFill>
              <a:latin typeface="Arial" pitchFamily="34" charset="0"/>
            </a:endParaRPr>
          </a:p>
        </p:txBody>
      </p:sp>
      <p:sp>
        <p:nvSpPr>
          <p:cNvPr id="173091" name="Text Box 61"/>
          <p:cNvSpPr txBox="1">
            <a:spLocks noChangeArrowheads="1"/>
          </p:cNvSpPr>
          <p:nvPr/>
        </p:nvSpPr>
        <p:spPr bwMode="auto">
          <a:xfrm>
            <a:off x="4800600" y="5867400"/>
            <a:ext cx="1692275" cy="304800"/>
          </a:xfrm>
          <a:prstGeom prst="rect">
            <a:avLst/>
          </a:prstGeom>
          <a:noFill/>
          <a:ln w="9525">
            <a:noFill/>
            <a:miter lim="800000"/>
            <a:headEnd/>
            <a:tailEnd/>
          </a:ln>
        </p:spPr>
        <p:txBody>
          <a:bodyPr>
            <a:spAutoFit/>
          </a:bodyPr>
          <a:lstStyle/>
          <a:p>
            <a:pPr algn="ctr"/>
            <a:r>
              <a:rPr lang="en-US" sz="1400" b="1" dirty="0" smtClean="0">
                <a:solidFill>
                  <a:srgbClr val="FFFF00"/>
                </a:solidFill>
                <a:latin typeface="Arial" pitchFamily="34" charset="0"/>
              </a:rPr>
              <a:t>Pilot Unit #1</a:t>
            </a:r>
          </a:p>
        </p:txBody>
      </p:sp>
      <p:sp>
        <p:nvSpPr>
          <p:cNvPr id="173092" name="Text Box 62"/>
          <p:cNvSpPr txBox="1">
            <a:spLocks noChangeArrowheads="1"/>
          </p:cNvSpPr>
          <p:nvPr/>
        </p:nvSpPr>
        <p:spPr bwMode="auto">
          <a:xfrm>
            <a:off x="5040313" y="6096000"/>
            <a:ext cx="1208087" cy="304800"/>
          </a:xfrm>
          <a:prstGeom prst="rect">
            <a:avLst/>
          </a:prstGeom>
          <a:noFill/>
          <a:ln w="9525">
            <a:noFill/>
            <a:miter lim="800000"/>
            <a:headEnd/>
            <a:tailEnd/>
          </a:ln>
        </p:spPr>
        <p:txBody>
          <a:bodyPr wrap="none">
            <a:spAutoFit/>
          </a:bodyPr>
          <a:lstStyle/>
          <a:p>
            <a:r>
              <a:rPr lang="en-US" sz="1400" b="1" dirty="0" smtClean="0">
                <a:solidFill>
                  <a:srgbClr val="00FF00"/>
                </a:solidFill>
                <a:latin typeface="Arial" pitchFamily="34" charset="0"/>
              </a:rPr>
              <a:t>Pilot Unit #2</a:t>
            </a:r>
          </a:p>
        </p:txBody>
      </p:sp>
      <p:sp>
        <p:nvSpPr>
          <p:cNvPr id="173093" name="Text Box 63"/>
          <p:cNvSpPr txBox="1">
            <a:spLocks noChangeArrowheads="1"/>
          </p:cNvSpPr>
          <p:nvPr/>
        </p:nvSpPr>
        <p:spPr bwMode="auto">
          <a:xfrm>
            <a:off x="4789488" y="6324600"/>
            <a:ext cx="1992312" cy="304800"/>
          </a:xfrm>
          <a:prstGeom prst="rect">
            <a:avLst/>
          </a:prstGeom>
          <a:noFill/>
          <a:ln w="9525">
            <a:noFill/>
            <a:miter lim="800000"/>
            <a:headEnd/>
            <a:tailEnd/>
          </a:ln>
        </p:spPr>
        <p:txBody>
          <a:bodyPr>
            <a:spAutoFit/>
          </a:bodyPr>
          <a:lstStyle/>
          <a:p>
            <a:r>
              <a:rPr lang="en-US" sz="1400" b="1" dirty="0" smtClean="0">
                <a:solidFill>
                  <a:srgbClr val="FF00FF"/>
                </a:solidFill>
                <a:latin typeface="Arial" pitchFamily="34" charset="0"/>
              </a:rPr>
              <a:t>All Med/Surg Units</a:t>
            </a:r>
          </a:p>
        </p:txBody>
      </p:sp>
      <p:sp>
        <p:nvSpPr>
          <p:cNvPr id="173094" name="Text Box 65"/>
          <p:cNvSpPr txBox="1">
            <a:spLocks noChangeArrowheads="1"/>
          </p:cNvSpPr>
          <p:nvPr/>
        </p:nvSpPr>
        <p:spPr bwMode="auto">
          <a:xfrm>
            <a:off x="2209800" y="2605088"/>
            <a:ext cx="1212850" cy="366712"/>
          </a:xfrm>
          <a:prstGeom prst="rect">
            <a:avLst/>
          </a:prstGeom>
          <a:noFill/>
          <a:ln w="9525">
            <a:noFill/>
            <a:miter lim="800000"/>
            <a:headEnd/>
            <a:tailEnd/>
          </a:ln>
        </p:spPr>
        <p:txBody>
          <a:bodyPr wrap="none">
            <a:spAutoFit/>
          </a:bodyPr>
          <a:lstStyle/>
          <a:p>
            <a:r>
              <a:rPr lang="en-US" b="1" i="1" dirty="0" smtClean="0">
                <a:solidFill>
                  <a:srgbClr val="FF6600"/>
                </a:solidFill>
                <a:latin typeface="Arial" pitchFamily="34" charset="0"/>
              </a:rPr>
              <a:t>Change 1</a:t>
            </a:r>
          </a:p>
        </p:txBody>
      </p:sp>
      <p:sp>
        <p:nvSpPr>
          <p:cNvPr id="173095" name="Text Box 66"/>
          <p:cNvSpPr txBox="1">
            <a:spLocks noChangeArrowheads="1"/>
          </p:cNvSpPr>
          <p:nvPr/>
        </p:nvSpPr>
        <p:spPr bwMode="auto">
          <a:xfrm>
            <a:off x="2209800" y="4433888"/>
            <a:ext cx="1212850" cy="366712"/>
          </a:xfrm>
          <a:prstGeom prst="rect">
            <a:avLst/>
          </a:prstGeom>
          <a:noFill/>
          <a:ln w="9525">
            <a:noFill/>
            <a:miter lim="800000"/>
            <a:headEnd/>
            <a:tailEnd/>
          </a:ln>
        </p:spPr>
        <p:txBody>
          <a:bodyPr wrap="none">
            <a:spAutoFit/>
          </a:bodyPr>
          <a:lstStyle/>
          <a:p>
            <a:r>
              <a:rPr lang="en-US" b="1" i="1" dirty="0" smtClean="0">
                <a:solidFill>
                  <a:srgbClr val="FF6600"/>
                </a:solidFill>
                <a:latin typeface="Arial" pitchFamily="34" charset="0"/>
              </a:rPr>
              <a:t>Change 1</a:t>
            </a:r>
          </a:p>
        </p:txBody>
      </p:sp>
      <p:sp>
        <p:nvSpPr>
          <p:cNvPr id="173096" name="Text Box 67"/>
          <p:cNvSpPr txBox="1">
            <a:spLocks noChangeArrowheads="1"/>
          </p:cNvSpPr>
          <p:nvPr/>
        </p:nvSpPr>
        <p:spPr bwMode="auto">
          <a:xfrm>
            <a:off x="5568950" y="1371600"/>
            <a:ext cx="1212850" cy="366713"/>
          </a:xfrm>
          <a:prstGeom prst="rect">
            <a:avLst/>
          </a:prstGeom>
          <a:noFill/>
          <a:ln w="9525">
            <a:noFill/>
            <a:miter lim="800000"/>
            <a:headEnd/>
            <a:tailEnd/>
          </a:ln>
        </p:spPr>
        <p:txBody>
          <a:bodyPr wrap="none">
            <a:spAutoFit/>
          </a:bodyPr>
          <a:lstStyle/>
          <a:p>
            <a:r>
              <a:rPr lang="en-US" b="1" i="1" dirty="0" smtClean="0">
                <a:solidFill>
                  <a:srgbClr val="FF6600"/>
                </a:solidFill>
                <a:latin typeface="Arial" pitchFamily="34" charset="0"/>
              </a:rPr>
              <a:t>Change 1</a:t>
            </a:r>
          </a:p>
        </p:txBody>
      </p:sp>
      <p:sp>
        <p:nvSpPr>
          <p:cNvPr id="173097" name="Text Box 68"/>
          <p:cNvSpPr txBox="1">
            <a:spLocks noChangeArrowheads="1"/>
          </p:cNvSpPr>
          <p:nvPr/>
        </p:nvSpPr>
        <p:spPr bwMode="auto">
          <a:xfrm>
            <a:off x="5867400" y="1676400"/>
            <a:ext cx="1212850" cy="366713"/>
          </a:xfrm>
          <a:prstGeom prst="rect">
            <a:avLst/>
          </a:prstGeom>
          <a:noFill/>
          <a:ln w="9525">
            <a:noFill/>
            <a:miter lim="800000"/>
            <a:headEnd/>
            <a:tailEnd/>
          </a:ln>
        </p:spPr>
        <p:txBody>
          <a:bodyPr wrap="none">
            <a:spAutoFit/>
          </a:bodyPr>
          <a:lstStyle/>
          <a:p>
            <a:r>
              <a:rPr lang="en-US" b="1" i="1" dirty="0" smtClean="0">
                <a:solidFill>
                  <a:srgbClr val="FF6600"/>
                </a:solidFill>
                <a:latin typeface="Arial" pitchFamily="34" charset="0"/>
              </a:rPr>
              <a:t>Change 2</a:t>
            </a:r>
          </a:p>
        </p:txBody>
      </p:sp>
      <p:sp>
        <p:nvSpPr>
          <p:cNvPr id="173098" name="Text Box 69"/>
          <p:cNvSpPr txBox="1">
            <a:spLocks noChangeArrowheads="1"/>
          </p:cNvSpPr>
          <p:nvPr/>
        </p:nvSpPr>
        <p:spPr bwMode="auto">
          <a:xfrm>
            <a:off x="4578350" y="2681288"/>
            <a:ext cx="1212850" cy="366712"/>
          </a:xfrm>
          <a:prstGeom prst="rect">
            <a:avLst/>
          </a:prstGeom>
          <a:noFill/>
          <a:ln w="9525">
            <a:noFill/>
            <a:miter lim="800000"/>
            <a:headEnd/>
            <a:tailEnd/>
          </a:ln>
        </p:spPr>
        <p:txBody>
          <a:bodyPr wrap="none">
            <a:spAutoFit/>
          </a:bodyPr>
          <a:lstStyle/>
          <a:p>
            <a:r>
              <a:rPr lang="en-US" b="1" i="1" dirty="0" smtClean="0">
                <a:solidFill>
                  <a:srgbClr val="FF6600"/>
                </a:solidFill>
                <a:latin typeface="Arial" pitchFamily="34" charset="0"/>
              </a:rPr>
              <a:t>Change 2</a:t>
            </a:r>
          </a:p>
        </p:txBody>
      </p:sp>
      <p:sp>
        <p:nvSpPr>
          <p:cNvPr id="173099" name="Text Box 70"/>
          <p:cNvSpPr txBox="1">
            <a:spLocks noChangeArrowheads="1"/>
          </p:cNvSpPr>
          <p:nvPr/>
        </p:nvSpPr>
        <p:spPr bwMode="auto">
          <a:xfrm>
            <a:off x="3505200" y="4052888"/>
            <a:ext cx="1212850" cy="366712"/>
          </a:xfrm>
          <a:prstGeom prst="rect">
            <a:avLst/>
          </a:prstGeom>
          <a:noFill/>
          <a:ln w="9525">
            <a:noFill/>
            <a:miter lim="800000"/>
            <a:headEnd/>
            <a:tailEnd/>
          </a:ln>
        </p:spPr>
        <p:txBody>
          <a:bodyPr wrap="none">
            <a:spAutoFit/>
          </a:bodyPr>
          <a:lstStyle/>
          <a:p>
            <a:r>
              <a:rPr lang="en-US" b="1" i="1" dirty="0" smtClean="0">
                <a:solidFill>
                  <a:srgbClr val="FF6600"/>
                </a:solidFill>
                <a:latin typeface="Arial" pitchFamily="34" charset="0"/>
              </a:rPr>
              <a:t>Change 2</a:t>
            </a:r>
          </a:p>
        </p:txBody>
      </p:sp>
      <p:sp>
        <p:nvSpPr>
          <p:cNvPr id="173100" name="Rectangle 72"/>
          <p:cNvSpPr>
            <a:spLocks noChangeArrowheads="1"/>
          </p:cNvSpPr>
          <p:nvPr/>
        </p:nvSpPr>
        <p:spPr bwMode="auto">
          <a:xfrm>
            <a:off x="4648200" y="5867400"/>
            <a:ext cx="2057400" cy="762000"/>
          </a:xfrm>
          <a:prstGeom prst="rect">
            <a:avLst/>
          </a:prstGeom>
          <a:noFill/>
          <a:ln w="9525">
            <a:solidFill>
              <a:schemeClr val="bg1"/>
            </a:solidFill>
            <a:miter lim="800000"/>
            <a:headEnd/>
            <a:tailEnd/>
          </a:ln>
        </p:spPr>
        <p:txBody>
          <a:bodyPr wrap="none" anchor="ctr"/>
          <a:lstStyle/>
          <a:p>
            <a:endParaRPr lang="en-US" dirty="0" smtClean="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z="3200" dirty="0" smtClean="0"/>
              <a:t>Scale-up of Hospital-based Process Improvement Changes in STAAR </a:t>
            </a:r>
            <a:endParaRPr lang="en-US" sz="3200" dirty="0"/>
          </a:p>
        </p:txBody>
      </p:sp>
      <p:sp>
        <p:nvSpPr>
          <p:cNvPr id="3" name="Content Placeholder 2"/>
          <p:cNvSpPr>
            <a:spLocks noGrp="1"/>
          </p:cNvSpPr>
          <p:nvPr>
            <p:ph idx="1"/>
          </p:nvPr>
        </p:nvSpPr>
        <p:spPr>
          <a:xfrm>
            <a:off x="457200" y="1295400"/>
            <a:ext cx="8534400" cy="5257800"/>
          </a:xfrm>
        </p:spPr>
        <p:txBody>
          <a:bodyPr/>
          <a:lstStyle/>
          <a:p>
            <a:pPr>
              <a:spcBef>
                <a:spcPts val="0"/>
              </a:spcBef>
            </a:pPr>
            <a:r>
              <a:rPr lang="en-US" sz="2000" dirty="0"/>
              <a:t>Many sites with pilot population results have added staffing resources</a:t>
            </a:r>
          </a:p>
          <a:p>
            <a:pPr>
              <a:spcBef>
                <a:spcPts val="0"/>
              </a:spcBef>
              <a:buNone/>
            </a:pPr>
            <a:endParaRPr lang="en-US" sz="800" u="sng" dirty="0"/>
          </a:p>
          <a:p>
            <a:pPr lvl="1">
              <a:spcBef>
                <a:spcPts val="0"/>
              </a:spcBef>
              <a:buFont typeface="Courier New" pitchFamily="49" charset="0"/>
              <a:buChar char="o"/>
            </a:pPr>
            <a:r>
              <a:rPr lang="en-US" sz="1700" dirty="0"/>
              <a:t>N</a:t>
            </a:r>
            <a:r>
              <a:rPr lang="en-US" sz="1700" dirty="0">
                <a:solidFill>
                  <a:srgbClr val="000000"/>
                </a:solidFill>
              </a:rPr>
              <a:t>ot a scalable, sustainable  solution</a:t>
            </a:r>
          </a:p>
          <a:p>
            <a:pPr lvl="1">
              <a:spcBef>
                <a:spcPts val="0"/>
              </a:spcBef>
              <a:buFont typeface="Courier New" pitchFamily="49" charset="0"/>
              <a:buChar char="o"/>
            </a:pPr>
            <a:r>
              <a:rPr lang="en-US" sz="1700" dirty="0">
                <a:solidFill>
                  <a:srgbClr val="000000"/>
                </a:solidFill>
              </a:rPr>
              <a:t>Need to remove waste and inefficiencies from front-line clinicians’ daily work and reliably embed new competencies and best practices into routine care processes and infrastructure</a:t>
            </a:r>
          </a:p>
          <a:p>
            <a:pPr>
              <a:spcBef>
                <a:spcPts val="0"/>
              </a:spcBef>
            </a:pPr>
            <a:r>
              <a:rPr lang="en-US" sz="2000" dirty="0" smtClean="0"/>
              <a:t>Full-scale implementation of successful changes (embedding high leverage changes as standard practices in front-line work processes)</a:t>
            </a:r>
          </a:p>
          <a:p>
            <a:pPr>
              <a:spcBef>
                <a:spcPts val="0"/>
              </a:spcBef>
            </a:pPr>
            <a:endParaRPr lang="en-US" sz="800" dirty="0" smtClean="0"/>
          </a:p>
          <a:p>
            <a:pPr lvl="1">
              <a:spcBef>
                <a:spcPts val="0"/>
              </a:spcBef>
              <a:buFont typeface="Courier New" pitchFamily="49" charset="0"/>
              <a:buChar char="o"/>
            </a:pPr>
            <a:r>
              <a:rPr lang="en-US" sz="1700" dirty="0" smtClean="0"/>
              <a:t>No successes to date nationwide; no incentives for full-scale implementation (and in some cases may result in revenue losses for hospitals); </a:t>
            </a:r>
          </a:p>
          <a:p>
            <a:pPr lvl="1">
              <a:spcBef>
                <a:spcPts val="0"/>
              </a:spcBef>
              <a:buFont typeface="Courier New" pitchFamily="49" charset="0"/>
              <a:buChar char="o"/>
            </a:pPr>
            <a:r>
              <a:rPr lang="en-US" sz="1700" dirty="0" smtClean="0"/>
              <a:t>Initial focus on condition-specific interventions (mostly HF patients) &gt;&gt; sequential spread to patients with high-risk clinical conditions is not practical; focus on improving care transitions for all patients is the “right thing to </a:t>
            </a:r>
            <a:r>
              <a:rPr lang="en-US" sz="1700" dirty="0"/>
              <a:t>do</a:t>
            </a:r>
            <a:r>
              <a:rPr lang="en-US" sz="1700" dirty="0" smtClean="0"/>
              <a:t>”; </a:t>
            </a:r>
            <a:r>
              <a:rPr lang="en-US" sz="1700" dirty="0"/>
              <a:t>visionary leadership is a pre-requisite for engaging in this </a:t>
            </a:r>
            <a:r>
              <a:rPr lang="en-US" sz="1700" dirty="0" smtClean="0"/>
              <a:t>work</a:t>
            </a:r>
          </a:p>
          <a:p>
            <a:pPr lvl="1">
              <a:spcBef>
                <a:spcPts val="0"/>
              </a:spcBef>
              <a:buFont typeface="Courier New" pitchFamily="49" charset="0"/>
              <a:buChar char="o"/>
            </a:pPr>
            <a:r>
              <a:rPr lang="en-US" sz="1700" dirty="0"/>
              <a:t>Will require </a:t>
            </a:r>
            <a:r>
              <a:rPr lang="en-US" sz="1700" dirty="0" smtClean="0"/>
              <a:t>executive leadership, a </a:t>
            </a:r>
            <a:r>
              <a:rPr lang="en-US" sz="1700" dirty="0"/>
              <a:t>robust improvement infrastructure, structural </a:t>
            </a:r>
            <a:r>
              <a:rPr lang="en-US" sz="1700" dirty="0" smtClean="0"/>
              <a:t>changes and </a:t>
            </a:r>
            <a:r>
              <a:rPr lang="en-US" sz="1700" dirty="0"/>
              <a:t>a </a:t>
            </a:r>
            <a:r>
              <a:rPr lang="en-US" sz="1700" dirty="0" smtClean="0"/>
              <a:t>oversight and learning system to achieve full-scale implementation of successful changes</a:t>
            </a:r>
          </a:p>
          <a:p>
            <a:pPr marL="457200" lvl="1" indent="0">
              <a:spcBef>
                <a:spcPts val="0"/>
              </a:spcBef>
              <a:buNone/>
            </a:pPr>
            <a:endParaRPr lang="en-US" sz="1200" dirty="0" smtClean="0"/>
          </a:p>
          <a:p>
            <a:pPr lvl="1">
              <a:spcBef>
                <a:spcPts val="0"/>
              </a:spcBef>
            </a:pPr>
            <a:endParaRPr lang="en-US" sz="2000" dirty="0" smtClean="0"/>
          </a:p>
          <a:p>
            <a:pPr>
              <a:buFont typeface="Arial" pitchFamily="34" charset="0"/>
              <a:buChar char="•"/>
            </a:pPr>
            <a:endParaRPr lang="en-US" sz="1000" dirty="0" smtClean="0"/>
          </a:p>
          <a:p>
            <a:pPr>
              <a:spcBef>
                <a:spcPts val="0"/>
              </a:spcBef>
            </a:pPr>
            <a:endParaRPr lang="en-US" sz="2400" dirty="0" smtClean="0"/>
          </a:p>
          <a:p>
            <a:pPr>
              <a:spcBef>
                <a:spcPts val="0"/>
              </a:spcBef>
              <a:buNone/>
            </a:pPr>
            <a:endParaRPr lang="en-US" sz="2400" dirty="0" smtClean="0"/>
          </a:p>
          <a:p>
            <a:pPr>
              <a:spcBef>
                <a:spcPts val="0"/>
              </a:spcBef>
              <a:buNone/>
            </a:pPr>
            <a:endParaRPr lang="en-US" sz="1000" dirty="0" smtClean="0"/>
          </a:p>
          <a:p>
            <a:pPr>
              <a:spcBef>
                <a:spcPts val="0"/>
              </a:spcBef>
              <a:buNone/>
            </a:pPr>
            <a:endParaRPr lang="en-US" sz="1000" dirty="0" smtClean="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29073335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Planning for Scale-up &amp; Spread</a:t>
            </a:r>
            <a:endParaRPr lang="en-US" sz="4000" dirty="0"/>
          </a:p>
        </p:txBody>
      </p:sp>
      <p:sp>
        <p:nvSpPr>
          <p:cNvPr id="3" name="Content Placeholder 2"/>
          <p:cNvSpPr>
            <a:spLocks noGrp="1"/>
          </p:cNvSpPr>
          <p:nvPr>
            <p:ph idx="1"/>
          </p:nvPr>
        </p:nvSpPr>
        <p:spPr/>
        <p:txBody>
          <a:bodyPr/>
          <a:lstStyle/>
          <a:p>
            <a:pPr marL="0" indent="0">
              <a:buNone/>
            </a:pPr>
            <a:r>
              <a:rPr lang="en-US" sz="2800" i="1" dirty="0"/>
              <a:t>To scale up the change across the hospital might require changes to an IT documentation system. Communication to all staff about new expectations for teaching and learning might be developed to generate interest in implementing the redesigned process in other parts of the hospital (e.g., in other units or service lines) or with other disciplines (like physicians, or pharmacists) in preparation for spread.</a:t>
            </a:r>
            <a:endParaRPr lang="en-US" sz="2800" dirty="0"/>
          </a:p>
          <a:p>
            <a:endParaRPr lang="en-US" sz="2800"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2477765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715962"/>
          </a:xfrm>
        </p:spPr>
        <p:txBody>
          <a:bodyPr/>
          <a:lstStyle/>
          <a:p>
            <a:r>
              <a:rPr lang="en-US" dirty="0" smtClean="0"/>
              <a:t>Scale-up Planning at SG</a:t>
            </a:r>
          </a:p>
        </p:txBody>
      </p:sp>
      <p:sp>
        <p:nvSpPr>
          <p:cNvPr id="7171" name="Content Placeholder 2"/>
          <p:cNvSpPr>
            <a:spLocks noGrp="1"/>
          </p:cNvSpPr>
          <p:nvPr>
            <p:ph idx="1"/>
          </p:nvPr>
        </p:nvSpPr>
        <p:spPr>
          <a:xfrm>
            <a:off x="457200" y="1371600"/>
            <a:ext cx="8305800" cy="5181600"/>
          </a:xfrm>
        </p:spPr>
        <p:txBody>
          <a:bodyPr/>
          <a:lstStyle/>
          <a:p>
            <a:r>
              <a:rPr lang="en-US" sz="2200" dirty="0" smtClean="0"/>
              <a:t>Define targeted scale at project setup = all hospitalized patients at SG</a:t>
            </a:r>
          </a:p>
          <a:p>
            <a:r>
              <a:rPr lang="en-US" sz="2200" dirty="0"/>
              <a:t>Being aware of </a:t>
            </a:r>
            <a:r>
              <a:rPr lang="en-US" sz="2200" dirty="0" smtClean="0"/>
              <a:t>need for systemic changes at each level of scale-up </a:t>
            </a:r>
            <a:r>
              <a:rPr lang="en-US" sz="2200" dirty="0"/>
              <a:t>as you expand </a:t>
            </a:r>
          </a:p>
          <a:p>
            <a:r>
              <a:rPr lang="en-US" sz="2200" dirty="0" smtClean="0"/>
              <a:t>Collaborations with the executive team at SG.  What structures need to change to accommodate scale-up?</a:t>
            </a:r>
          </a:p>
          <a:p>
            <a:pPr lvl="1">
              <a:lnSpc>
                <a:spcPct val="80000"/>
              </a:lnSpc>
            </a:pPr>
            <a:r>
              <a:rPr lang="en-US" sz="2000" dirty="0" smtClean="0"/>
              <a:t>Administration structures (integrated in ACO demo)</a:t>
            </a:r>
          </a:p>
          <a:p>
            <a:pPr lvl="1">
              <a:lnSpc>
                <a:spcPct val="80000"/>
              </a:lnSpc>
            </a:pPr>
            <a:r>
              <a:rPr lang="en-US" sz="2000" dirty="0" smtClean="0"/>
              <a:t>Contracted services (ex. Loop Back Communications)</a:t>
            </a:r>
          </a:p>
          <a:p>
            <a:pPr lvl="1">
              <a:lnSpc>
                <a:spcPct val="80000"/>
              </a:lnSpc>
            </a:pPr>
            <a:r>
              <a:rPr lang="en-US" sz="2000" dirty="0" smtClean="0"/>
              <a:t>Responsibility, accountability and oversight structures </a:t>
            </a:r>
          </a:p>
          <a:p>
            <a:pPr lvl="1">
              <a:lnSpc>
                <a:spcPct val="80000"/>
              </a:lnSpc>
            </a:pPr>
            <a:r>
              <a:rPr lang="en-US" sz="2000" dirty="0" smtClean="0"/>
              <a:t>Physical structures</a:t>
            </a:r>
          </a:p>
          <a:p>
            <a:pPr lvl="1">
              <a:lnSpc>
                <a:spcPct val="80000"/>
              </a:lnSpc>
            </a:pPr>
            <a:r>
              <a:rPr lang="en-US" sz="2000" dirty="0" smtClean="0"/>
              <a:t>Human resource requirements</a:t>
            </a:r>
          </a:p>
          <a:p>
            <a:pPr lvl="1">
              <a:lnSpc>
                <a:spcPct val="80000"/>
              </a:lnSpc>
            </a:pPr>
            <a:r>
              <a:rPr lang="en-US" sz="2000" dirty="0" smtClean="0"/>
              <a:t>Capability building (ex. new competencies for health care professionals such as health literacy, Teach Back and Ask Me 3)</a:t>
            </a:r>
          </a:p>
          <a:p>
            <a:pPr lvl="1">
              <a:lnSpc>
                <a:spcPct val="80000"/>
              </a:lnSpc>
            </a:pPr>
            <a:r>
              <a:rPr lang="en-US" sz="2000" dirty="0" smtClean="0"/>
              <a:t>EHR/HIT programming</a:t>
            </a:r>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24716574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Scale-up Work at </a:t>
            </a:r>
            <a:r>
              <a:rPr lang="en-US" dirty="0" smtClean="0"/>
              <a:t>SG</a:t>
            </a:r>
            <a:endParaRPr lang="en-US" dirty="0"/>
          </a:p>
        </p:txBody>
      </p:sp>
      <p:sp>
        <p:nvSpPr>
          <p:cNvPr id="3" name="Content Placeholder 2"/>
          <p:cNvSpPr>
            <a:spLocks noGrp="1"/>
          </p:cNvSpPr>
          <p:nvPr>
            <p:ph idx="1"/>
          </p:nvPr>
        </p:nvSpPr>
        <p:spPr>
          <a:xfrm>
            <a:off x="152400" y="1371600"/>
            <a:ext cx="8458200" cy="5181600"/>
          </a:xfrm>
        </p:spPr>
        <p:txBody>
          <a:bodyPr/>
          <a:lstStyle/>
          <a:p>
            <a:pPr lvl="1">
              <a:buFont typeface="Arial" pitchFamily="34" charset="0"/>
              <a:buChar char="•"/>
            </a:pPr>
            <a:r>
              <a:rPr lang="en-US" sz="2200" dirty="0"/>
              <a:t>Implement </a:t>
            </a:r>
            <a:r>
              <a:rPr lang="en-US" sz="2200" dirty="0" smtClean="0"/>
              <a:t>changes </a:t>
            </a:r>
            <a:r>
              <a:rPr lang="en-US" sz="2200" dirty="0"/>
              <a:t>to reduce waste and inefficiencies to allow nurses to spend more time with patients doing assessments of post-discharge needs and patient teaching; embed recommend changes #1 and #2 into daily nursing routines</a:t>
            </a:r>
          </a:p>
          <a:p>
            <a:pPr lvl="1">
              <a:buFont typeface="Arial" pitchFamily="34" charset="0"/>
              <a:buChar char="•"/>
            </a:pPr>
            <a:r>
              <a:rPr lang="en-US" sz="2200" dirty="0"/>
              <a:t>Use daily Multidisciplinary Care Rounds as a forum to assess comprehensive needs of patients and to establish a post-acute care plan </a:t>
            </a:r>
            <a:r>
              <a:rPr lang="en-US" sz="2200" dirty="0" smtClean="0"/>
              <a:t>(change #3)to </a:t>
            </a:r>
            <a:r>
              <a:rPr lang="en-US" sz="2200" dirty="0"/>
              <a:t>meet those </a:t>
            </a:r>
            <a:r>
              <a:rPr lang="en-US" sz="2200" dirty="0" smtClean="0"/>
              <a:t>needs, keeping </a:t>
            </a:r>
            <a:r>
              <a:rPr lang="en-US" sz="2200" dirty="0"/>
              <a:t>track of what services couldn’t be </a:t>
            </a:r>
            <a:r>
              <a:rPr lang="en-US" sz="2200" dirty="0" smtClean="0"/>
              <a:t>provided</a:t>
            </a:r>
            <a:endParaRPr lang="en-US" sz="2200" dirty="0"/>
          </a:p>
          <a:p>
            <a:pPr lvl="1">
              <a:buFont typeface="Arial" pitchFamily="34" charset="0"/>
              <a:buChar char="•"/>
            </a:pPr>
            <a:r>
              <a:rPr lang="en-US" sz="2200" dirty="0"/>
              <a:t>Develop standardized processes and formats to communicate post-discharge plans to patients and all community-based </a:t>
            </a:r>
            <a:r>
              <a:rPr lang="en-US" sz="2200" dirty="0" smtClean="0"/>
              <a:t>providers (change #4)</a:t>
            </a:r>
            <a:endParaRPr lang="en-US" sz="2200" dirty="0"/>
          </a:p>
          <a:p>
            <a:endParaRPr lang="en-US" sz="2200"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3809533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76200" y="2530227"/>
            <a:ext cx="9067800" cy="3413373"/>
          </a:xfrm>
          <a:custGeom>
            <a:avLst/>
            <a:gdLst>
              <a:gd name="T0" fmla="*/ 2147483647 w 4480"/>
              <a:gd name="T1" fmla="*/ 0 h 1243"/>
              <a:gd name="T2" fmla="*/ 0 w 4480"/>
              <a:gd name="T3" fmla="*/ 2147483647 h 1243"/>
              <a:gd name="T4" fmla="*/ 2147483647 w 4480"/>
              <a:gd name="T5" fmla="*/ 2147483647 h 1243"/>
              <a:gd name="T6" fmla="*/ 2147483647 w 4480"/>
              <a:gd name="T7" fmla="*/ 0 h 1243"/>
              <a:gd name="T8" fmla="*/ 0 60000 65536"/>
              <a:gd name="T9" fmla="*/ 0 60000 65536"/>
              <a:gd name="T10" fmla="*/ 0 60000 65536"/>
              <a:gd name="T11" fmla="*/ 0 60000 65536"/>
              <a:gd name="T12" fmla="*/ 0 w 4480"/>
              <a:gd name="T13" fmla="*/ 0 h 1243"/>
              <a:gd name="T14" fmla="*/ 4480 w 4480"/>
              <a:gd name="T15" fmla="*/ 1243 h 1243"/>
            </a:gdLst>
            <a:ahLst/>
            <a:cxnLst>
              <a:cxn ang="T8">
                <a:pos x="T0" y="T1"/>
              </a:cxn>
              <a:cxn ang="T9">
                <a:pos x="T2" y="T3"/>
              </a:cxn>
              <a:cxn ang="T10">
                <a:pos x="T4" y="T5"/>
              </a:cxn>
              <a:cxn ang="T11">
                <a:pos x="T6" y="T7"/>
              </a:cxn>
            </a:cxnLst>
            <a:rect l="T12" t="T13" r="T14" b="T15"/>
            <a:pathLst>
              <a:path w="4480" h="1243">
                <a:moveTo>
                  <a:pt x="1226" y="0"/>
                </a:moveTo>
                <a:lnTo>
                  <a:pt x="0" y="1243"/>
                </a:lnTo>
                <a:lnTo>
                  <a:pt x="4480" y="1238"/>
                </a:lnTo>
                <a:lnTo>
                  <a:pt x="1226" y="0"/>
                </a:lnTo>
                <a:close/>
              </a:path>
            </a:pathLst>
          </a:cu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25400" cap="sq">
            <a:solidFill>
              <a:schemeClr val="tx1"/>
            </a:solidFill>
            <a:round/>
            <a:headEnd type="none" w="sm" len="sm"/>
            <a:tailEnd type="none" w="sm" len="sm"/>
          </a:ln>
          <a:effectLst>
            <a:softEdge rad="31750"/>
          </a:effectLst>
        </p:spPr>
        <p:txBody>
          <a:bodyPr wrap="none"/>
          <a:lstStyle/>
          <a:p>
            <a:pPr fontAlgn="base">
              <a:spcBef>
                <a:spcPct val="0"/>
              </a:spcBef>
              <a:spcAft>
                <a:spcPct val="0"/>
              </a:spcAft>
            </a:pPr>
            <a:endParaRPr lang="en-US" dirty="0">
              <a:solidFill>
                <a:srgbClr val="000000"/>
              </a:solidFill>
            </a:endParaRPr>
          </a:p>
        </p:txBody>
      </p:sp>
      <p:cxnSp>
        <p:nvCxnSpPr>
          <p:cNvPr id="55" name="Straight Arrow Connector 54"/>
          <p:cNvCxnSpPr/>
          <p:nvPr/>
        </p:nvCxnSpPr>
        <p:spPr>
          <a:xfrm>
            <a:off x="2667000" y="4648200"/>
            <a:ext cx="517210" cy="4572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2667000" y="5181600"/>
            <a:ext cx="544474" cy="381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495800" y="5105400"/>
            <a:ext cx="4572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Flowchart: Process 63"/>
          <p:cNvSpPr/>
          <p:nvPr/>
        </p:nvSpPr>
        <p:spPr>
          <a:xfrm>
            <a:off x="5029200" y="4800600"/>
            <a:ext cx="1524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smtClean="0">
                <a:solidFill>
                  <a:srgbClr val="000000"/>
                </a:solidFill>
              </a:rPr>
              <a:t>Handover</a:t>
            </a:r>
          </a:p>
          <a:p>
            <a:pPr algn="ctr" fontAlgn="base">
              <a:spcBef>
                <a:spcPct val="0"/>
              </a:spcBef>
              <a:spcAft>
                <a:spcPct val="0"/>
              </a:spcAft>
            </a:pPr>
            <a:r>
              <a:rPr lang="en-US" sz="1200" b="1" dirty="0" smtClean="0">
                <a:solidFill>
                  <a:srgbClr val="000000"/>
                </a:solidFill>
              </a:rPr>
              <a:t>Communications</a:t>
            </a:r>
            <a:endParaRPr lang="en-US" sz="1200" b="1" dirty="0">
              <a:solidFill>
                <a:srgbClr val="000000"/>
              </a:solidFill>
            </a:endParaRPr>
          </a:p>
        </p:txBody>
      </p:sp>
      <p:sp>
        <p:nvSpPr>
          <p:cNvPr id="66" name="Flowchart: Process 65"/>
          <p:cNvSpPr/>
          <p:nvPr/>
        </p:nvSpPr>
        <p:spPr>
          <a:xfrm>
            <a:off x="1447800" y="5254752"/>
            <a:ext cx="1143000" cy="612648"/>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r>
              <a:rPr lang="en-US" sz="1200" b="1" dirty="0" smtClean="0">
                <a:solidFill>
                  <a:srgbClr val="000000"/>
                </a:solidFill>
              </a:rPr>
              <a:t>Teaching &amp; Learning</a:t>
            </a:r>
            <a:endParaRPr lang="en-US" sz="1200" b="1" dirty="0">
              <a:solidFill>
                <a:srgbClr val="000000"/>
              </a:solidFill>
            </a:endParaRPr>
          </a:p>
        </p:txBody>
      </p:sp>
      <p:sp>
        <p:nvSpPr>
          <p:cNvPr id="70" name="Flowchart: Process 69"/>
          <p:cNvSpPr/>
          <p:nvPr/>
        </p:nvSpPr>
        <p:spPr>
          <a:xfrm>
            <a:off x="1447800" y="4343400"/>
            <a:ext cx="1143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smtClean="0">
                <a:solidFill>
                  <a:srgbClr val="000000"/>
                </a:solidFill>
              </a:rPr>
              <a:t>Assessment of Needs</a:t>
            </a:r>
            <a:endParaRPr lang="en-US" sz="1200" b="1" dirty="0">
              <a:solidFill>
                <a:srgbClr val="000000"/>
              </a:solidFill>
            </a:endParaRPr>
          </a:p>
        </p:txBody>
      </p:sp>
      <p:grpSp>
        <p:nvGrpSpPr>
          <p:cNvPr id="11" name="Group 6"/>
          <p:cNvGrpSpPr>
            <a:grpSpLocks/>
          </p:cNvGrpSpPr>
          <p:nvPr/>
        </p:nvGrpSpPr>
        <p:grpSpPr bwMode="auto">
          <a:xfrm>
            <a:off x="628650" y="1600200"/>
            <a:ext cx="2724150" cy="960438"/>
            <a:chOff x="278" y="846"/>
            <a:chExt cx="2448" cy="1358"/>
          </a:xfrm>
        </p:grpSpPr>
        <p:sp>
          <p:nvSpPr>
            <p:cNvPr id="12" name="Freeform 7"/>
            <p:cNvSpPr>
              <a:spLocks/>
            </p:cNvSpPr>
            <p:nvPr/>
          </p:nvSpPr>
          <p:spPr bwMode="auto">
            <a:xfrm>
              <a:off x="2402" y="1994"/>
              <a:ext cx="1" cy="4"/>
            </a:xfrm>
            <a:custGeom>
              <a:avLst/>
              <a:gdLst/>
              <a:ahLst/>
              <a:cxnLst>
                <a:cxn ang="0">
                  <a:pos x="0" y="3"/>
                </a:cxn>
                <a:cxn ang="0">
                  <a:pos x="1" y="0"/>
                </a:cxn>
                <a:cxn ang="0">
                  <a:pos x="0" y="3"/>
                </a:cxn>
              </a:cxnLst>
              <a:rect l="0" t="0" r="r" b="b"/>
              <a:pathLst>
                <a:path w="1" h="3">
                  <a:moveTo>
                    <a:pt x="0" y="3"/>
                  </a:moveTo>
                  <a:lnTo>
                    <a:pt x="1" y="0"/>
                  </a:lnTo>
                  <a:lnTo>
                    <a:pt x="0" y="3"/>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 name="Rectangle 8"/>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14" name="Rectangle 9"/>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15" name="Rectangle 10"/>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16" name="Freeform 11"/>
            <p:cNvSpPr>
              <a:spLocks/>
            </p:cNvSpPr>
            <p:nvPr/>
          </p:nvSpPr>
          <p:spPr bwMode="auto">
            <a:xfrm>
              <a:off x="598" y="869"/>
              <a:ext cx="1931" cy="1177"/>
            </a:xfrm>
            <a:custGeom>
              <a:avLst/>
              <a:gdLst/>
              <a:ahLst/>
              <a:cxnLst>
                <a:cxn ang="0">
                  <a:pos x="1285" y="632"/>
                </a:cxn>
                <a:cxn ang="0">
                  <a:pos x="1285" y="608"/>
                </a:cxn>
                <a:cxn ang="0">
                  <a:pos x="1287" y="608"/>
                </a:cxn>
                <a:cxn ang="0">
                  <a:pos x="1287" y="563"/>
                </a:cxn>
                <a:cxn ang="0">
                  <a:pos x="1178" y="563"/>
                </a:cxn>
                <a:cxn ang="0">
                  <a:pos x="1178" y="115"/>
                </a:cxn>
                <a:cxn ang="0">
                  <a:pos x="802" y="115"/>
                </a:cxn>
                <a:cxn ang="0">
                  <a:pos x="802" y="0"/>
                </a:cxn>
                <a:cxn ang="0">
                  <a:pos x="646" y="0"/>
                </a:cxn>
                <a:cxn ang="0">
                  <a:pos x="646" y="115"/>
                </a:cxn>
                <a:cxn ang="0">
                  <a:pos x="372" y="115"/>
                </a:cxn>
                <a:cxn ang="0">
                  <a:pos x="374" y="544"/>
                </a:cxn>
                <a:cxn ang="0">
                  <a:pos x="91" y="544"/>
                </a:cxn>
                <a:cxn ang="0">
                  <a:pos x="91" y="664"/>
                </a:cxn>
                <a:cxn ang="0">
                  <a:pos x="0" y="664"/>
                </a:cxn>
                <a:cxn ang="0">
                  <a:pos x="106" y="946"/>
                </a:cxn>
                <a:cxn ang="0">
                  <a:pos x="1070" y="946"/>
                </a:cxn>
                <a:cxn ang="0">
                  <a:pos x="1070" y="923"/>
                </a:cxn>
                <a:cxn ang="0">
                  <a:pos x="1087" y="921"/>
                </a:cxn>
                <a:cxn ang="0">
                  <a:pos x="1087" y="922"/>
                </a:cxn>
                <a:cxn ang="0">
                  <a:pos x="1171" y="922"/>
                </a:cxn>
                <a:cxn ang="0">
                  <a:pos x="1171" y="921"/>
                </a:cxn>
                <a:cxn ang="0">
                  <a:pos x="1220" y="921"/>
                </a:cxn>
                <a:cxn ang="0">
                  <a:pos x="1220" y="926"/>
                </a:cxn>
                <a:cxn ang="0">
                  <a:pos x="1244" y="926"/>
                </a:cxn>
                <a:cxn ang="0">
                  <a:pos x="1244" y="921"/>
                </a:cxn>
                <a:cxn ang="0">
                  <a:pos x="1300" y="923"/>
                </a:cxn>
                <a:cxn ang="0">
                  <a:pos x="1300" y="962"/>
                </a:cxn>
                <a:cxn ang="0">
                  <a:pos x="1551" y="962"/>
                </a:cxn>
                <a:cxn ang="0">
                  <a:pos x="1566" y="923"/>
                </a:cxn>
                <a:cxn ang="0">
                  <a:pos x="1567" y="920"/>
                </a:cxn>
                <a:cxn ang="0">
                  <a:pos x="1649" y="711"/>
                </a:cxn>
                <a:cxn ang="0">
                  <a:pos x="1649" y="711"/>
                </a:cxn>
                <a:cxn ang="0">
                  <a:pos x="1677" y="638"/>
                </a:cxn>
                <a:cxn ang="0">
                  <a:pos x="1677" y="638"/>
                </a:cxn>
                <a:cxn ang="0">
                  <a:pos x="1285" y="632"/>
                </a:cxn>
              </a:cxnLst>
              <a:rect l="0" t="0" r="r" b="b"/>
              <a:pathLst>
                <a:path w="1677" h="962">
                  <a:moveTo>
                    <a:pt x="1285" y="632"/>
                  </a:moveTo>
                  <a:lnTo>
                    <a:pt x="1285" y="608"/>
                  </a:lnTo>
                  <a:lnTo>
                    <a:pt x="1287" y="608"/>
                  </a:lnTo>
                  <a:lnTo>
                    <a:pt x="1287" y="563"/>
                  </a:lnTo>
                  <a:lnTo>
                    <a:pt x="1178" y="563"/>
                  </a:lnTo>
                  <a:lnTo>
                    <a:pt x="1178" y="115"/>
                  </a:lnTo>
                  <a:lnTo>
                    <a:pt x="802" y="115"/>
                  </a:lnTo>
                  <a:lnTo>
                    <a:pt x="802" y="0"/>
                  </a:lnTo>
                  <a:lnTo>
                    <a:pt x="646" y="0"/>
                  </a:lnTo>
                  <a:lnTo>
                    <a:pt x="646" y="115"/>
                  </a:lnTo>
                  <a:lnTo>
                    <a:pt x="372" y="115"/>
                  </a:lnTo>
                  <a:lnTo>
                    <a:pt x="374" y="544"/>
                  </a:lnTo>
                  <a:lnTo>
                    <a:pt x="91" y="544"/>
                  </a:lnTo>
                  <a:lnTo>
                    <a:pt x="91" y="664"/>
                  </a:lnTo>
                  <a:lnTo>
                    <a:pt x="0" y="664"/>
                  </a:lnTo>
                  <a:lnTo>
                    <a:pt x="106" y="946"/>
                  </a:lnTo>
                  <a:lnTo>
                    <a:pt x="1070" y="946"/>
                  </a:lnTo>
                  <a:lnTo>
                    <a:pt x="1070" y="923"/>
                  </a:lnTo>
                  <a:lnTo>
                    <a:pt x="1087" y="921"/>
                  </a:lnTo>
                  <a:lnTo>
                    <a:pt x="1087" y="922"/>
                  </a:lnTo>
                  <a:lnTo>
                    <a:pt x="1171" y="922"/>
                  </a:lnTo>
                  <a:lnTo>
                    <a:pt x="1171" y="921"/>
                  </a:lnTo>
                  <a:lnTo>
                    <a:pt x="1220" y="921"/>
                  </a:lnTo>
                  <a:lnTo>
                    <a:pt x="1220" y="926"/>
                  </a:lnTo>
                  <a:lnTo>
                    <a:pt x="1244" y="926"/>
                  </a:lnTo>
                  <a:lnTo>
                    <a:pt x="1244" y="921"/>
                  </a:lnTo>
                  <a:lnTo>
                    <a:pt x="1300" y="923"/>
                  </a:lnTo>
                  <a:lnTo>
                    <a:pt x="1300" y="962"/>
                  </a:lnTo>
                  <a:lnTo>
                    <a:pt x="1551" y="962"/>
                  </a:lnTo>
                  <a:lnTo>
                    <a:pt x="1566" y="923"/>
                  </a:lnTo>
                  <a:lnTo>
                    <a:pt x="1567" y="920"/>
                  </a:lnTo>
                  <a:lnTo>
                    <a:pt x="1649" y="711"/>
                  </a:lnTo>
                  <a:lnTo>
                    <a:pt x="1649" y="711"/>
                  </a:lnTo>
                  <a:lnTo>
                    <a:pt x="1677" y="638"/>
                  </a:lnTo>
                  <a:lnTo>
                    <a:pt x="1677" y="638"/>
                  </a:lnTo>
                  <a:lnTo>
                    <a:pt x="1285" y="632"/>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 name="Freeform 12"/>
            <p:cNvSpPr>
              <a:spLocks/>
            </p:cNvSpPr>
            <p:nvPr/>
          </p:nvSpPr>
          <p:spPr bwMode="auto">
            <a:xfrm>
              <a:off x="1934" y="2172"/>
              <a:ext cx="398" cy="32"/>
            </a:xfrm>
            <a:custGeom>
              <a:avLst/>
              <a:gdLst/>
              <a:ahLst/>
              <a:cxnLst>
                <a:cxn ang="0">
                  <a:pos x="0" y="26"/>
                </a:cxn>
                <a:cxn ang="0">
                  <a:pos x="342" y="20"/>
                </a:cxn>
                <a:cxn ang="0">
                  <a:pos x="346" y="11"/>
                </a:cxn>
                <a:cxn ang="0">
                  <a:pos x="21" y="0"/>
                </a:cxn>
                <a:cxn ang="0">
                  <a:pos x="0" y="26"/>
                </a:cxn>
              </a:cxnLst>
              <a:rect l="0" t="0" r="r" b="b"/>
              <a:pathLst>
                <a:path w="346" h="26">
                  <a:moveTo>
                    <a:pt x="0" y="26"/>
                  </a:moveTo>
                  <a:lnTo>
                    <a:pt x="342" y="20"/>
                  </a:lnTo>
                  <a:lnTo>
                    <a:pt x="346" y="11"/>
                  </a:lnTo>
                  <a:lnTo>
                    <a:pt x="21" y="0"/>
                  </a:lnTo>
                  <a:lnTo>
                    <a:pt x="0" y="26"/>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8" name="Freeform 13"/>
            <p:cNvSpPr>
              <a:spLocks/>
            </p:cNvSpPr>
            <p:nvPr/>
          </p:nvSpPr>
          <p:spPr bwMode="auto">
            <a:xfrm>
              <a:off x="743" y="2090"/>
              <a:ext cx="845" cy="29"/>
            </a:xfrm>
            <a:custGeom>
              <a:avLst/>
              <a:gdLst/>
              <a:ahLst/>
              <a:cxnLst>
                <a:cxn ang="0">
                  <a:pos x="0" y="0"/>
                </a:cxn>
                <a:cxn ang="0">
                  <a:pos x="8" y="24"/>
                </a:cxn>
                <a:cxn ang="0">
                  <a:pos x="734" y="11"/>
                </a:cxn>
                <a:cxn ang="0">
                  <a:pos x="0" y="0"/>
                </a:cxn>
              </a:cxnLst>
              <a:rect l="0" t="0" r="r" b="b"/>
              <a:pathLst>
                <a:path w="734" h="24">
                  <a:moveTo>
                    <a:pt x="0" y="0"/>
                  </a:moveTo>
                  <a:lnTo>
                    <a:pt x="8" y="24"/>
                  </a:lnTo>
                  <a:lnTo>
                    <a:pt x="734" y="11"/>
                  </a:lnTo>
                  <a:lnTo>
                    <a:pt x="0" y="0"/>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9" name="Rectangle 14"/>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0" name="Rectangle 15"/>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1" name="Rectangle 16"/>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2" name="Freeform 17"/>
            <p:cNvSpPr>
              <a:spLocks/>
            </p:cNvSpPr>
            <p:nvPr/>
          </p:nvSpPr>
          <p:spPr bwMode="auto">
            <a:xfrm>
              <a:off x="770" y="2036"/>
              <a:ext cx="1329" cy="166"/>
            </a:xfrm>
            <a:custGeom>
              <a:avLst/>
              <a:gdLst/>
              <a:ahLst/>
              <a:cxnLst>
                <a:cxn ang="0">
                  <a:pos x="764" y="122"/>
                </a:cxn>
                <a:cxn ang="0">
                  <a:pos x="773" y="108"/>
                </a:cxn>
                <a:cxn ang="0">
                  <a:pos x="784" y="97"/>
                </a:cxn>
                <a:cxn ang="0">
                  <a:pos x="799" y="89"/>
                </a:cxn>
                <a:cxn ang="0">
                  <a:pos x="814" y="86"/>
                </a:cxn>
                <a:cxn ang="0">
                  <a:pos x="826" y="86"/>
                </a:cxn>
                <a:cxn ang="0">
                  <a:pos x="838" y="88"/>
                </a:cxn>
                <a:cxn ang="0">
                  <a:pos x="849" y="94"/>
                </a:cxn>
                <a:cxn ang="0">
                  <a:pos x="858" y="94"/>
                </a:cxn>
                <a:cxn ang="0">
                  <a:pos x="867" y="88"/>
                </a:cxn>
                <a:cxn ang="0">
                  <a:pos x="876" y="83"/>
                </a:cxn>
                <a:cxn ang="0">
                  <a:pos x="887" y="80"/>
                </a:cxn>
                <a:cxn ang="0">
                  <a:pos x="900" y="78"/>
                </a:cxn>
                <a:cxn ang="0">
                  <a:pos x="916" y="77"/>
                </a:cxn>
                <a:cxn ang="0">
                  <a:pos x="928" y="69"/>
                </a:cxn>
                <a:cxn ang="0">
                  <a:pos x="938" y="54"/>
                </a:cxn>
                <a:cxn ang="0">
                  <a:pos x="952" y="42"/>
                </a:cxn>
                <a:cxn ang="0">
                  <a:pos x="969" y="34"/>
                </a:cxn>
                <a:cxn ang="0">
                  <a:pos x="989" y="30"/>
                </a:cxn>
                <a:cxn ang="0">
                  <a:pos x="1010" y="33"/>
                </a:cxn>
                <a:cxn ang="0">
                  <a:pos x="1029" y="40"/>
                </a:cxn>
                <a:cxn ang="0">
                  <a:pos x="1045" y="53"/>
                </a:cxn>
                <a:cxn ang="0">
                  <a:pos x="1055" y="58"/>
                </a:cxn>
                <a:cxn ang="0">
                  <a:pos x="1064" y="55"/>
                </a:cxn>
                <a:cxn ang="0">
                  <a:pos x="1082" y="53"/>
                </a:cxn>
                <a:cxn ang="0">
                  <a:pos x="1109" y="57"/>
                </a:cxn>
                <a:cxn ang="0">
                  <a:pos x="1130" y="70"/>
                </a:cxn>
                <a:cxn ang="0">
                  <a:pos x="1147" y="89"/>
                </a:cxn>
                <a:cxn ang="0">
                  <a:pos x="1153" y="95"/>
                </a:cxn>
                <a:cxn ang="0">
                  <a:pos x="1152" y="82"/>
                </a:cxn>
                <a:cxn ang="0">
                  <a:pos x="1146" y="62"/>
                </a:cxn>
                <a:cxn ang="0">
                  <a:pos x="1131" y="41"/>
                </a:cxn>
                <a:cxn ang="0">
                  <a:pos x="1109" y="27"/>
                </a:cxn>
                <a:cxn ang="0">
                  <a:pos x="1081" y="22"/>
                </a:cxn>
                <a:cxn ang="0">
                  <a:pos x="1063" y="25"/>
                </a:cxn>
                <a:cxn ang="0">
                  <a:pos x="1054" y="28"/>
                </a:cxn>
                <a:cxn ang="0">
                  <a:pos x="1044" y="22"/>
                </a:cxn>
                <a:cxn ang="0">
                  <a:pos x="1028" y="9"/>
                </a:cxn>
                <a:cxn ang="0">
                  <a:pos x="1008" y="1"/>
                </a:cxn>
                <a:cxn ang="0">
                  <a:pos x="987" y="0"/>
                </a:cxn>
                <a:cxn ang="0">
                  <a:pos x="966" y="4"/>
                </a:cxn>
                <a:cxn ang="0">
                  <a:pos x="949" y="12"/>
                </a:cxn>
                <a:cxn ang="0">
                  <a:pos x="936" y="24"/>
                </a:cxn>
                <a:cxn ang="0">
                  <a:pos x="926" y="39"/>
                </a:cxn>
                <a:cxn ang="0">
                  <a:pos x="915" y="47"/>
                </a:cxn>
                <a:cxn ang="0">
                  <a:pos x="899" y="48"/>
                </a:cxn>
                <a:cxn ang="0">
                  <a:pos x="886" y="50"/>
                </a:cxn>
                <a:cxn ang="0">
                  <a:pos x="875" y="53"/>
                </a:cxn>
                <a:cxn ang="0">
                  <a:pos x="866" y="58"/>
                </a:cxn>
                <a:cxn ang="0">
                  <a:pos x="857" y="64"/>
                </a:cxn>
                <a:cxn ang="0">
                  <a:pos x="848" y="64"/>
                </a:cxn>
                <a:cxn ang="0">
                  <a:pos x="837" y="58"/>
                </a:cxn>
                <a:cxn ang="0">
                  <a:pos x="825" y="56"/>
                </a:cxn>
                <a:cxn ang="0">
                  <a:pos x="813" y="56"/>
                </a:cxn>
                <a:cxn ang="0">
                  <a:pos x="796" y="60"/>
                </a:cxn>
                <a:cxn ang="0">
                  <a:pos x="780" y="69"/>
                </a:cxn>
                <a:cxn ang="0">
                  <a:pos x="767" y="83"/>
                </a:cxn>
                <a:cxn ang="0">
                  <a:pos x="760" y="100"/>
                </a:cxn>
                <a:cxn ang="0">
                  <a:pos x="0" y="110"/>
                </a:cxn>
                <a:cxn ang="0">
                  <a:pos x="761" y="136"/>
                </a:cxn>
              </a:cxnLst>
              <a:rect l="0" t="0" r="r" b="b"/>
              <a:pathLst>
                <a:path w="1153" h="136">
                  <a:moveTo>
                    <a:pt x="761" y="129"/>
                  </a:moveTo>
                  <a:lnTo>
                    <a:pt x="764" y="122"/>
                  </a:lnTo>
                  <a:lnTo>
                    <a:pt x="768" y="114"/>
                  </a:lnTo>
                  <a:lnTo>
                    <a:pt x="773" y="108"/>
                  </a:lnTo>
                  <a:lnTo>
                    <a:pt x="777" y="102"/>
                  </a:lnTo>
                  <a:lnTo>
                    <a:pt x="784" y="97"/>
                  </a:lnTo>
                  <a:lnTo>
                    <a:pt x="791" y="93"/>
                  </a:lnTo>
                  <a:lnTo>
                    <a:pt x="799" y="89"/>
                  </a:lnTo>
                  <a:lnTo>
                    <a:pt x="807" y="87"/>
                  </a:lnTo>
                  <a:lnTo>
                    <a:pt x="814" y="86"/>
                  </a:lnTo>
                  <a:lnTo>
                    <a:pt x="820" y="86"/>
                  </a:lnTo>
                  <a:lnTo>
                    <a:pt x="826" y="86"/>
                  </a:lnTo>
                  <a:lnTo>
                    <a:pt x="832" y="87"/>
                  </a:lnTo>
                  <a:lnTo>
                    <a:pt x="838" y="88"/>
                  </a:lnTo>
                  <a:lnTo>
                    <a:pt x="843" y="91"/>
                  </a:lnTo>
                  <a:lnTo>
                    <a:pt x="849" y="94"/>
                  </a:lnTo>
                  <a:lnTo>
                    <a:pt x="855" y="97"/>
                  </a:lnTo>
                  <a:lnTo>
                    <a:pt x="858" y="94"/>
                  </a:lnTo>
                  <a:lnTo>
                    <a:pt x="863" y="91"/>
                  </a:lnTo>
                  <a:lnTo>
                    <a:pt x="867" y="88"/>
                  </a:lnTo>
                  <a:lnTo>
                    <a:pt x="872" y="85"/>
                  </a:lnTo>
                  <a:lnTo>
                    <a:pt x="876" y="83"/>
                  </a:lnTo>
                  <a:lnTo>
                    <a:pt x="882" y="81"/>
                  </a:lnTo>
                  <a:lnTo>
                    <a:pt x="887" y="80"/>
                  </a:lnTo>
                  <a:lnTo>
                    <a:pt x="892" y="79"/>
                  </a:lnTo>
                  <a:lnTo>
                    <a:pt x="900" y="78"/>
                  </a:lnTo>
                  <a:lnTo>
                    <a:pt x="908" y="77"/>
                  </a:lnTo>
                  <a:lnTo>
                    <a:pt x="916" y="77"/>
                  </a:lnTo>
                  <a:lnTo>
                    <a:pt x="924" y="78"/>
                  </a:lnTo>
                  <a:lnTo>
                    <a:pt x="928" y="69"/>
                  </a:lnTo>
                  <a:lnTo>
                    <a:pt x="932" y="62"/>
                  </a:lnTo>
                  <a:lnTo>
                    <a:pt x="938" y="54"/>
                  </a:lnTo>
                  <a:lnTo>
                    <a:pt x="945" y="48"/>
                  </a:lnTo>
                  <a:lnTo>
                    <a:pt x="952" y="42"/>
                  </a:lnTo>
                  <a:lnTo>
                    <a:pt x="960" y="38"/>
                  </a:lnTo>
                  <a:lnTo>
                    <a:pt x="969" y="34"/>
                  </a:lnTo>
                  <a:lnTo>
                    <a:pt x="978" y="32"/>
                  </a:lnTo>
                  <a:lnTo>
                    <a:pt x="989" y="30"/>
                  </a:lnTo>
                  <a:lnTo>
                    <a:pt x="999" y="30"/>
                  </a:lnTo>
                  <a:lnTo>
                    <a:pt x="1010" y="33"/>
                  </a:lnTo>
                  <a:lnTo>
                    <a:pt x="1020" y="36"/>
                  </a:lnTo>
                  <a:lnTo>
                    <a:pt x="1029" y="40"/>
                  </a:lnTo>
                  <a:lnTo>
                    <a:pt x="1038" y="45"/>
                  </a:lnTo>
                  <a:lnTo>
                    <a:pt x="1045" y="53"/>
                  </a:lnTo>
                  <a:lnTo>
                    <a:pt x="1052" y="60"/>
                  </a:lnTo>
                  <a:lnTo>
                    <a:pt x="1055" y="58"/>
                  </a:lnTo>
                  <a:lnTo>
                    <a:pt x="1060" y="56"/>
                  </a:lnTo>
                  <a:lnTo>
                    <a:pt x="1064" y="55"/>
                  </a:lnTo>
                  <a:lnTo>
                    <a:pt x="1069" y="54"/>
                  </a:lnTo>
                  <a:lnTo>
                    <a:pt x="1082" y="53"/>
                  </a:lnTo>
                  <a:lnTo>
                    <a:pt x="1096" y="54"/>
                  </a:lnTo>
                  <a:lnTo>
                    <a:pt x="1109" y="57"/>
                  </a:lnTo>
                  <a:lnTo>
                    <a:pt x="1120" y="63"/>
                  </a:lnTo>
                  <a:lnTo>
                    <a:pt x="1130" y="70"/>
                  </a:lnTo>
                  <a:lnTo>
                    <a:pt x="1139" y="79"/>
                  </a:lnTo>
                  <a:lnTo>
                    <a:pt x="1147" y="89"/>
                  </a:lnTo>
                  <a:lnTo>
                    <a:pt x="1152" y="101"/>
                  </a:lnTo>
                  <a:lnTo>
                    <a:pt x="1153" y="95"/>
                  </a:lnTo>
                  <a:lnTo>
                    <a:pt x="1153" y="88"/>
                  </a:lnTo>
                  <a:lnTo>
                    <a:pt x="1152" y="82"/>
                  </a:lnTo>
                  <a:lnTo>
                    <a:pt x="1151" y="74"/>
                  </a:lnTo>
                  <a:lnTo>
                    <a:pt x="1146" y="62"/>
                  </a:lnTo>
                  <a:lnTo>
                    <a:pt x="1139" y="51"/>
                  </a:lnTo>
                  <a:lnTo>
                    <a:pt x="1131" y="41"/>
                  </a:lnTo>
                  <a:lnTo>
                    <a:pt x="1120" y="33"/>
                  </a:lnTo>
                  <a:lnTo>
                    <a:pt x="1109" y="27"/>
                  </a:lnTo>
                  <a:lnTo>
                    <a:pt x="1095" y="23"/>
                  </a:lnTo>
                  <a:lnTo>
                    <a:pt x="1081" y="22"/>
                  </a:lnTo>
                  <a:lnTo>
                    <a:pt x="1068" y="24"/>
                  </a:lnTo>
                  <a:lnTo>
                    <a:pt x="1063" y="25"/>
                  </a:lnTo>
                  <a:lnTo>
                    <a:pt x="1059" y="26"/>
                  </a:lnTo>
                  <a:lnTo>
                    <a:pt x="1054" y="28"/>
                  </a:lnTo>
                  <a:lnTo>
                    <a:pt x="1049" y="29"/>
                  </a:lnTo>
                  <a:lnTo>
                    <a:pt x="1044" y="22"/>
                  </a:lnTo>
                  <a:lnTo>
                    <a:pt x="1036" y="15"/>
                  </a:lnTo>
                  <a:lnTo>
                    <a:pt x="1028" y="9"/>
                  </a:lnTo>
                  <a:lnTo>
                    <a:pt x="1019" y="5"/>
                  </a:lnTo>
                  <a:lnTo>
                    <a:pt x="1008" y="1"/>
                  </a:lnTo>
                  <a:lnTo>
                    <a:pt x="998" y="0"/>
                  </a:lnTo>
                  <a:lnTo>
                    <a:pt x="987" y="0"/>
                  </a:lnTo>
                  <a:lnTo>
                    <a:pt x="977" y="1"/>
                  </a:lnTo>
                  <a:lnTo>
                    <a:pt x="966" y="4"/>
                  </a:lnTo>
                  <a:lnTo>
                    <a:pt x="957" y="8"/>
                  </a:lnTo>
                  <a:lnTo>
                    <a:pt x="949" y="12"/>
                  </a:lnTo>
                  <a:lnTo>
                    <a:pt x="942" y="18"/>
                  </a:lnTo>
                  <a:lnTo>
                    <a:pt x="936" y="24"/>
                  </a:lnTo>
                  <a:lnTo>
                    <a:pt x="931" y="32"/>
                  </a:lnTo>
                  <a:lnTo>
                    <a:pt x="926" y="39"/>
                  </a:lnTo>
                  <a:lnTo>
                    <a:pt x="923" y="48"/>
                  </a:lnTo>
                  <a:lnTo>
                    <a:pt x="915" y="47"/>
                  </a:lnTo>
                  <a:lnTo>
                    <a:pt x="907" y="47"/>
                  </a:lnTo>
                  <a:lnTo>
                    <a:pt x="899" y="48"/>
                  </a:lnTo>
                  <a:lnTo>
                    <a:pt x="891" y="49"/>
                  </a:lnTo>
                  <a:lnTo>
                    <a:pt x="886" y="50"/>
                  </a:lnTo>
                  <a:lnTo>
                    <a:pt x="881" y="51"/>
                  </a:lnTo>
                  <a:lnTo>
                    <a:pt x="875" y="53"/>
                  </a:lnTo>
                  <a:lnTo>
                    <a:pt x="871" y="55"/>
                  </a:lnTo>
                  <a:lnTo>
                    <a:pt x="866" y="58"/>
                  </a:lnTo>
                  <a:lnTo>
                    <a:pt x="862" y="60"/>
                  </a:lnTo>
                  <a:lnTo>
                    <a:pt x="857" y="64"/>
                  </a:lnTo>
                  <a:lnTo>
                    <a:pt x="853" y="67"/>
                  </a:lnTo>
                  <a:lnTo>
                    <a:pt x="848" y="64"/>
                  </a:lnTo>
                  <a:lnTo>
                    <a:pt x="842" y="60"/>
                  </a:lnTo>
                  <a:lnTo>
                    <a:pt x="837" y="58"/>
                  </a:lnTo>
                  <a:lnTo>
                    <a:pt x="831" y="57"/>
                  </a:lnTo>
                  <a:lnTo>
                    <a:pt x="825" y="56"/>
                  </a:lnTo>
                  <a:lnTo>
                    <a:pt x="818" y="56"/>
                  </a:lnTo>
                  <a:lnTo>
                    <a:pt x="813" y="56"/>
                  </a:lnTo>
                  <a:lnTo>
                    <a:pt x="806" y="57"/>
                  </a:lnTo>
                  <a:lnTo>
                    <a:pt x="796" y="60"/>
                  </a:lnTo>
                  <a:lnTo>
                    <a:pt x="788" y="64"/>
                  </a:lnTo>
                  <a:lnTo>
                    <a:pt x="780" y="69"/>
                  </a:lnTo>
                  <a:lnTo>
                    <a:pt x="773" y="76"/>
                  </a:lnTo>
                  <a:lnTo>
                    <a:pt x="767" y="83"/>
                  </a:lnTo>
                  <a:lnTo>
                    <a:pt x="763" y="92"/>
                  </a:lnTo>
                  <a:lnTo>
                    <a:pt x="760" y="100"/>
                  </a:lnTo>
                  <a:lnTo>
                    <a:pt x="759" y="110"/>
                  </a:lnTo>
                  <a:lnTo>
                    <a:pt x="0" y="110"/>
                  </a:lnTo>
                  <a:lnTo>
                    <a:pt x="10" y="136"/>
                  </a:lnTo>
                  <a:lnTo>
                    <a:pt x="761" y="136"/>
                  </a:lnTo>
                  <a:lnTo>
                    <a:pt x="761" y="129"/>
                  </a:lnTo>
                  <a:close/>
                </a:path>
              </a:pathLst>
            </a:custGeom>
            <a:solidFill>
              <a:srgbClr val="CCC9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3" name="Freeform 18"/>
            <p:cNvSpPr>
              <a:spLocks/>
            </p:cNvSpPr>
            <p:nvPr/>
          </p:nvSpPr>
          <p:spPr bwMode="auto">
            <a:xfrm>
              <a:off x="395" y="1016"/>
              <a:ext cx="2245" cy="959"/>
            </a:xfrm>
            <a:custGeom>
              <a:avLst/>
              <a:gdLst/>
              <a:ahLst/>
              <a:cxnLst>
                <a:cxn ang="0">
                  <a:pos x="0" y="784"/>
                </a:cxn>
                <a:cxn ang="0">
                  <a:pos x="0" y="542"/>
                </a:cxn>
                <a:cxn ang="0">
                  <a:pos x="233" y="542"/>
                </a:cxn>
                <a:cxn ang="0">
                  <a:pos x="233" y="422"/>
                </a:cxn>
                <a:cxn ang="0">
                  <a:pos x="522" y="422"/>
                </a:cxn>
                <a:cxn ang="0">
                  <a:pos x="522" y="0"/>
                </a:cxn>
                <a:cxn ang="0">
                  <a:pos x="1286" y="0"/>
                </a:cxn>
                <a:cxn ang="0">
                  <a:pos x="1286" y="437"/>
                </a:cxn>
                <a:cxn ang="0">
                  <a:pos x="1418" y="437"/>
                </a:cxn>
                <a:cxn ang="0">
                  <a:pos x="1418" y="497"/>
                </a:cxn>
                <a:cxn ang="0">
                  <a:pos x="1733" y="497"/>
                </a:cxn>
                <a:cxn ang="0">
                  <a:pos x="1733" y="537"/>
                </a:cxn>
                <a:cxn ang="0">
                  <a:pos x="1949" y="537"/>
                </a:cxn>
                <a:cxn ang="0">
                  <a:pos x="1949" y="780"/>
                </a:cxn>
                <a:cxn ang="0">
                  <a:pos x="0" y="784"/>
                </a:cxn>
              </a:cxnLst>
              <a:rect l="0" t="0" r="r" b="b"/>
              <a:pathLst>
                <a:path w="1949" h="784">
                  <a:moveTo>
                    <a:pt x="0" y="784"/>
                  </a:moveTo>
                  <a:lnTo>
                    <a:pt x="0" y="542"/>
                  </a:lnTo>
                  <a:lnTo>
                    <a:pt x="233" y="542"/>
                  </a:lnTo>
                  <a:lnTo>
                    <a:pt x="233" y="422"/>
                  </a:lnTo>
                  <a:lnTo>
                    <a:pt x="522" y="422"/>
                  </a:lnTo>
                  <a:lnTo>
                    <a:pt x="522" y="0"/>
                  </a:lnTo>
                  <a:lnTo>
                    <a:pt x="1286" y="0"/>
                  </a:lnTo>
                  <a:lnTo>
                    <a:pt x="1286" y="437"/>
                  </a:lnTo>
                  <a:lnTo>
                    <a:pt x="1418" y="437"/>
                  </a:lnTo>
                  <a:lnTo>
                    <a:pt x="1418" y="497"/>
                  </a:lnTo>
                  <a:lnTo>
                    <a:pt x="1733" y="497"/>
                  </a:lnTo>
                  <a:lnTo>
                    <a:pt x="1733" y="537"/>
                  </a:lnTo>
                  <a:lnTo>
                    <a:pt x="1949" y="537"/>
                  </a:lnTo>
                  <a:lnTo>
                    <a:pt x="1949" y="780"/>
                  </a:lnTo>
                  <a:lnTo>
                    <a:pt x="0" y="784"/>
                  </a:lnTo>
                  <a:close/>
                </a:path>
              </a:pathLst>
            </a:custGeom>
            <a:solidFill>
              <a:srgbClr val="6699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 name="Rectangle 19"/>
            <p:cNvSpPr>
              <a:spLocks noChangeArrowheads="1"/>
            </p:cNvSpPr>
            <p:nvPr/>
          </p:nvSpPr>
          <p:spPr bwMode="auto">
            <a:xfrm>
              <a:off x="770" y="1714"/>
              <a:ext cx="533" cy="256"/>
            </a:xfrm>
            <a:prstGeom prst="rect">
              <a:avLst/>
            </a:prstGeom>
            <a:solidFill>
              <a:srgbClr val="C4C4C4"/>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5" name="Rectangle 20"/>
            <p:cNvSpPr>
              <a:spLocks noChangeArrowheads="1"/>
            </p:cNvSpPr>
            <p:nvPr/>
          </p:nvSpPr>
          <p:spPr bwMode="auto">
            <a:xfrm>
              <a:off x="1829" y="1028"/>
              <a:ext cx="47" cy="585"/>
            </a:xfrm>
            <a:prstGeom prst="rect">
              <a:avLst/>
            </a:prstGeom>
            <a:solidFill>
              <a:srgbClr val="DBDB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6" name="Rectangle 21"/>
            <p:cNvSpPr>
              <a:spLocks noChangeArrowheads="1"/>
            </p:cNvSpPr>
            <p:nvPr/>
          </p:nvSpPr>
          <p:spPr bwMode="auto">
            <a:xfrm>
              <a:off x="1017" y="1023"/>
              <a:ext cx="826" cy="63"/>
            </a:xfrm>
            <a:prstGeom prst="rect">
              <a:avLst/>
            </a:prstGeom>
            <a:solidFill>
              <a:srgbClr val="DBDB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7" name="Rectangle 22"/>
            <p:cNvSpPr>
              <a:spLocks noChangeArrowheads="1"/>
            </p:cNvSpPr>
            <p:nvPr/>
          </p:nvSpPr>
          <p:spPr bwMode="auto">
            <a:xfrm>
              <a:off x="382" y="1684"/>
              <a:ext cx="1571" cy="40"/>
            </a:xfrm>
            <a:prstGeom prst="rect">
              <a:avLst/>
            </a:prstGeom>
            <a:solidFill>
              <a:srgbClr val="A5A5A5"/>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28" name="Freeform 23"/>
            <p:cNvSpPr>
              <a:spLocks/>
            </p:cNvSpPr>
            <p:nvPr/>
          </p:nvSpPr>
          <p:spPr bwMode="auto">
            <a:xfrm>
              <a:off x="1975" y="1797"/>
              <a:ext cx="114" cy="177"/>
            </a:xfrm>
            <a:custGeom>
              <a:avLst/>
              <a:gdLst/>
              <a:ahLst/>
              <a:cxnLst>
                <a:cxn ang="0">
                  <a:pos x="99" y="52"/>
                </a:cxn>
                <a:cxn ang="0">
                  <a:pos x="99" y="0"/>
                </a:cxn>
                <a:cxn ang="0">
                  <a:pos x="0" y="0"/>
                </a:cxn>
                <a:cxn ang="0">
                  <a:pos x="0" y="144"/>
                </a:cxn>
                <a:cxn ang="0">
                  <a:pos x="99" y="52"/>
                </a:cxn>
              </a:cxnLst>
              <a:rect l="0" t="0" r="r" b="b"/>
              <a:pathLst>
                <a:path w="99" h="144">
                  <a:moveTo>
                    <a:pt x="99" y="52"/>
                  </a:moveTo>
                  <a:lnTo>
                    <a:pt x="99" y="0"/>
                  </a:lnTo>
                  <a:lnTo>
                    <a:pt x="0" y="0"/>
                  </a:lnTo>
                  <a:lnTo>
                    <a:pt x="0" y="144"/>
                  </a:lnTo>
                  <a:lnTo>
                    <a:pt x="99" y="52"/>
                  </a:lnTo>
                  <a:close/>
                </a:path>
              </a:pathLst>
            </a:custGeom>
            <a:solidFill>
              <a:srgbClr val="DBDBDB"/>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9" name="Rectangle 24"/>
            <p:cNvSpPr>
              <a:spLocks noChangeArrowheads="1"/>
            </p:cNvSpPr>
            <p:nvPr/>
          </p:nvSpPr>
          <p:spPr bwMode="auto">
            <a:xfrm>
              <a:off x="1972" y="1689"/>
              <a:ext cx="659" cy="72"/>
            </a:xfrm>
            <a:prstGeom prst="rect">
              <a:avLst/>
            </a:prstGeom>
            <a:solidFill>
              <a:srgbClr val="DBDB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0" name="Freeform 25"/>
            <p:cNvSpPr>
              <a:spLocks/>
            </p:cNvSpPr>
            <p:nvPr/>
          </p:nvSpPr>
          <p:spPr bwMode="auto">
            <a:xfrm>
              <a:off x="780" y="1826"/>
              <a:ext cx="482" cy="144"/>
            </a:xfrm>
            <a:custGeom>
              <a:avLst/>
              <a:gdLst/>
              <a:ahLst/>
              <a:cxnLst>
                <a:cxn ang="0">
                  <a:pos x="348" y="118"/>
                </a:cxn>
                <a:cxn ang="0">
                  <a:pos x="419" y="0"/>
                </a:cxn>
                <a:cxn ang="0">
                  <a:pos x="0" y="0"/>
                </a:cxn>
                <a:cxn ang="0">
                  <a:pos x="0" y="118"/>
                </a:cxn>
                <a:cxn ang="0">
                  <a:pos x="348" y="118"/>
                </a:cxn>
              </a:cxnLst>
              <a:rect l="0" t="0" r="r" b="b"/>
              <a:pathLst>
                <a:path w="419" h="118">
                  <a:moveTo>
                    <a:pt x="348" y="118"/>
                  </a:moveTo>
                  <a:lnTo>
                    <a:pt x="419" y="0"/>
                  </a:lnTo>
                  <a:lnTo>
                    <a:pt x="0" y="0"/>
                  </a:lnTo>
                  <a:lnTo>
                    <a:pt x="0" y="118"/>
                  </a:lnTo>
                  <a:lnTo>
                    <a:pt x="348" y="118"/>
                  </a:lnTo>
                  <a:close/>
                </a:path>
              </a:pathLst>
            </a:custGeom>
            <a:solidFill>
              <a:srgbClr val="AFAFA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31" name="Rectangle 26"/>
            <p:cNvSpPr>
              <a:spLocks noChangeArrowheads="1"/>
            </p:cNvSpPr>
            <p:nvPr/>
          </p:nvSpPr>
          <p:spPr bwMode="auto">
            <a:xfrm>
              <a:off x="1835" y="1583"/>
              <a:ext cx="196" cy="36"/>
            </a:xfrm>
            <a:prstGeom prst="rect">
              <a:avLst/>
            </a:prstGeom>
            <a:solidFill>
              <a:srgbClr val="DBDBDB"/>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2" name="Rectangle 27"/>
            <p:cNvSpPr>
              <a:spLocks noChangeArrowheads="1"/>
            </p:cNvSpPr>
            <p:nvPr/>
          </p:nvSpPr>
          <p:spPr bwMode="auto">
            <a:xfrm>
              <a:off x="1092" y="1182"/>
              <a:ext cx="68"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3" name="Rectangle 28"/>
            <p:cNvSpPr>
              <a:spLocks noChangeArrowheads="1"/>
            </p:cNvSpPr>
            <p:nvPr/>
          </p:nvSpPr>
          <p:spPr bwMode="auto">
            <a:xfrm>
              <a:off x="1220" y="1182"/>
              <a:ext cx="69"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4" name="Rectangle 29"/>
            <p:cNvSpPr>
              <a:spLocks noChangeArrowheads="1"/>
            </p:cNvSpPr>
            <p:nvPr/>
          </p:nvSpPr>
          <p:spPr bwMode="auto">
            <a:xfrm>
              <a:off x="1347" y="1182"/>
              <a:ext cx="68"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5" name="Rectangle 30"/>
            <p:cNvSpPr>
              <a:spLocks noChangeArrowheads="1"/>
            </p:cNvSpPr>
            <p:nvPr/>
          </p:nvSpPr>
          <p:spPr bwMode="auto">
            <a:xfrm>
              <a:off x="1474" y="1182"/>
              <a:ext cx="67"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6" name="Rectangle 31"/>
            <p:cNvSpPr>
              <a:spLocks noChangeArrowheads="1"/>
            </p:cNvSpPr>
            <p:nvPr/>
          </p:nvSpPr>
          <p:spPr bwMode="auto">
            <a:xfrm>
              <a:off x="1600" y="1182"/>
              <a:ext cx="69"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7" name="Rectangle 32"/>
            <p:cNvSpPr>
              <a:spLocks noChangeArrowheads="1"/>
            </p:cNvSpPr>
            <p:nvPr/>
          </p:nvSpPr>
          <p:spPr bwMode="auto">
            <a:xfrm>
              <a:off x="1729" y="1182"/>
              <a:ext cx="68" cy="69"/>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8" name="Rectangle 33"/>
            <p:cNvSpPr>
              <a:spLocks noChangeArrowheads="1"/>
            </p:cNvSpPr>
            <p:nvPr/>
          </p:nvSpPr>
          <p:spPr bwMode="auto">
            <a:xfrm>
              <a:off x="1092" y="1073"/>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39" name="Rectangle 34"/>
            <p:cNvSpPr>
              <a:spLocks noChangeArrowheads="1"/>
            </p:cNvSpPr>
            <p:nvPr/>
          </p:nvSpPr>
          <p:spPr bwMode="auto">
            <a:xfrm>
              <a:off x="1220" y="1073"/>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0" name="Rectangle 35"/>
            <p:cNvSpPr>
              <a:spLocks noChangeArrowheads="1"/>
            </p:cNvSpPr>
            <p:nvPr/>
          </p:nvSpPr>
          <p:spPr bwMode="auto">
            <a:xfrm>
              <a:off x="1347" y="1073"/>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1" name="Rectangle 36"/>
            <p:cNvSpPr>
              <a:spLocks noChangeArrowheads="1"/>
            </p:cNvSpPr>
            <p:nvPr/>
          </p:nvSpPr>
          <p:spPr bwMode="auto">
            <a:xfrm>
              <a:off x="1474" y="1073"/>
              <a:ext cx="67"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2" name="Rectangle 37"/>
            <p:cNvSpPr>
              <a:spLocks noChangeArrowheads="1"/>
            </p:cNvSpPr>
            <p:nvPr/>
          </p:nvSpPr>
          <p:spPr bwMode="auto">
            <a:xfrm>
              <a:off x="1600" y="1073"/>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3" name="Rectangle 38"/>
            <p:cNvSpPr>
              <a:spLocks noChangeArrowheads="1"/>
            </p:cNvSpPr>
            <p:nvPr/>
          </p:nvSpPr>
          <p:spPr bwMode="auto">
            <a:xfrm>
              <a:off x="1729" y="1073"/>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4" name="Rectangle 39"/>
            <p:cNvSpPr>
              <a:spLocks noChangeArrowheads="1"/>
            </p:cNvSpPr>
            <p:nvPr/>
          </p:nvSpPr>
          <p:spPr bwMode="auto">
            <a:xfrm>
              <a:off x="1092" y="1296"/>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5" name="Rectangle 40"/>
            <p:cNvSpPr>
              <a:spLocks noChangeArrowheads="1"/>
            </p:cNvSpPr>
            <p:nvPr/>
          </p:nvSpPr>
          <p:spPr bwMode="auto">
            <a:xfrm>
              <a:off x="1220" y="1296"/>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6" name="Rectangle 41"/>
            <p:cNvSpPr>
              <a:spLocks noChangeArrowheads="1"/>
            </p:cNvSpPr>
            <p:nvPr/>
          </p:nvSpPr>
          <p:spPr bwMode="auto">
            <a:xfrm>
              <a:off x="1347" y="1296"/>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7" name="Rectangle 42"/>
            <p:cNvSpPr>
              <a:spLocks noChangeArrowheads="1"/>
            </p:cNvSpPr>
            <p:nvPr/>
          </p:nvSpPr>
          <p:spPr bwMode="auto">
            <a:xfrm>
              <a:off x="1474" y="1296"/>
              <a:ext cx="67"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8" name="Rectangle 43"/>
            <p:cNvSpPr>
              <a:spLocks noChangeArrowheads="1"/>
            </p:cNvSpPr>
            <p:nvPr/>
          </p:nvSpPr>
          <p:spPr bwMode="auto">
            <a:xfrm>
              <a:off x="1600" y="1296"/>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49" name="Rectangle 44"/>
            <p:cNvSpPr>
              <a:spLocks noChangeArrowheads="1"/>
            </p:cNvSpPr>
            <p:nvPr/>
          </p:nvSpPr>
          <p:spPr bwMode="auto">
            <a:xfrm>
              <a:off x="1729" y="1296"/>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0" name="Rectangle 45"/>
            <p:cNvSpPr>
              <a:spLocks noChangeArrowheads="1"/>
            </p:cNvSpPr>
            <p:nvPr/>
          </p:nvSpPr>
          <p:spPr bwMode="auto">
            <a:xfrm>
              <a:off x="1092" y="1410"/>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1" name="Rectangle 46"/>
            <p:cNvSpPr>
              <a:spLocks noChangeArrowheads="1"/>
            </p:cNvSpPr>
            <p:nvPr/>
          </p:nvSpPr>
          <p:spPr bwMode="auto">
            <a:xfrm>
              <a:off x="1220" y="1410"/>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3" name="Rectangle 47"/>
            <p:cNvSpPr>
              <a:spLocks noChangeArrowheads="1"/>
            </p:cNvSpPr>
            <p:nvPr/>
          </p:nvSpPr>
          <p:spPr bwMode="auto">
            <a:xfrm>
              <a:off x="1347" y="1410"/>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4" name="Rectangle 48"/>
            <p:cNvSpPr>
              <a:spLocks noChangeArrowheads="1"/>
            </p:cNvSpPr>
            <p:nvPr/>
          </p:nvSpPr>
          <p:spPr bwMode="auto">
            <a:xfrm>
              <a:off x="1474" y="1410"/>
              <a:ext cx="67"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6" name="Rectangle 49"/>
            <p:cNvSpPr>
              <a:spLocks noChangeArrowheads="1"/>
            </p:cNvSpPr>
            <p:nvPr/>
          </p:nvSpPr>
          <p:spPr bwMode="auto">
            <a:xfrm>
              <a:off x="1600" y="1410"/>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8" name="Rectangle 50"/>
            <p:cNvSpPr>
              <a:spLocks noChangeArrowheads="1"/>
            </p:cNvSpPr>
            <p:nvPr/>
          </p:nvSpPr>
          <p:spPr bwMode="auto">
            <a:xfrm>
              <a:off x="1729" y="1410"/>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59" name="Rectangle 51"/>
            <p:cNvSpPr>
              <a:spLocks noChangeArrowheads="1"/>
            </p:cNvSpPr>
            <p:nvPr/>
          </p:nvSpPr>
          <p:spPr bwMode="auto">
            <a:xfrm>
              <a:off x="1600" y="1525"/>
              <a:ext cx="69"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1" name="Rectangle 52"/>
            <p:cNvSpPr>
              <a:spLocks noChangeArrowheads="1"/>
            </p:cNvSpPr>
            <p:nvPr/>
          </p:nvSpPr>
          <p:spPr bwMode="auto">
            <a:xfrm>
              <a:off x="1729" y="1525"/>
              <a:ext cx="68" cy="68"/>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2" name="Rectangle 53"/>
            <p:cNvSpPr>
              <a:spLocks noChangeArrowheads="1"/>
            </p:cNvSpPr>
            <p:nvPr/>
          </p:nvSpPr>
          <p:spPr bwMode="auto">
            <a:xfrm>
              <a:off x="763" y="1583"/>
              <a:ext cx="209" cy="32"/>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3" name="Rectangle 54"/>
            <p:cNvSpPr>
              <a:spLocks noChangeArrowheads="1"/>
            </p:cNvSpPr>
            <p:nvPr/>
          </p:nvSpPr>
          <p:spPr bwMode="auto">
            <a:xfrm>
              <a:off x="1008" y="1583"/>
              <a:ext cx="207" cy="32"/>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7" name="Rectangle 55"/>
            <p:cNvSpPr>
              <a:spLocks noChangeArrowheads="1"/>
            </p:cNvSpPr>
            <p:nvPr/>
          </p:nvSpPr>
          <p:spPr bwMode="auto">
            <a:xfrm>
              <a:off x="1252" y="1583"/>
              <a:ext cx="207" cy="32"/>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8" name="Rectangle 56"/>
            <p:cNvSpPr>
              <a:spLocks noChangeArrowheads="1"/>
            </p:cNvSpPr>
            <p:nvPr/>
          </p:nvSpPr>
          <p:spPr bwMode="auto">
            <a:xfrm>
              <a:off x="2465" y="1834"/>
              <a:ext cx="48" cy="76"/>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69" name="Rectangle 57"/>
            <p:cNvSpPr>
              <a:spLocks noChangeArrowheads="1"/>
            </p:cNvSpPr>
            <p:nvPr/>
          </p:nvSpPr>
          <p:spPr bwMode="auto">
            <a:xfrm>
              <a:off x="2550" y="1834"/>
              <a:ext cx="49" cy="76"/>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71" name="Rectangle 58"/>
            <p:cNvSpPr>
              <a:spLocks noChangeArrowheads="1"/>
            </p:cNvSpPr>
            <p:nvPr/>
          </p:nvSpPr>
          <p:spPr bwMode="auto">
            <a:xfrm>
              <a:off x="1802" y="1807"/>
              <a:ext cx="97" cy="165"/>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72" name="Freeform 59"/>
            <p:cNvSpPr>
              <a:spLocks/>
            </p:cNvSpPr>
            <p:nvPr/>
          </p:nvSpPr>
          <p:spPr bwMode="auto">
            <a:xfrm>
              <a:off x="278" y="1656"/>
              <a:ext cx="2448" cy="332"/>
            </a:xfrm>
            <a:custGeom>
              <a:avLst/>
              <a:gdLst/>
              <a:ahLst/>
              <a:cxnLst>
                <a:cxn ang="0">
                  <a:pos x="0" y="0"/>
                </a:cxn>
                <a:cxn ang="0">
                  <a:pos x="30" y="33"/>
                </a:cxn>
                <a:cxn ang="0">
                  <a:pos x="84" y="33"/>
                </a:cxn>
                <a:cxn ang="0">
                  <a:pos x="84" y="264"/>
                </a:cxn>
                <a:cxn ang="0">
                  <a:pos x="108" y="264"/>
                </a:cxn>
                <a:cxn ang="0">
                  <a:pos x="108" y="33"/>
                </a:cxn>
                <a:cxn ang="0">
                  <a:pos x="410" y="33"/>
                </a:cxn>
                <a:cxn ang="0">
                  <a:pos x="410" y="264"/>
                </a:cxn>
                <a:cxn ang="0">
                  <a:pos x="434" y="264"/>
                </a:cxn>
                <a:cxn ang="0">
                  <a:pos x="434" y="127"/>
                </a:cxn>
                <a:cxn ang="0">
                  <a:pos x="885" y="127"/>
                </a:cxn>
                <a:cxn ang="0">
                  <a:pos x="885" y="126"/>
                </a:cxn>
                <a:cxn ang="0">
                  <a:pos x="887" y="126"/>
                </a:cxn>
                <a:cxn ang="0">
                  <a:pos x="885" y="124"/>
                </a:cxn>
                <a:cxn ang="0">
                  <a:pos x="885" y="119"/>
                </a:cxn>
                <a:cxn ang="0">
                  <a:pos x="878" y="119"/>
                </a:cxn>
                <a:cxn ang="0">
                  <a:pos x="829" y="86"/>
                </a:cxn>
                <a:cxn ang="0">
                  <a:pos x="434" y="86"/>
                </a:cxn>
                <a:cxn ang="0">
                  <a:pos x="434" y="33"/>
                </a:cxn>
                <a:cxn ang="0">
                  <a:pos x="1252" y="33"/>
                </a:cxn>
                <a:cxn ang="0">
                  <a:pos x="1252" y="272"/>
                </a:cxn>
                <a:cxn ang="0">
                  <a:pos x="1265" y="272"/>
                </a:cxn>
                <a:cxn ang="0">
                  <a:pos x="1265" y="33"/>
                </a:cxn>
                <a:cxn ang="0">
                  <a:pos x="1456" y="33"/>
                </a:cxn>
                <a:cxn ang="0">
                  <a:pos x="1456" y="264"/>
                </a:cxn>
                <a:cxn ang="0">
                  <a:pos x="1480" y="264"/>
                </a:cxn>
                <a:cxn ang="0">
                  <a:pos x="1480" y="128"/>
                </a:cxn>
                <a:cxn ang="0">
                  <a:pos x="1565" y="128"/>
                </a:cxn>
                <a:cxn ang="0">
                  <a:pos x="1565" y="259"/>
                </a:cxn>
                <a:cxn ang="0">
                  <a:pos x="1587" y="259"/>
                </a:cxn>
                <a:cxn ang="0">
                  <a:pos x="1587" y="128"/>
                </a:cxn>
                <a:cxn ang="0">
                  <a:pos x="1621" y="128"/>
                </a:cxn>
                <a:cxn ang="0">
                  <a:pos x="1621" y="111"/>
                </a:cxn>
                <a:cxn ang="0">
                  <a:pos x="1591" y="111"/>
                </a:cxn>
                <a:cxn ang="0">
                  <a:pos x="1541" y="63"/>
                </a:cxn>
                <a:cxn ang="0">
                  <a:pos x="1480" y="63"/>
                </a:cxn>
                <a:cxn ang="0">
                  <a:pos x="1480" y="33"/>
                </a:cxn>
                <a:cxn ang="0">
                  <a:pos x="1738" y="33"/>
                </a:cxn>
                <a:cxn ang="0">
                  <a:pos x="1738" y="264"/>
                </a:cxn>
                <a:cxn ang="0">
                  <a:pos x="1762" y="264"/>
                </a:cxn>
                <a:cxn ang="0">
                  <a:pos x="1762" y="33"/>
                </a:cxn>
                <a:cxn ang="0">
                  <a:pos x="1825" y="33"/>
                </a:cxn>
                <a:cxn ang="0">
                  <a:pos x="1825" y="266"/>
                </a:cxn>
                <a:cxn ang="0">
                  <a:pos x="1849" y="266"/>
                </a:cxn>
                <a:cxn ang="0">
                  <a:pos x="1849" y="33"/>
                </a:cxn>
                <a:cxn ang="0">
                  <a:pos x="2038" y="33"/>
                </a:cxn>
                <a:cxn ang="0">
                  <a:pos x="2038" y="268"/>
                </a:cxn>
                <a:cxn ang="0">
                  <a:pos x="2060" y="268"/>
                </a:cxn>
                <a:cxn ang="0">
                  <a:pos x="2060" y="33"/>
                </a:cxn>
                <a:cxn ang="0">
                  <a:pos x="2097" y="33"/>
                </a:cxn>
                <a:cxn ang="0">
                  <a:pos x="2125" y="0"/>
                </a:cxn>
                <a:cxn ang="0">
                  <a:pos x="0" y="0"/>
                </a:cxn>
              </a:cxnLst>
              <a:rect l="0" t="0" r="r" b="b"/>
              <a:pathLst>
                <a:path w="2125" h="272">
                  <a:moveTo>
                    <a:pt x="0" y="0"/>
                  </a:moveTo>
                  <a:lnTo>
                    <a:pt x="30" y="33"/>
                  </a:lnTo>
                  <a:lnTo>
                    <a:pt x="84" y="33"/>
                  </a:lnTo>
                  <a:lnTo>
                    <a:pt x="84" y="264"/>
                  </a:lnTo>
                  <a:lnTo>
                    <a:pt x="108" y="264"/>
                  </a:lnTo>
                  <a:lnTo>
                    <a:pt x="108" y="33"/>
                  </a:lnTo>
                  <a:lnTo>
                    <a:pt x="410" y="33"/>
                  </a:lnTo>
                  <a:lnTo>
                    <a:pt x="410" y="264"/>
                  </a:lnTo>
                  <a:lnTo>
                    <a:pt x="434" y="264"/>
                  </a:lnTo>
                  <a:lnTo>
                    <a:pt x="434" y="127"/>
                  </a:lnTo>
                  <a:lnTo>
                    <a:pt x="885" y="127"/>
                  </a:lnTo>
                  <a:lnTo>
                    <a:pt x="885" y="126"/>
                  </a:lnTo>
                  <a:lnTo>
                    <a:pt x="887" y="126"/>
                  </a:lnTo>
                  <a:lnTo>
                    <a:pt x="885" y="124"/>
                  </a:lnTo>
                  <a:lnTo>
                    <a:pt x="885" y="119"/>
                  </a:lnTo>
                  <a:lnTo>
                    <a:pt x="878" y="119"/>
                  </a:lnTo>
                  <a:lnTo>
                    <a:pt x="829" y="86"/>
                  </a:lnTo>
                  <a:lnTo>
                    <a:pt x="434" y="86"/>
                  </a:lnTo>
                  <a:lnTo>
                    <a:pt x="434" y="33"/>
                  </a:lnTo>
                  <a:lnTo>
                    <a:pt x="1252" y="33"/>
                  </a:lnTo>
                  <a:lnTo>
                    <a:pt x="1252" y="272"/>
                  </a:lnTo>
                  <a:lnTo>
                    <a:pt x="1265" y="272"/>
                  </a:lnTo>
                  <a:lnTo>
                    <a:pt x="1265" y="33"/>
                  </a:lnTo>
                  <a:lnTo>
                    <a:pt x="1456" y="33"/>
                  </a:lnTo>
                  <a:lnTo>
                    <a:pt x="1456" y="264"/>
                  </a:lnTo>
                  <a:lnTo>
                    <a:pt x="1480" y="264"/>
                  </a:lnTo>
                  <a:lnTo>
                    <a:pt x="1480" y="128"/>
                  </a:lnTo>
                  <a:lnTo>
                    <a:pt x="1565" y="128"/>
                  </a:lnTo>
                  <a:lnTo>
                    <a:pt x="1565" y="259"/>
                  </a:lnTo>
                  <a:lnTo>
                    <a:pt x="1587" y="259"/>
                  </a:lnTo>
                  <a:lnTo>
                    <a:pt x="1587" y="128"/>
                  </a:lnTo>
                  <a:lnTo>
                    <a:pt x="1621" y="128"/>
                  </a:lnTo>
                  <a:lnTo>
                    <a:pt x="1621" y="111"/>
                  </a:lnTo>
                  <a:lnTo>
                    <a:pt x="1591" y="111"/>
                  </a:lnTo>
                  <a:lnTo>
                    <a:pt x="1541" y="63"/>
                  </a:lnTo>
                  <a:lnTo>
                    <a:pt x="1480" y="63"/>
                  </a:lnTo>
                  <a:lnTo>
                    <a:pt x="1480" y="33"/>
                  </a:lnTo>
                  <a:lnTo>
                    <a:pt x="1738" y="33"/>
                  </a:lnTo>
                  <a:lnTo>
                    <a:pt x="1738" y="264"/>
                  </a:lnTo>
                  <a:lnTo>
                    <a:pt x="1762" y="264"/>
                  </a:lnTo>
                  <a:lnTo>
                    <a:pt x="1762" y="33"/>
                  </a:lnTo>
                  <a:lnTo>
                    <a:pt x="1825" y="33"/>
                  </a:lnTo>
                  <a:lnTo>
                    <a:pt x="1825" y="266"/>
                  </a:lnTo>
                  <a:lnTo>
                    <a:pt x="1849" y="266"/>
                  </a:lnTo>
                  <a:lnTo>
                    <a:pt x="1849" y="33"/>
                  </a:lnTo>
                  <a:lnTo>
                    <a:pt x="2038" y="33"/>
                  </a:lnTo>
                  <a:lnTo>
                    <a:pt x="2038" y="268"/>
                  </a:lnTo>
                  <a:lnTo>
                    <a:pt x="2060" y="268"/>
                  </a:lnTo>
                  <a:lnTo>
                    <a:pt x="2060" y="33"/>
                  </a:lnTo>
                  <a:lnTo>
                    <a:pt x="2097" y="33"/>
                  </a:lnTo>
                  <a:lnTo>
                    <a:pt x="2125" y="0"/>
                  </a:lnTo>
                  <a:lnTo>
                    <a:pt x="0" y="0"/>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3" name="Freeform 60"/>
            <p:cNvSpPr>
              <a:spLocks/>
            </p:cNvSpPr>
            <p:nvPr/>
          </p:nvSpPr>
          <p:spPr bwMode="auto">
            <a:xfrm>
              <a:off x="327" y="1828"/>
              <a:ext cx="1456" cy="173"/>
            </a:xfrm>
            <a:custGeom>
              <a:avLst/>
              <a:gdLst/>
              <a:ahLst/>
              <a:cxnLst>
                <a:cxn ang="0">
                  <a:pos x="1176" y="119"/>
                </a:cxn>
                <a:cxn ang="0">
                  <a:pos x="1176" y="0"/>
                </a:cxn>
                <a:cxn ang="0">
                  <a:pos x="1092" y="0"/>
                </a:cxn>
                <a:cxn ang="0">
                  <a:pos x="1092" y="119"/>
                </a:cxn>
                <a:cxn ang="0">
                  <a:pos x="1064" y="119"/>
                </a:cxn>
                <a:cxn ang="0">
                  <a:pos x="1064" y="0"/>
                </a:cxn>
                <a:cxn ang="0">
                  <a:pos x="981" y="0"/>
                </a:cxn>
                <a:cxn ang="0">
                  <a:pos x="981" y="119"/>
                </a:cxn>
                <a:cxn ang="0">
                  <a:pos x="955" y="119"/>
                </a:cxn>
                <a:cxn ang="0">
                  <a:pos x="955" y="0"/>
                </a:cxn>
                <a:cxn ang="0">
                  <a:pos x="871" y="0"/>
                </a:cxn>
                <a:cxn ang="0">
                  <a:pos x="871" y="119"/>
                </a:cxn>
                <a:cxn ang="0">
                  <a:pos x="711" y="119"/>
                </a:cxn>
                <a:cxn ang="0">
                  <a:pos x="711" y="2"/>
                </a:cxn>
                <a:cxn ang="0">
                  <a:pos x="684" y="2"/>
                </a:cxn>
                <a:cxn ang="0">
                  <a:pos x="684" y="119"/>
                </a:cxn>
                <a:cxn ang="0">
                  <a:pos x="536" y="119"/>
                </a:cxn>
                <a:cxn ang="0">
                  <a:pos x="536" y="2"/>
                </a:cxn>
                <a:cxn ang="0">
                  <a:pos x="510" y="2"/>
                </a:cxn>
                <a:cxn ang="0">
                  <a:pos x="510" y="119"/>
                </a:cxn>
                <a:cxn ang="0">
                  <a:pos x="320" y="119"/>
                </a:cxn>
                <a:cxn ang="0">
                  <a:pos x="320" y="1"/>
                </a:cxn>
                <a:cxn ang="0">
                  <a:pos x="190" y="1"/>
                </a:cxn>
                <a:cxn ang="0">
                  <a:pos x="190" y="119"/>
                </a:cxn>
                <a:cxn ang="0">
                  <a:pos x="0" y="119"/>
                </a:cxn>
                <a:cxn ang="0">
                  <a:pos x="0" y="141"/>
                </a:cxn>
                <a:cxn ang="0">
                  <a:pos x="1264" y="141"/>
                </a:cxn>
                <a:cxn ang="0">
                  <a:pos x="1264" y="119"/>
                </a:cxn>
                <a:cxn ang="0">
                  <a:pos x="1176" y="119"/>
                </a:cxn>
              </a:cxnLst>
              <a:rect l="0" t="0" r="r" b="b"/>
              <a:pathLst>
                <a:path w="1264" h="141">
                  <a:moveTo>
                    <a:pt x="1176" y="119"/>
                  </a:moveTo>
                  <a:lnTo>
                    <a:pt x="1176" y="0"/>
                  </a:lnTo>
                  <a:lnTo>
                    <a:pt x="1092" y="0"/>
                  </a:lnTo>
                  <a:lnTo>
                    <a:pt x="1092" y="119"/>
                  </a:lnTo>
                  <a:lnTo>
                    <a:pt x="1064" y="119"/>
                  </a:lnTo>
                  <a:lnTo>
                    <a:pt x="1064" y="0"/>
                  </a:lnTo>
                  <a:lnTo>
                    <a:pt x="981" y="0"/>
                  </a:lnTo>
                  <a:lnTo>
                    <a:pt x="981" y="119"/>
                  </a:lnTo>
                  <a:lnTo>
                    <a:pt x="955" y="119"/>
                  </a:lnTo>
                  <a:lnTo>
                    <a:pt x="955" y="0"/>
                  </a:lnTo>
                  <a:lnTo>
                    <a:pt x="871" y="0"/>
                  </a:lnTo>
                  <a:lnTo>
                    <a:pt x="871" y="119"/>
                  </a:lnTo>
                  <a:lnTo>
                    <a:pt x="711" y="119"/>
                  </a:lnTo>
                  <a:lnTo>
                    <a:pt x="711" y="2"/>
                  </a:lnTo>
                  <a:lnTo>
                    <a:pt x="684" y="2"/>
                  </a:lnTo>
                  <a:lnTo>
                    <a:pt x="684" y="119"/>
                  </a:lnTo>
                  <a:lnTo>
                    <a:pt x="536" y="119"/>
                  </a:lnTo>
                  <a:lnTo>
                    <a:pt x="536" y="2"/>
                  </a:lnTo>
                  <a:lnTo>
                    <a:pt x="510" y="2"/>
                  </a:lnTo>
                  <a:lnTo>
                    <a:pt x="510" y="119"/>
                  </a:lnTo>
                  <a:lnTo>
                    <a:pt x="320" y="119"/>
                  </a:lnTo>
                  <a:lnTo>
                    <a:pt x="320" y="1"/>
                  </a:lnTo>
                  <a:lnTo>
                    <a:pt x="190" y="1"/>
                  </a:lnTo>
                  <a:lnTo>
                    <a:pt x="190" y="119"/>
                  </a:lnTo>
                  <a:lnTo>
                    <a:pt x="0" y="119"/>
                  </a:lnTo>
                  <a:lnTo>
                    <a:pt x="0" y="141"/>
                  </a:lnTo>
                  <a:lnTo>
                    <a:pt x="1264" y="141"/>
                  </a:lnTo>
                  <a:lnTo>
                    <a:pt x="1264" y="119"/>
                  </a:lnTo>
                  <a:lnTo>
                    <a:pt x="1176" y="119"/>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4" name="Freeform 61"/>
            <p:cNvSpPr>
              <a:spLocks/>
            </p:cNvSpPr>
            <p:nvPr/>
          </p:nvSpPr>
          <p:spPr bwMode="auto">
            <a:xfrm>
              <a:off x="655" y="846"/>
              <a:ext cx="1841" cy="810"/>
            </a:xfrm>
            <a:custGeom>
              <a:avLst/>
              <a:gdLst/>
              <a:ahLst/>
              <a:cxnLst>
                <a:cxn ang="0">
                  <a:pos x="1598" y="637"/>
                </a:cxn>
                <a:cxn ang="0">
                  <a:pos x="768" y="626"/>
                </a:cxn>
                <a:cxn ang="0">
                  <a:pos x="768" y="543"/>
                </a:cxn>
                <a:cxn ang="0">
                  <a:pos x="325" y="543"/>
                </a:cxn>
                <a:cxn ang="0">
                  <a:pos x="325" y="155"/>
                </a:cxn>
                <a:cxn ang="0">
                  <a:pos x="1045" y="155"/>
                </a:cxn>
                <a:cxn ang="0">
                  <a:pos x="1045" y="606"/>
                </a:cxn>
                <a:cxn ang="0">
                  <a:pos x="1196" y="606"/>
                </a:cxn>
                <a:cxn ang="0">
                  <a:pos x="1196" y="561"/>
                </a:cxn>
                <a:cxn ang="0">
                  <a:pos x="1087" y="561"/>
                </a:cxn>
                <a:cxn ang="0">
                  <a:pos x="1087" y="115"/>
                </a:cxn>
                <a:cxn ang="0">
                  <a:pos x="712" y="115"/>
                </a:cxn>
                <a:cxn ang="0">
                  <a:pos x="712" y="0"/>
                </a:cxn>
                <a:cxn ang="0">
                  <a:pos x="555" y="0"/>
                </a:cxn>
                <a:cxn ang="0">
                  <a:pos x="555" y="115"/>
                </a:cxn>
                <a:cxn ang="0">
                  <a:pos x="281" y="115"/>
                </a:cxn>
                <a:cxn ang="0">
                  <a:pos x="283" y="543"/>
                </a:cxn>
                <a:cxn ang="0">
                  <a:pos x="0" y="543"/>
                </a:cxn>
                <a:cxn ang="0">
                  <a:pos x="0" y="662"/>
                </a:cxn>
                <a:cxn ang="0">
                  <a:pos x="32" y="662"/>
                </a:cxn>
                <a:cxn ang="0">
                  <a:pos x="32" y="573"/>
                </a:cxn>
                <a:cxn ang="0">
                  <a:pos x="750" y="573"/>
                </a:cxn>
                <a:cxn ang="0">
                  <a:pos x="750" y="647"/>
                </a:cxn>
                <a:cxn ang="0">
                  <a:pos x="1598" y="637"/>
                </a:cxn>
              </a:cxnLst>
              <a:rect l="0" t="0" r="r" b="b"/>
              <a:pathLst>
                <a:path w="1598" h="662">
                  <a:moveTo>
                    <a:pt x="1598" y="637"/>
                  </a:moveTo>
                  <a:lnTo>
                    <a:pt x="768" y="626"/>
                  </a:lnTo>
                  <a:lnTo>
                    <a:pt x="768" y="543"/>
                  </a:lnTo>
                  <a:lnTo>
                    <a:pt x="325" y="543"/>
                  </a:lnTo>
                  <a:lnTo>
                    <a:pt x="325" y="155"/>
                  </a:lnTo>
                  <a:lnTo>
                    <a:pt x="1045" y="155"/>
                  </a:lnTo>
                  <a:lnTo>
                    <a:pt x="1045" y="606"/>
                  </a:lnTo>
                  <a:lnTo>
                    <a:pt x="1196" y="606"/>
                  </a:lnTo>
                  <a:lnTo>
                    <a:pt x="1196" y="561"/>
                  </a:lnTo>
                  <a:lnTo>
                    <a:pt x="1087" y="561"/>
                  </a:lnTo>
                  <a:lnTo>
                    <a:pt x="1087" y="115"/>
                  </a:lnTo>
                  <a:lnTo>
                    <a:pt x="712" y="115"/>
                  </a:lnTo>
                  <a:lnTo>
                    <a:pt x="712" y="0"/>
                  </a:lnTo>
                  <a:lnTo>
                    <a:pt x="555" y="0"/>
                  </a:lnTo>
                  <a:lnTo>
                    <a:pt x="555" y="115"/>
                  </a:lnTo>
                  <a:lnTo>
                    <a:pt x="281" y="115"/>
                  </a:lnTo>
                  <a:lnTo>
                    <a:pt x="283" y="543"/>
                  </a:lnTo>
                  <a:lnTo>
                    <a:pt x="0" y="543"/>
                  </a:lnTo>
                  <a:lnTo>
                    <a:pt x="0" y="662"/>
                  </a:lnTo>
                  <a:lnTo>
                    <a:pt x="32" y="662"/>
                  </a:lnTo>
                  <a:lnTo>
                    <a:pt x="32" y="573"/>
                  </a:lnTo>
                  <a:lnTo>
                    <a:pt x="750" y="573"/>
                  </a:lnTo>
                  <a:lnTo>
                    <a:pt x="750" y="647"/>
                  </a:lnTo>
                  <a:lnTo>
                    <a:pt x="1598" y="63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5" name="Freeform 62"/>
            <p:cNvSpPr>
              <a:spLocks/>
            </p:cNvSpPr>
            <p:nvPr/>
          </p:nvSpPr>
          <p:spPr bwMode="auto">
            <a:xfrm>
              <a:off x="1887" y="2147"/>
              <a:ext cx="626" cy="31"/>
            </a:xfrm>
            <a:custGeom>
              <a:avLst/>
              <a:gdLst/>
              <a:ahLst/>
              <a:cxnLst>
                <a:cxn ang="0">
                  <a:pos x="20" y="0"/>
                </a:cxn>
                <a:cxn ang="0">
                  <a:pos x="0" y="25"/>
                </a:cxn>
                <a:cxn ang="0">
                  <a:pos x="544" y="18"/>
                </a:cxn>
                <a:cxn ang="0">
                  <a:pos x="20" y="0"/>
                </a:cxn>
              </a:cxnLst>
              <a:rect l="0" t="0" r="r" b="b"/>
              <a:pathLst>
                <a:path w="544" h="25">
                  <a:moveTo>
                    <a:pt x="20" y="0"/>
                  </a:moveTo>
                  <a:lnTo>
                    <a:pt x="0" y="25"/>
                  </a:lnTo>
                  <a:lnTo>
                    <a:pt x="544" y="18"/>
                  </a:lnTo>
                  <a:lnTo>
                    <a:pt x="20" y="0"/>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6" name="Freeform 63"/>
            <p:cNvSpPr>
              <a:spLocks/>
            </p:cNvSpPr>
            <p:nvPr/>
          </p:nvSpPr>
          <p:spPr bwMode="auto">
            <a:xfrm>
              <a:off x="588" y="2065"/>
              <a:ext cx="953" cy="32"/>
            </a:xfrm>
            <a:custGeom>
              <a:avLst/>
              <a:gdLst/>
              <a:ahLst/>
              <a:cxnLst>
                <a:cxn ang="0">
                  <a:pos x="21" y="0"/>
                </a:cxn>
                <a:cxn ang="0">
                  <a:pos x="0" y="26"/>
                </a:cxn>
                <a:cxn ang="0">
                  <a:pos x="827" y="11"/>
                </a:cxn>
                <a:cxn ang="0">
                  <a:pos x="21" y="0"/>
                </a:cxn>
              </a:cxnLst>
              <a:rect l="0" t="0" r="r" b="b"/>
              <a:pathLst>
                <a:path w="827" h="26">
                  <a:moveTo>
                    <a:pt x="21" y="0"/>
                  </a:moveTo>
                  <a:lnTo>
                    <a:pt x="0" y="26"/>
                  </a:lnTo>
                  <a:lnTo>
                    <a:pt x="827" y="11"/>
                  </a:lnTo>
                  <a:lnTo>
                    <a:pt x="21" y="0"/>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77" name="Rectangle 65"/>
            <p:cNvSpPr>
              <a:spLocks noChangeArrowheads="1"/>
            </p:cNvSpPr>
            <p:nvPr/>
          </p:nvSpPr>
          <p:spPr bwMode="auto">
            <a:xfrm>
              <a:off x="2079" y="1569"/>
              <a:ext cx="99" cy="24"/>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78" name="Rectangle 66"/>
            <p:cNvSpPr>
              <a:spLocks noChangeArrowheads="1"/>
            </p:cNvSpPr>
            <p:nvPr/>
          </p:nvSpPr>
          <p:spPr bwMode="auto">
            <a:xfrm>
              <a:off x="1635" y="942"/>
              <a:ext cx="101" cy="25"/>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79" name="Rectangle 67"/>
            <p:cNvSpPr>
              <a:spLocks noChangeArrowheads="1"/>
            </p:cNvSpPr>
            <p:nvPr/>
          </p:nvSpPr>
          <p:spPr bwMode="auto">
            <a:xfrm>
              <a:off x="2206" y="1569"/>
              <a:ext cx="101" cy="24"/>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0" name="Rectangle 68"/>
            <p:cNvSpPr>
              <a:spLocks noChangeArrowheads="1"/>
            </p:cNvSpPr>
            <p:nvPr/>
          </p:nvSpPr>
          <p:spPr bwMode="auto">
            <a:xfrm>
              <a:off x="500" y="2145"/>
              <a:ext cx="1100" cy="32"/>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1" name="Rectangle 69"/>
            <p:cNvSpPr>
              <a:spLocks noChangeArrowheads="1"/>
            </p:cNvSpPr>
            <p:nvPr/>
          </p:nvSpPr>
          <p:spPr bwMode="auto">
            <a:xfrm>
              <a:off x="1372" y="1729"/>
              <a:ext cx="350" cy="10"/>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2" name="Rectangle 70"/>
            <p:cNvSpPr>
              <a:spLocks noChangeArrowheads="1"/>
            </p:cNvSpPr>
            <p:nvPr/>
          </p:nvSpPr>
          <p:spPr bwMode="auto">
            <a:xfrm>
              <a:off x="2048" y="1974"/>
              <a:ext cx="640" cy="47"/>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3" name="Freeform 71"/>
            <p:cNvSpPr>
              <a:spLocks/>
            </p:cNvSpPr>
            <p:nvPr/>
          </p:nvSpPr>
          <p:spPr bwMode="auto">
            <a:xfrm>
              <a:off x="1596" y="2012"/>
              <a:ext cx="455" cy="159"/>
            </a:xfrm>
            <a:custGeom>
              <a:avLst/>
              <a:gdLst/>
              <a:ahLst/>
              <a:cxnLst>
                <a:cxn ang="0">
                  <a:pos x="56" y="86"/>
                </a:cxn>
                <a:cxn ang="0">
                  <a:pos x="68" y="86"/>
                </a:cxn>
                <a:cxn ang="0">
                  <a:pos x="80" y="89"/>
                </a:cxn>
                <a:cxn ang="0">
                  <a:pos x="91" y="93"/>
                </a:cxn>
                <a:cxn ang="0">
                  <a:pos x="100" y="93"/>
                </a:cxn>
                <a:cxn ang="0">
                  <a:pos x="109" y="88"/>
                </a:cxn>
                <a:cxn ang="0">
                  <a:pos x="118" y="84"/>
                </a:cxn>
                <a:cxn ang="0">
                  <a:pos x="129" y="79"/>
                </a:cxn>
                <a:cxn ang="0">
                  <a:pos x="142" y="77"/>
                </a:cxn>
                <a:cxn ang="0">
                  <a:pos x="158" y="77"/>
                </a:cxn>
                <a:cxn ang="0">
                  <a:pos x="170" y="70"/>
                </a:cxn>
                <a:cxn ang="0">
                  <a:pos x="179" y="55"/>
                </a:cxn>
                <a:cxn ang="0">
                  <a:pos x="194" y="43"/>
                </a:cxn>
                <a:cxn ang="0">
                  <a:pos x="211" y="33"/>
                </a:cxn>
                <a:cxn ang="0">
                  <a:pos x="230" y="30"/>
                </a:cxn>
                <a:cxn ang="0">
                  <a:pos x="252" y="32"/>
                </a:cxn>
                <a:cxn ang="0">
                  <a:pos x="271" y="40"/>
                </a:cxn>
                <a:cxn ang="0">
                  <a:pos x="287" y="53"/>
                </a:cxn>
                <a:cxn ang="0">
                  <a:pos x="297" y="58"/>
                </a:cxn>
                <a:cxn ang="0">
                  <a:pos x="306" y="55"/>
                </a:cxn>
                <a:cxn ang="0">
                  <a:pos x="324" y="53"/>
                </a:cxn>
                <a:cxn ang="0">
                  <a:pos x="351" y="57"/>
                </a:cxn>
                <a:cxn ang="0">
                  <a:pos x="372" y="70"/>
                </a:cxn>
                <a:cxn ang="0">
                  <a:pos x="389" y="90"/>
                </a:cxn>
                <a:cxn ang="0">
                  <a:pos x="395" y="96"/>
                </a:cxn>
                <a:cxn ang="0">
                  <a:pos x="394" y="82"/>
                </a:cxn>
                <a:cxn ang="0">
                  <a:pos x="388" y="62"/>
                </a:cxn>
                <a:cxn ang="0">
                  <a:pos x="373" y="41"/>
                </a:cxn>
                <a:cxn ang="0">
                  <a:pos x="351" y="27"/>
                </a:cxn>
                <a:cxn ang="0">
                  <a:pos x="323" y="23"/>
                </a:cxn>
                <a:cxn ang="0">
                  <a:pos x="305" y="25"/>
                </a:cxn>
                <a:cxn ang="0">
                  <a:pos x="296" y="28"/>
                </a:cxn>
                <a:cxn ang="0">
                  <a:pos x="285" y="23"/>
                </a:cxn>
                <a:cxn ang="0">
                  <a:pos x="269" y="10"/>
                </a:cxn>
                <a:cxn ang="0">
                  <a:pos x="249" y="2"/>
                </a:cxn>
                <a:cxn ang="0">
                  <a:pos x="229" y="0"/>
                </a:cxn>
                <a:cxn ang="0">
                  <a:pos x="208" y="3"/>
                </a:cxn>
                <a:cxn ang="0">
                  <a:pos x="191" y="13"/>
                </a:cxn>
                <a:cxn ang="0">
                  <a:pos x="178" y="25"/>
                </a:cxn>
                <a:cxn ang="0">
                  <a:pos x="169" y="40"/>
                </a:cxn>
                <a:cxn ang="0">
                  <a:pos x="157" y="47"/>
                </a:cxn>
                <a:cxn ang="0">
                  <a:pos x="140" y="47"/>
                </a:cxn>
                <a:cxn ang="0">
                  <a:pos x="128" y="49"/>
                </a:cxn>
                <a:cxn ang="0">
                  <a:pos x="117" y="54"/>
                </a:cxn>
                <a:cxn ang="0">
                  <a:pos x="107" y="58"/>
                </a:cxn>
                <a:cxn ang="0">
                  <a:pos x="99" y="63"/>
                </a:cxn>
                <a:cxn ang="0">
                  <a:pos x="90" y="63"/>
                </a:cxn>
                <a:cxn ang="0">
                  <a:pos x="79" y="59"/>
                </a:cxn>
                <a:cxn ang="0">
                  <a:pos x="67" y="56"/>
                </a:cxn>
                <a:cxn ang="0">
                  <a:pos x="55" y="56"/>
                </a:cxn>
                <a:cxn ang="0">
                  <a:pos x="36" y="60"/>
                </a:cxn>
                <a:cxn ang="0">
                  <a:pos x="17" y="73"/>
                </a:cxn>
                <a:cxn ang="0">
                  <a:pos x="5" y="91"/>
                </a:cxn>
                <a:cxn ang="0">
                  <a:pos x="0" y="113"/>
                </a:cxn>
                <a:cxn ang="0">
                  <a:pos x="2" y="126"/>
                </a:cxn>
                <a:cxn ang="0">
                  <a:pos x="3" y="129"/>
                </a:cxn>
                <a:cxn ang="0">
                  <a:pos x="6" y="122"/>
                </a:cxn>
                <a:cxn ang="0">
                  <a:pos x="15" y="108"/>
                </a:cxn>
                <a:cxn ang="0">
                  <a:pos x="26" y="98"/>
                </a:cxn>
                <a:cxn ang="0">
                  <a:pos x="41" y="89"/>
                </a:cxn>
              </a:cxnLst>
              <a:rect l="0" t="0" r="r" b="b"/>
              <a:pathLst>
                <a:path w="395" h="130">
                  <a:moveTo>
                    <a:pt x="49" y="87"/>
                  </a:moveTo>
                  <a:lnTo>
                    <a:pt x="56" y="86"/>
                  </a:lnTo>
                  <a:lnTo>
                    <a:pt x="62" y="86"/>
                  </a:lnTo>
                  <a:lnTo>
                    <a:pt x="68" y="86"/>
                  </a:lnTo>
                  <a:lnTo>
                    <a:pt x="74" y="87"/>
                  </a:lnTo>
                  <a:lnTo>
                    <a:pt x="80" y="89"/>
                  </a:lnTo>
                  <a:lnTo>
                    <a:pt x="85" y="91"/>
                  </a:lnTo>
                  <a:lnTo>
                    <a:pt x="91" y="93"/>
                  </a:lnTo>
                  <a:lnTo>
                    <a:pt x="97" y="97"/>
                  </a:lnTo>
                  <a:lnTo>
                    <a:pt x="100" y="93"/>
                  </a:lnTo>
                  <a:lnTo>
                    <a:pt x="105" y="90"/>
                  </a:lnTo>
                  <a:lnTo>
                    <a:pt x="109" y="88"/>
                  </a:lnTo>
                  <a:lnTo>
                    <a:pt x="114" y="86"/>
                  </a:lnTo>
                  <a:lnTo>
                    <a:pt x="118" y="84"/>
                  </a:lnTo>
                  <a:lnTo>
                    <a:pt x="124" y="82"/>
                  </a:lnTo>
                  <a:lnTo>
                    <a:pt x="129" y="79"/>
                  </a:lnTo>
                  <a:lnTo>
                    <a:pt x="134" y="78"/>
                  </a:lnTo>
                  <a:lnTo>
                    <a:pt x="142" y="77"/>
                  </a:lnTo>
                  <a:lnTo>
                    <a:pt x="150" y="76"/>
                  </a:lnTo>
                  <a:lnTo>
                    <a:pt x="158" y="77"/>
                  </a:lnTo>
                  <a:lnTo>
                    <a:pt x="166" y="78"/>
                  </a:lnTo>
                  <a:lnTo>
                    <a:pt x="170" y="70"/>
                  </a:lnTo>
                  <a:lnTo>
                    <a:pt x="174" y="62"/>
                  </a:lnTo>
                  <a:lnTo>
                    <a:pt x="179" y="55"/>
                  </a:lnTo>
                  <a:lnTo>
                    <a:pt x="186" y="48"/>
                  </a:lnTo>
                  <a:lnTo>
                    <a:pt x="194" y="43"/>
                  </a:lnTo>
                  <a:lnTo>
                    <a:pt x="202" y="38"/>
                  </a:lnTo>
                  <a:lnTo>
                    <a:pt x="211" y="33"/>
                  </a:lnTo>
                  <a:lnTo>
                    <a:pt x="220" y="31"/>
                  </a:lnTo>
                  <a:lnTo>
                    <a:pt x="230" y="30"/>
                  </a:lnTo>
                  <a:lnTo>
                    <a:pt x="241" y="30"/>
                  </a:lnTo>
                  <a:lnTo>
                    <a:pt x="252" y="32"/>
                  </a:lnTo>
                  <a:lnTo>
                    <a:pt x="262" y="35"/>
                  </a:lnTo>
                  <a:lnTo>
                    <a:pt x="271" y="40"/>
                  </a:lnTo>
                  <a:lnTo>
                    <a:pt x="279" y="45"/>
                  </a:lnTo>
                  <a:lnTo>
                    <a:pt x="287" y="53"/>
                  </a:lnTo>
                  <a:lnTo>
                    <a:pt x="293" y="60"/>
                  </a:lnTo>
                  <a:lnTo>
                    <a:pt x="297" y="58"/>
                  </a:lnTo>
                  <a:lnTo>
                    <a:pt x="302" y="57"/>
                  </a:lnTo>
                  <a:lnTo>
                    <a:pt x="306" y="55"/>
                  </a:lnTo>
                  <a:lnTo>
                    <a:pt x="311" y="54"/>
                  </a:lnTo>
                  <a:lnTo>
                    <a:pt x="324" y="53"/>
                  </a:lnTo>
                  <a:lnTo>
                    <a:pt x="338" y="54"/>
                  </a:lnTo>
                  <a:lnTo>
                    <a:pt x="351" y="57"/>
                  </a:lnTo>
                  <a:lnTo>
                    <a:pt x="362" y="62"/>
                  </a:lnTo>
                  <a:lnTo>
                    <a:pt x="372" y="70"/>
                  </a:lnTo>
                  <a:lnTo>
                    <a:pt x="381" y="78"/>
                  </a:lnTo>
                  <a:lnTo>
                    <a:pt x="389" y="90"/>
                  </a:lnTo>
                  <a:lnTo>
                    <a:pt x="394" y="102"/>
                  </a:lnTo>
                  <a:lnTo>
                    <a:pt x="395" y="96"/>
                  </a:lnTo>
                  <a:lnTo>
                    <a:pt x="395" y="88"/>
                  </a:lnTo>
                  <a:lnTo>
                    <a:pt x="394" y="82"/>
                  </a:lnTo>
                  <a:lnTo>
                    <a:pt x="393" y="75"/>
                  </a:lnTo>
                  <a:lnTo>
                    <a:pt x="388" y="62"/>
                  </a:lnTo>
                  <a:lnTo>
                    <a:pt x="381" y="50"/>
                  </a:lnTo>
                  <a:lnTo>
                    <a:pt x="373" y="41"/>
                  </a:lnTo>
                  <a:lnTo>
                    <a:pt x="362" y="33"/>
                  </a:lnTo>
                  <a:lnTo>
                    <a:pt x="351" y="27"/>
                  </a:lnTo>
                  <a:lnTo>
                    <a:pt x="337" y="24"/>
                  </a:lnTo>
                  <a:lnTo>
                    <a:pt x="323" y="23"/>
                  </a:lnTo>
                  <a:lnTo>
                    <a:pt x="310" y="24"/>
                  </a:lnTo>
                  <a:lnTo>
                    <a:pt x="305" y="25"/>
                  </a:lnTo>
                  <a:lnTo>
                    <a:pt x="301" y="26"/>
                  </a:lnTo>
                  <a:lnTo>
                    <a:pt x="296" y="28"/>
                  </a:lnTo>
                  <a:lnTo>
                    <a:pt x="291" y="30"/>
                  </a:lnTo>
                  <a:lnTo>
                    <a:pt x="285" y="23"/>
                  </a:lnTo>
                  <a:lnTo>
                    <a:pt x="278" y="15"/>
                  </a:lnTo>
                  <a:lnTo>
                    <a:pt x="269" y="10"/>
                  </a:lnTo>
                  <a:lnTo>
                    <a:pt x="260" y="5"/>
                  </a:lnTo>
                  <a:lnTo>
                    <a:pt x="249" y="2"/>
                  </a:lnTo>
                  <a:lnTo>
                    <a:pt x="239" y="0"/>
                  </a:lnTo>
                  <a:lnTo>
                    <a:pt x="229" y="0"/>
                  </a:lnTo>
                  <a:lnTo>
                    <a:pt x="217" y="1"/>
                  </a:lnTo>
                  <a:lnTo>
                    <a:pt x="208" y="3"/>
                  </a:lnTo>
                  <a:lnTo>
                    <a:pt x="199" y="8"/>
                  </a:lnTo>
                  <a:lnTo>
                    <a:pt x="191" y="13"/>
                  </a:lnTo>
                  <a:lnTo>
                    <a:pt x="184" y="18"/>
                  </a:lnTo>
                  <a:lnTo>
                    <a:pt x="178" y="25"/>
                  </a:lnTo>
                  <a:lnTo>
                    <a:pt x="172" y="32"/>
                  </a:lnTo>
                  <a:lnTo>
                    <a:pt x="169" y="40"/>
                  </a:lnTo>
                  <a:lnTo>
                    <a:pt x="165" y="48"/>
                  </a:lnTo>
                  <a:lnTo>
                    <a:pt x="157" y="47"/>
                  </a:lnTo>
                  <a:lnTo>
                    <a:pt x="149" y="46"/>
                  </a:lnTo>
                  <a:lnTo>
                    <a:pt x="140" y="47"/>
                  </a:lnTo>
                  <a:lnTo>
                    <a:pt x="132" y="48"/>
                  </a:lnTo>
                  <a:lnTo>
                    <a:pt x="128" y="49"/>
                  </a:lnTo>
                  <a:lnTo>
                    <a:pt x="122" y="52"/>
                  </a:lnTo>
                  <a:lnTo>
                    <a:pt x="117" y="54"/>
                  </a:lnTo>
                  <a:lnTo>
                    <a:pt x="112" y="56"/>
                  </a:lnTo>
                  <a:lnTo>
                    <a:pt x="107" y="58"/>
                  </a:lnTo>
                  <a:lnTo>
                    <a:pt x="103" y="60"/>
                  </a:lnTo>
                  <a:lnTo>
                    <a:pt x="99" y="63"/>
                  </a:lnTo>
                  <a:lnTo>
                    <a:pt x="95" y="67"/>
                  </a:lnTo>
                  <a:lnTo>
                    <a:pt x="90" y="63"/>
                  </a:lnTo>
                  <a:lnTo>
                    <a:pt x="84" y="61"/>
                  </a:lnTo>
                  <a:lnTo>
                    <a:pt x="79" y="59"/>
                  </a:lnTo>
                  <a:lnTo>
                    <a:pt x="73" y="57"/>
                  </a:lnTo>
                  <a:lnTo>
                    <a:pt x="67" y="56"/>
                  </a:lnTo>
                  <a:lnTo>
                    <a:pt x="60" y="56"/>
                  </a:lnTo>
                  <a:lnTo>
                    <a:pt x="55" y="56"/>
                  </a:lnTo>
                  <a:lnTo>
                    <a:pt x="48" y="57"/>
                  </a:lnTo>
                  <a:lnTo>
                    <a:pt x="36" y="60"/>
                  </a:lnTo>
                  <a:lnTo>
                    <a:pt x="26" y="65"/>
                  </a:lnTo>
                  <a:lnTo>
                    <a:pt x="17" y="73"/>
                  </a:lnTo>
                  <a:lnTo>
                    <a:pt x="9" y="82"/>
                  </a:lnTo>
                  <a:lnTo>
                    <a:pt x="5" y="91"/>
                  </a:lnTo>
                  <a:lnTo>
                    <a:pt x="1" y="102"/>
                  </a:lnTo>
                  <a:lnTo>
                    <a:pt x="0" y="113"/>
                  </a:lnTo>
                  <a:lnTo>
                    <a:pt x="1" y="124"/>
                  </a:lnTo>
                  <a:lnTo>
                    <a:pt x="2" y="126"/>
                  </a:lnTo>
                  <a:lnTo>
                    <a:pt x="2" y="127"/>
                  </a:lnTo>
                  <a:lnTo>
                    <a:pt x="3" y="129"/>
                  </a:lnTo>
                  <a:lnTo>
                    <a:pt x="3" y="130"/>
                  </a:lnTo>
                  <a:lnTo>
                    <a:pt x="6" y="122"/>
                  </a:lnTo>
                  <a:lnTo>
                    <a:pt x="10" y="115"/>
                  </a:lnTo>
                  <a:lnTo>
                    <a:pt x="15" y="108"/>
                  </a:lnTo>
                  <a:lnTo>
                    <a:pt x="19" y="103"/>
                  </a:lnTo>
                  <a:lnTo>
                    <a:pt x="26" y="98"/>
                  </a:lnTo>
                  <a:lnTo>
                    <a:pt x="33" y="93"/>
                  </a:lnTo>
                  <a:lnTo>
                    <a:pt x="41" y="89"/>
                  </a:lnTo>
                  <a:lnTo>
                    <a:pt x="49" y="8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84" name="Rectangle 72"/>
            <p:cNvSpPr>
              <a:spLocks noChangeArrowheads="1"/>
            </p:cNvSpPr>
            <p:nvPr/>
          </p:nvSpPr>
          <p:spPr bwMode="auto">
            <a:xfrm>
              <a:off x="2135" y="1888"/>
              <a:ext cx="22" cy="23"/>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5" name="Rectangle 73"/>
            <p:cNvSpPr>
              <a:spLocks noChangeArrowheads="1"/>
            </p:cNvSpPr>
            <p:nvPr/>
          </p:nvSpPr>
          <p:spPr bwMode="auto">
            <a:xfrm>
              <a:off x="2171" y="1888"/>
              <a:ext cx="23" cy="23"/>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6" name="Rectangle 74"/>
            <p:cNvSpPr>
              <a:spLocks noChangeArrowheads="1"/>
            </p:cNvSpPr>
            <p:nvPr/>
          </p:nvSpPr>
          <p:spPr bwMode="auto">
            <a:xfrm>
              <a:off x="2207" y="1888"/>
              <a:ext cx="24" cy="23"/>
            </a:xfrm>
            <a:prstGeom prst="rect">
              <a:avLst/>
            </a:prstGeom>
            <a:solidFill>
              <a:srgbClr val="000000"/>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sp>
          <p:nvSpPr>
            <p:cNvPr id="87" name="Rectangle 75"/>
            <p:cNvSpPr>
              <a:spLocks noChangeArrowheads="1"/>
            </p:cNvSpPr>
            <p:nvPr/>
          </p:nvSpPr>
          <p:spPr bwMode="auto">
            <a:xfrm>
              <a:off x="565" y="1848"/>
              <a:ext cx="19" cy="117"/>
            </a:xfrm>
            <a:prstGeom prst="rect">
              <a:avLst/>
            </a:prstGeom>
            <a:solidFill>
              <a:srgbClr val="FFFFFF"/>
            </a:solidFill>
            <a:ln w="9525">
              <a:noFill/>
              <a:miter lim="800000"/>
              <a:headEnd/>
              <a:tailEnd/>
            </a:ln>
          </p:spPr>
          <p:txBody>
            <a:bodyPr/>
            <a:lstStyle/>
            <a:p>
              <a:pPr fontAlgn="base">
                <a:spcBef>
                  <a:spcPct val="0"/>
                </a:spcBef>
                <a:spcAft>
                  <a:spcPct val="0"/>
                </a:spcAft>
              </a:pPr>
              <a:endParaRPr lang="en-US" dirty="0">
                <a:solidFill>
                  <a:srgbClr val="000000"/>
                </a:solidFill>
              </a:endParaRPr>
            </a:p>
          </p:txBody>
        </p:sp>
      </p:grpSp>
      <p:sp>
        <p:nvSpPr>
          <p:cNvPr id="88" name="Text Box 76"/>
          <p:cNvSpPr txBox="1">
            <a:spLocks noChangeArrowheads="1"/>
          </p:cNvSpPr>
          <p:nvPr/>
        </p:nvSpPr>
        <p:spPr bwMode="auto">
          <a:xfrm>
            <a:off x="914400" y="2501900"/>
            <a:ext cx="1905000" cy="338554"/>
          </a:xfrm>
          <a:prstGeom prst="rect">
            <a:avLst/>
          </a:prstGeom>
          <a:noFill/>
          <a:ln w="9525">
            <a:noFill/>
            <a:miter lim="800000"/>
            <a:headEnd/>
            <a:tailEnd/>
          </a:ln>
          <a:effectLst/>
        </p:spPr>
        <p:txBody>
          <a:bodyPr>
            <a:spAutoFit/>
            <a:flatTx/>
          </a:bodyPr>
          <a:lstStyle/>
          <a:p>
            <a:pPr algn="ctr" fontAlgn="base">
              <a:spcBef>
                <a:spcPct val="50000"/>
              </a:spcBef>
              <a:spcAft>
                <a:spcPct val="0"/>
              </a:spcAft>
            </a:pPr>
            <a:r>
              <a:rPr lang="en-US" sz="1600" b="1" dirty="0" smtClean="0">
                <a:solidFill>
                  <a:srgbClr val="000000"/>
                </a:solidFill>
              </a:rPr>
              <a:t>Hospitals</a:t>
            </a:r>
            <a:endParaRPr lang="en-US" sz="1600" dirty="0">
              <a:solidFill>
                <a:srgbClr val="000000"/>
              </a:solidFill>
            </a:endParaRPr>
          </a:p>
        </p:txBody>
      </p:sp>
      <p:grpSp>
        <p:nvGrpSpPr>
          <p:cNvPr id="89" name="Group 88"/>
          <p:cNvGrpSpPr/>
          <p:nvPr/>
        </p:nvGrpSpPr>
        <p:grpSpPr>
          <a:xfrm>
            <a:off x="7072088" y="3048000"/>
            <a:ext cx="1690912" cy="1094054"/>
            <a:chOff x="1223956" y="5105400"/>
            <a:chExt cx="3883821" cy="1687836"/>
          </a:xfrm>
        </p:grpSpPr>
        <p:grpSp>
          <p:nvGrpSpPr>
            <p:cNvPr id="90" name="Group 87"/>
            <p:cNvGrpSpPr>
              <a:grpSpLocks/>
            </p:cNvGrpSpPr>
            <p:nvPr/>
          </p:nvGrpSpPr>
          <p:grpSpPr bwMode="auto">
            <a:xfrm>
              <a:off x="2108200" y="5105400"/>
              <a:ext cx="2311400" cy="914400"/>
              <a:chOff x="3264" y="192"/>
              <a:chExt cx="1792" cy="504"/>
            </a:xfrm>
          </p:grpSpPr>
          <p:sp>
            <p:nvSpPr>
              <p:cNvPr id="92" name="Freeform 88"/>
              <p:cNvSpPr>
                <a:spLocks/>
              </p:cNvSpPr>
              <p:nvPr/>
            </p:nvSpPr>
            <p:spPr bwMode="auto">
              <a:xfrm>
                <a:off x="3264" y="477"/>
                <a:ext cx="1792" cy="219"/>
              </a:xfrm>
              <a:custGeom>
                <a:avLst/>
                <a:gdLst/>
                <a:ahLst/>
                <a:cxnLst>
                  <a:cxn ang="0">
                    <a:pos x="777" y="848"/>
                  </a:cxn>
                  <a:cxn ang="0">
                    <a:pos x="0" y="200"/>
                  </a:cxn>
                  <a:cxn ang="0">
                    <a:pos x="1951" y="0"/>
                  </a:cxn>
                  <a:cxn ang="0">
                    <a:pos x="2736" y="653"/>
                  </a:cxn>
                  <a:cxn ang="0">
                    <a:pos x="777" y="848"/>
                  </a:cxn>
                </a:cxnLst>
                <a:rect l="0" t="0" r="r" b="b"/>
                <a:pathLst>
                  <a:path w="2736" h="848">
                    <a:moveTo>
                      <a:pt x="777" y="848"/>
                    </a:moveTo>
                    <a:lnTo>
                      <a:pt x="0" y="200"/>
                    </a:lnTo>
                    <a:lnTo>
                      <a:pt x="1951" y="0"/>
                    </a:lnTo>
                    <a:lnTo>
                      <a:pt x="2736" y="653"/>
                    </a:lnTo>
                    <a:lnTo>
                      <a:pt x="777" y="848"/>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93" name="Freeform 89"/>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94" name="Freeform 90"/>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95" name="Freeform 91"/>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96" name="Freeform 92"/>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97" name="Freeform 93"/>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close/>
                  </a:path>
                </a:pathLst>
              </a:custGeom>
              <a:solidFill>
                <a:srgbClr val="BFD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98" name="Freeform 94"/>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99" name="Freeform 95"/>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0" name="Freeform 96"/>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1" name="Freeform 97"/>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2" name="Freeform 98"/>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3" name="Freeform 99"/>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4" name="Freeform 100"/>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5" name="Freeform 101"/>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6" name="Freeform 102"/>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7" name="Freeform 103"/>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08" name="Freeform 104"/>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09" name="Freeform 105"/>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10"/>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10"/>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0" name="Freeform 106"/>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07"/>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07"/>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1" name="Freeform 107"/>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2" name="Freeform 108"/>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3" name="Freeform 109"/>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4" name="Freeform 110"/>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5" name="Freeform 111"/>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6" name="Freeform 112"/>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7" name="Freeform 113"/>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42" y="50"/>
                  </a:cxn>
                  <a:cxn ang="0">
                    <a:pos x="47" y="53"/>
                  </a:cxn>
                  <a:cxn ang="0">
                    <a:pos x="50" y="58"/>
                  </a:cxn>
                  <a:cxn ang="0">
                    <a:pos x="53" y="61"/>
                  </a:cxn>
                  <a:cxn ang="0">
                    <a:pos x="58" y="64"/>
                  </a:cxn>
                  <a:cxn ang="0">
                    <a:pos x="61" y="69"/>
                  </a:cxn>
                  <a:cxn ang="0">
                    <a:pos x="64" y="75"/>
                  </a:cxn>
                  <a:cxn ang="0">
                    <a:pos x="64" y="83"/>
                  </a:cxn>
                  <a:cxn ang="0">
                    <a:pos x="61" y="96"/>
                  </a:cxn>
                  <a:cxn ang="0">
                    <a:pos x="61" y="110"/>
                  </a:cxn>
                  <a:cxn ang="0">
                    <a:pos x="61" y="124"/>
                  </a:cxn>
                  <a:cxn ang="0">
                    <a:pos x="58" y="138"/>
                  </a:cxn>
                  <a:cxn ang="0">
                    <a:pos x="58" y="151"/>
                  </a:cxn>
                  <a:cxn ang="0">
                    <a:pos x="58" y="165"/>
                  </a:cxn>
                  <a:cxn ang="0">
                    <a:pos x="58" y="179"/>
                  </a:cxn>
                  <a:cxn ang="0">
                    <a:pos x="58" y="193"/>
                  </a:cxn>
                  <a:cxn ang="0">
                    <a:pos x="58" y="206"/>
                  </a:cxn>
                  <a:cxn ang="0">
                    <a:pos x="58" y="220"/>
                  </a:cxn>
                  <a:cxn ang="0">
                    <a:pos x="58" y="234"/>
                  </a:cxn>
                  <a:cxn ang="0">
                    <a:pos x="58" y="247"/>
                  </a:cxn>
                  <a:cxn ang="0">
                    <a:pos x="58" y="261"/>
                  </a:cxn>
                  <a:cxn ang="0">
                    <a:pos x="58" y="275"/>
                  </a:cxn>
                  <a:cxn ang="0">
                    <a:pos x="58" y="291"/>
                  </a:cxn>
                  <a:cxn ang="0">
                    <a:pos x="182" y="289"/>
                  </a:cxn>
                  <a:cxn ang="0">
                    <a:pos x="182" y="269"/>
                  </a:cxn>
                  <a:cxn ang="0">
                    <a:pos x="182" y="253"/>
                  </a:cxn>
                  <a:cxn ang="0">
                    <a:pos x="184" y="234"/>
                  </a:cxn>
                  <a:cxn ang="0">
                    <a:pos x="184" y="214"/>
                  </a:cxn>
                  <a:cxn ang="0">
                    <a:pos x="184" y="198"/>
                  </a:cxn>
                  <a:cxn ang="0">
                    <a:pos x="184" y="179"/>
                  </a:cxn>
                  <a:cxn ang="0">
                    <a:pos x="184" y="160"/>
                  </a:cxn>
                  <a:cxn ang="0">
                    <a:pos x="184" y="140"/>
                  </a:cxn>
                  <a:cxn ang="0">
                    <a:pos x="184" y="124"/>
                  </a:cxn>
                  <a:cxn ang="0">
                    <a:pos x="184" y="105"/>
                  </a:cxn>
                  <a:cxn ang="0">
                    <a:pos x="184" y="86"/>
                  </a:cxn>
                  <a:cxn ang="0">
                    <a:pos x="184" y="69"/>
                  </a:cxn>
                  <a:cxn ang="0">
                    <a:pos x="184" y="50"/>
                  </a:cxn>
                  <a:cxn ang="0">
                    <a:pos x="182" y="33"/>
                  </a:cxn>
                  <a:cxn ang="0">
                    <a:pos x="182" y="17"/>
                  </a:cxn>
                  <a:cxn ang="0">
                    <a:pos x="179" y="0"/>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18" name="Freeform 114"/>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39" y="47"/>
                  </a:cxn>
                  <a:cxn ang="0">
                    <a:pos x="44" y="53"/>
                  </a:cxn>
                  <a:cxn ang="0">
                    <a:pos x="47" y="55"/>
                  </a:cxn>
                  <a:cxn ang="0">
                    <a:pos x="53" y="58"/>
                  </a:cxn>
                  <a:cxn ang="0">
                    <a:pos x="55" y="64"/>
                  </a:cxn>
                  <a:cxn ang="0">
                    <a:pos x="58" y="66"/>
                  </a:cxn>
                  <a:cxn ang="0">
                    <a:pos x="61" y="72"/>
                  </a:cxn>
                  <a:cxn ang="0">
                    <a:pos x="64" y="77"/>
                  </a:cxn>
                  <a:cxn ang="0">
                    <a:pos x="64" y="91"/>
                  </a:cxn>
                  <a:cxn ang="0">
                    <a:pos x="61" y="105"/>
                  </a:cxn>
                  <a:cxn ang="0">
                    <a:pos x="61" y="118"/>
                  </a:cxn>
                  <a:cxn ang="0">
                    <a:pos x="61" y="132"/>
                  </a:cxn>
                  <a:cxn ang="0">
                    <a:pos x="58" y="146"/>
                  </a:cxn>
                  <a:cxn ang="0">
                    <a:pos x="58" y="157"/>
                  </a:cxn>
                  <a:cxn ang="0">
                    <a:pos x="58" y="171"/>
                  </a:cxn>
                  <a:cxn ang="0">
                    <a:pos x="58" y="184"/>
                  </a:cxn>
                  <a:cxn ang="0">
                    <a:pos x="58" y="198"/>
                  </a:cxn>
                  <a:cxn ang="0">
                    <a:pos x="58" y="212"/>
                  </a:cxn>
                  <a:cxn ang="0">
                    <a:pos x="58" y="225"/>
                  </a:cxn>
                  <a:cxn ang="0">
                    <a:pos x="58" y="242"/>
                  </a:cxn>
                  <a:cxn ang="0">
                    <a:pos x="58" y="256"/>
                  </a:cxn>
                  <a:cxn ang="0">
                    <a:pos x="58" y="269"/>
                  </a:cxn>
                  <a:cxn ang="0">
                    <a:pos x="58" y="283"/>
                  </a:cxn>
                  <a:cxn ang="0">
                    <a:pos x="58" y="297"/>
                  </a:cxn>
                  <a:cxn ang="0">
                    <a:pos x="182" y="278"/>
                  </a:cxn>
                  <a:cxn ang="0">
                    <a:pos x="182" y="261"/>
                  </a:cxn>
                  <a:cxn ang="0">
                    <a:pos x="182" y="242"/>
                  </a:cxn>
                  <a:cxn ang="0">
                    <a:pos x="184" y="225"/>
                  </a:cxn>
                  <a:cxn ang="0">
                    <a:pos x="184" y="206"/>
                  </a:cxn>
                  <a:cxn ang="0">
                    <a:pos x="184" y="187"/>
                  </a:cxn>
                  <a:cxn ang="0">
                    <a:pos x="184" y="168"/>
                  </a:cxn>
                  <a:cxn ang="0">
                    <a:pos x="184" y="151"/>
                  </a:cxn>
                  <a:cxn ang="0">
                    <a:pos x="184" y="132"/>
                  </a:cxn>
                  <a:cxn ang="0">
                    <a:pos x="184" y="113"/>
                  </a:cxn>
                  <a:cxn ang="0">
                    <a:pos x="184" y="96"/>
                  </a:cxn>
                  <a:cxn ang="0">
                    <a:pos x="184" y="77"/>
                  </a:cxn>
                  <a:cxn ang="0">
                    <a:pos x="184" y="61"/>
                  </a:cxn>
                  <a:cxn ang="0">
                    <a:pos x="182" y="42"/>
                  </a:cxn>
                  <a:cxn ang="0">
                    <a:pos x="182" y="25"/>
                  </a:cxn>
                  <a:cxn ang="0">
                    <a:pos x="182" y="9"/>
                  </a:cxn>
                  <a:cxn ang="0">
                    <a:pos x="0" y="17"/>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6" y="47"/>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19" name="Freeform 115"/>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0" name="Freeform 116"/>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1" name="Freeform 117"/>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2" name="Freeform 118"/>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3" name="Freeform 119"/>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close/>
                  </a:path>
                </a:pathLst>
              </a:custGeom>
              <a:solidFill>
                <a:srgbClr val="BFD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4" name="Freeform 120"/>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5" name="Freeform 121"/>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6" name="Freeform 122"/>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7" name="Freeform 123"/>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28" name="Freeform 124"/>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29" name="Freeform 125"/>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0" name="Freeform 126"/>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1" name="Freeform 127"/>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2" name="Freeform 128"/>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3" name="Freeform 129"/>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4" name="Freeform 130"/>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5" name="Freeform 131"/>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6" name="Freeform 132"/>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7" name="Freeform 133"/>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38" name="Freeform 134"/>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39" name="Freeform 135"/>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0" name="Freeform 136"/>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1" name="Freeform 137"/>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5"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5"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2" name="Freeform 138"/>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2"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2"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3" name="Freeform 139"/>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4" name="Freeform 140"/>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5" name="Freeform 141"/>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197"/>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197"/>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close/>
                  </a:path>
                </a:pathLst>
              </a:custGeom>
              <a:solidFill>
                <a:srgbClr val="7FFFB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6" name="Freeform 142"/>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200"/>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200"/>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path>
                </a:pathLst>
              </a:custGeom>
              <a:solidFill>
                <a:schemeClr val="bg1"/>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7" name="Freeform 143"/>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close/>
                  </a:path>
                </a:pathLst>
              </a:custGeom>
              <a:solidFill>
                <a:srgbClr val="40FF9E"/>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48" name="Freeform 144"/>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path>
                </a:pathLst>
              </a:custGeom>
              <a:solidFill>
                <a:schemeClr val="bg1"/>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49" name="Freeform 145"/>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close/>
                  </a:path>
                </a:pathLst>
              </a:custGeom>
              <a:solidFill>
                <a:srgbClr val="7FB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0" name="Freeform 146"/>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path>
                </a:pathLst>
              </a:custGeom>
              <a:solidFill>
                <a:srgbClr val="99CCFF"/>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1" name="Freeform 147"/>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2" name="Freeform 148"/>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3" name="Freeform 149"/>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4" name="Freeform 150"/>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5" name="Freeform 151"/>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6" name="Freeform 152"/>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7" name="Freeform 153"/>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close/>
                  </a:path>
                </a:pathLst>
              </a:custGeom>
              <a:solidFill>
                <a:schemeClr val="bg2"/>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58" name="Freeform 154"/>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59" name="Freeform 155"/>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0" name="Freeform 156"/>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1" name="Freeform 157"/>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close/>
                  </a:path>
                </a:pathLst>
              </a:custGeom>
              <a:solidFill>
                <a:srgbClr val="409E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2" name="Freeform 158"/>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3" name="Freeform 159"/>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4" name="Freeform 160"/>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5" name="Freeform 161"/>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close/>
                  </a:path>
                </a:pathLst>
              </a:custGeom>
              <a:solidFill>
                <a:srgbClr val="7FFFB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6" name="Freeform 162"/>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path>
                </a:pathLst>
              </a:custGeom>
              <a:solidFill>
                <a:schemeClr val="bg1"/>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7" name="Freeform 163"/>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close/>
                  </a:path>
                </a:pathLst>
              </a:custGeom>
              <a:solidFill>
                <a:srgbClr val="40FF9E"/>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68" name="Freeform 164"/>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path>
                </a:pathLst>
              </a:custGeom>
              <a:solidFill>
                <a:schemeClr val="bg1"/>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69" name="Freeform 165"/>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close/>
                  </a:path>
                </a:pathLst>
              </a:custGeom>
              <a:solidFill>
                <a:srgbClr val="7FB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0" name="Freeform 166"/>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path>
                </a:pathLst>
              </a:custGeom>
              <a:solidFill>
                <a:srgbClr val="99CCFF"/>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1" name="Freeform 167"/>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2" name="Freeform 168"/>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3" name="Freeform 169"/>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4" name="Freeform 170"/>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5" name="Freeform 171"/>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6" name="Freeform 172"/>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7" name="Freeform 173"/>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close/>
                  </a:path>
                </a:pathLst>
              </a:custGeom>
              <a:solidFill>
                <a:schemeClr val="bg2"/>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78" name="Freeform 174"/>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79" name="Freeform 175"/>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180" name="Freeform 176"/>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181" name="Text Box 177"/>
              <p:cNvSpPr txBox="1">
                <a:spLocks noChangeArrowheads="1"/>
              </p:cNvSpPr>
              <p:nvPr/>
            </p:nvSpPr>
            <p:spPr bwMode="auto">
              <a:xfrm rot="-276386">
                <a:off x="3817" y="280"/>
                <a:ext cx="471" cy="154"/>
              </a:xfrm>
              <a:prstGeom prst="rect">
                <a:avLst/>
              </a:prstGeom>
              <a:noFill/>
              <a:ln w="9525">
                <a:noFill/>
                <a:miter lim="800000"/>
                <a:headEnd/>
                <a:tailEnd/>
              </a:ln>
              <a:effectLst/>
            </p:spPr>
            <p:txBody>
              <a:bodyPr>
                <a:spAutoFit/>
              </a:bodyPr>
              <a:lstStyle/>
              <a:p>
                <a:pPr algn="ctr" fontAlgn="base">
                  <a:spcBef>
                    <a:spcPct val="50000"/>
                  </a:spcBef>
                  <a:spcAft>
                    <a:spcPct val="0"/>
                  </a:spcAft>
                </a:pPr>
                <a:endParaRPr lang="en-US" sz="1000" b="1" dirty="0">
                  <a:solidFill>
                    <a:srgbClr val="000000"/>
                  </a:solidFill>
                </a:endParaRPr>
              </a:p>
            </p:txBody>
          </p:sp>
        </p:grpSp>
        <p:sp>
          <p:nvSpPr>
            <p:cNvPr id="91" name="Text Box 85"/>
            <p:cNvSpPr txBox="1">
              <a:spLocks noChangeArrowheads="1"/>
            </p:cNvSpPr>
            <p:nvPr/>
          </p:nvSpPr>
          <p:spPr bwMode="auto">
            <a:xfrm>
              <a:off x="1223956" y="5986046"/>
              <a:ext cx="3883821" cy="807190"/>
            </a:xfrm>
            <a:prstGeom prst="rect">
              <a:avLst/>
            </a:prstGeom>
            <a:noFill/>
            <a:ln w="9525">
              <a:noFill/>
              <a:miter lim="800000"/>
              <a:headEnd/>
              <a:tailEnd/>
            </a:ln>
            <a:effectLst/>
          </p:spPr>
          <p:txBody>
            <a:bodyPr wrap="square">
              <a:spAutoFit/>
              <a:flatTx/>
            </a:bodyPr>
            <a:lstStyle/>
            <a:p>
              <a:pPr algn="ctr" fontAlgn="base">
                <a:spcBef>
                  <a:spcPct val="50000"/>
                </a:spcBef>
                <a:spcAft>
                  <a:spcPct val="0"/>
                </a:spcAft>
              </a:pPr>
              <a:r>
                <a:rPr lang="en-US" sz="1400" b="1" dirty="0">
                  <a:solidFill>
                    <a:srgbClr val="000000"/>
                  </a:solidFill>
                </a:rPr>
                <a:t>Skilled </a:t>
              </a:r>
              <a:r>
                <a:rPr lang="en-US" sz="1400" b="1" dirty="0" smtClean="0">
                  <a:solidFill>
                    <a:srgbClr val="000000"/>
                  </a:solidFill>
                </a:rPr>
                <a:t>Nursing Care Centers</a:t>
              </a:r>
              <a:r>
                <a:rPr lang="en-US" sz="1400" b="1" dirty="0" smtClean="0">
                  <a:solidFill>
                    <a:srgbClr val="000000"/>
                  </a:solidFill>
                  <a:latin typeface="Times New Roman" pitchFamily="18" charset="0"/>
                </a:rPr>
                <a:t> </a:t>
              </a:r>
              <a:endParaRPr lang="en-US" sz="1400" b="1" dirty="0">
                <a:solidFill>
                  <a:srgbClr val="000000"/>
                </a:solidFill>
                <a:latin typeface="Times New Roman" pitchFamily="18" charset="0"/>
              </a:endParaRPr>
            </a:p>
          </p:txBody>
        </p:sp>
      </p:grpSp>
      <p:grpSp>
        <p:nvGrpSpPr>
          <p:cNvPr id="182" name="Group 181"/>
          <p:cNvGrpSpPr/>
          <p:nvPr/>
        </p:nvGrpSpPr>
        <p:grpSpPr>
          <a:xfrm>
            <a:off x="3899856" y="1524000"/>
            <a:ext cx="1738944" cy="1138361"/>
            <a:chOff x="5562600" y="1676400"/>
            <a:chExt cx="2914650" cy="1551147"/>
          </a:xfrm>
        </p:grpSpPr>
        <p:graphicFrame>
          <p:nvGraphicFramePr>
            <p:cNvPr id="183" name="Object 2"/>
            <p:cNvGraphicFramePr>
              <a:graphicFrameLocks noChangeAspect="1"/>
            </p:cNvGraphicFramePr>
            <p:nvPr>
              <p:extLst>
                <p:ext uri="{D42A27DB-BD31-4B8C-83A1-F6EECF244321}">
                  <p14:modId xmlns:p14="http://schemas.microsoft.com/office/powerpoint/2010/main" val="3090958579"/>
                </p:ext>
              </p:extLst>
            </p:nvPr>
          </p:nvGraphicFramePr>
          <p:xfrm>
            <a:off x="6019800" y="1676400"/>
            <a:ext cx="1981201" cy="762000"/>
          </p:xfrm>
          <a:graphic>
            <a:graphicData uri="http://schemas.openxmlformats.org/presentationml/2006/ole">
              <mc:AlternateContent xmlns:mc="http://schemas.openxmlformats.org/markup-compatibility/2006">
                <mc:Choice xmlns:v="urn:schemas-microsoft-com:vml" Requires="v">
                  <p:oleObj spid="_x0000_s2447369" name="Clip" r:id="rId4" imgW="4582440" imgH="2551680" progId="">
                    <p:embed/>
                  </p:oleObj>
                </mc:Choice>
                <mc:Fallback>
                  <p:oleObj name="Clip" r:id="rId4" imgW="4582440" imgH="2551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3968" t="21501" r="15964" b="14334"/>
                        <a:stretch>
                          <a:fillRect/>
                        </a:stretch>
                      </p:blipFill>
                      <p:spPr bwMode="auto">
                        <a:xfrm>
                          <a:off x="6019800" y="1676400"/>
                          <a:ext cx="1981201"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 name="Text Box 81"/>
            <p:cNvSpPr txBox="1">
              <a:spLocks noChangeArrowheads="1"/>
            </p:cNvSpPr>
            <p:nvPr/>
          </p:nvSpPr>
          <p:spPr bwMode="auto">
            <a:xfrm>
              <a:off x="5562600" y="2514600"/>
              <a:ext cx="2914650" cy="712947"/>
            </a:xfrm>
            <a:prstGeom prst="rect">
              <a:avLst/>
            </a:prstGeom>
            <a:noFill/>
            <a:ln w="9525">
              <a:noFill/>
              <a:miter lim="800000"/>
              <a:headEnd/>
              <a:tailEnd/>
            </a:ln>
            <a:effectLst/>
          </p:spPr>
          <p:txBody>
            <a:bodyPr wrap="square">
              <a:spAutoFit/>
              <a:flatTx/>
            </a:bodyPr>
            <a:lstStyle/>
            <a:p>
              <a:pPr algn="ctr" fontAlgn="base">
                <a:spcBef>
                  <a:spcPct val="50000"/>
                </a:spcBef>
                <a:spcAft>
                  <a:spcPct val="0"/>
                </a:spcAft>
              </a:pPr>
              <a:r>
                <a:rPr lang="en-US" sz="1400" b="1" dirty="0" smtClean="0">
                  <a:solidFill>
                    <a:srgbClr val="000000"/>
                  </a:solidFill>
                </a:rPr>
                <a:t>Primary &amp; Specialty Care</a:t>
              </a:r>
              <a:endParaRPr lang="en-US" sz="1400" dirty="0">
                <a:solidFill>
                  <a:srgbClr val="000000"/>
                </a:solidFill>
              </a:endParaRPr>
            </a:p>
          </p:txBody>
        </p:sp>
      </p:grpSp>
      <p:grpSp>
        <p:nvGrpSpPr>
          <p:cNvPr id="223" name="Group 222"/>
          <p:cNvGrpSpPr/>
          <p:nvPr/>
        </p:nvGrpSpPr>
        <p:grpSpPr>
          <a:xfrm>
            <a:off x="4950026" y="2667000"/>
            <a:ext cx="2212774" cy="1059698"/>
            <a:chOff x="5069589" y="3962400"/>
            <a:chExt cx="4202735" cy="1968011"/>
          </a:xfrm>
        </p:grpSpPr>
        <p:pic>
          <p:nvPicPr>
            <p:cNvPr id="224" name="Picture 223" descr="pic-sample1.jpg"/>
            <p:cNvPicPr>
              <a:picLocks noChangeAspect="1"/>
            </p:cNvPicPr>
            <p:nvPr/>
          </p:nvPicPr>
          <p:blipFill>
            <a:blip r:embed="rId6" cstate="print"/>
            <a:stretch>
              <a:fillRect/>
            </a:stretch>
          </p:blipFill>
          <p:spPr>
            <a:xfrm>
              <a:off x="6553200" y="3962400"/>
              <a:ext cx="1346308" cy="1468101"/>
            </a:xfrm>
            <a:prstGeom prst="rect">
              <a:avLst/>
            </a:prstGeom>
          </p:spPr>
        </p:pic>
        <p:sp>
          <p:nvSpPr>
            <p:cNvPr id="225" name="Text Box 85"/>
            <p:cNvSpPr txBox="1">
              <a:spLocks noChangeArrowheads="1"/>
            </p:cNvSpPr>
            <p:nvPr/>
          </p:nvSpPr>
          <p:spPr bwMode="auto">
            <a:xfrm>
              <a:off x="5069589" y="5358825"/>
              <a:ext cx="4202735" cy="571586"/>
            </a:xfrm>
            <a:prstGeom prst="rect">
              <a:avLst/>
            </a:prstGeom>
            <a:noFill/>
            <a:ln w="9525">
              <a:noFill/>
              <a:miter lim="800000"/>
              <a:headEnd/>
              <a:tailEnd/>
            </a:ln>
            <a:effectLst/>
          </p:spPr>
          <p:txBody>
            <a:bodyPr wrap="square">
              <a:spAutoFit/>
              <a:flatTx/>
            </a:bodyPr>
            <a:lstStyle/>
            <a:p>
              <a:pPr algn="ctr" fontAlgn="base">
                <a:spcBef>
                  <a:spcPct val="50000"/>
                </a:spcBef>
                <a:spcAft>
                  <a:spcPct val="0"/>
                </a:spcAft>
              </a:pPr>
              <a:r>
                <a:rPr lang="en-US" sz="1400" b="1" dirty="0" smtClean="0">
                  <a:solidFill>
                    <a:srgbClr val="000000"/>
                  </a:solidFill>
                </a:rPr>
                <a:t>Home Health Care</a:t>
              </a:r>
              <a:endParaRPr lang="en-US" sz="1400" b="1" dirty="0">
                <a:solidFill>
                  <a:srgbClr val="000000"/>
                </a:solidFill>
                <a:latin typeface="Times New Roman" pitchFamily="18" charset="0"/>
              </a:endParaRPr>
            </a:p>
          </p:txBody>
        </p:sp>
      </p:grpSp>
      <p:sp>
        <p:nvSpPr>
          <p:cNvPr id="235" name="TextBox 234"/>
          <p:cNvSpPr txBox="1"/>
          <p:nvPr/>
        </p:nvSpPr>
        <p:spPr>
          <a:xfrm>
            <a:off x="123523" y="76200"/>
            <a:ext cx="8994129" cy="1477328"/>
          </a:xfrm>
          <a:prstGeom prst="rect">
            <a:avLst/>
          </a:prstGeom>
          <a:noFill/>
        </p:spPr>
        <p:txBody>
          <a:bodyPr wrap="none" rtlCol="0">
            <a:spAutoFit/>
          </a:bodyPr>
          <a:lstStyle/>
          <a:p>
            <a:pPr algn="ctr" fontAlgn="base">
              <a:spcBef>
                <a:spcPct val="0"/>
              </a:spcBef>
              <a:spcAft>
                <a:spcPct val="0"/>
              </a:spcAft>
            </a:pPr>
            <a:r>
              <a:rPr lang="en-US" sz="2400" b="1" u="sng" dirty="0">
                <a:solidFill>
                  <a:srgbClr val="000099"/>
                </a:solidFill>
              </a:rPr>
              <a:t>Hospital Handovers </a:t>
            </a:r>
            <a:r>
              <a:rPr lang="en-US" sz="2400" dirty="0" smtClean="0">
                <a:solidFill>
                  <a:srgbClr val="000099"/>
                </a:solidFill>
              </a:rPr>
              <a:t>with Co-Design &amp; Implementation </a:t>
            </a:r>
            <a:r>
              <a:rPr lang="en-US" sz="2400" dirty="0">
                <a:solidFill>
                  <a:srgbClr val="000099"/>
                </a:solidFill>
              </a:rPr>
              <a:t>of </a:t>
            </a:r>
            <a:endParaRPr lang="en-US" sz="2400" dirty="0" smtClean="0">
              <a:solidFill>
                <a:srgbClr val="000099"/>
              </a:solidFill>
            </a:endParaRPr>
          </a:p>
          <a:p>
            <a:pPr algn="ctr" fontAlgn="base">
              <a:spcBef>
                <a:spcPct val="0"/>
              </a:spcBef>
              <a:spcAft>
                <a:spcPct val="0"/>
              </a:spcAft>
            </a:pPr>
            <a:r>
              <a:rPr lang="en-US" sz="2400" dirty="0" smtClean="0">
                <a:solidFill>
                  <a:srgbClr val="000099"/>
                </a:solidFill>
              </a:rPr>
              <a:t>Processes with </a:t>
            </a:r>
            <a:r>
              <a:rPr lang="en-US" sz="2400" dirty="0">
                <a:solidFill>
                  <a:srgbClr val="000099"/>
                </a:solidFill>
              </a:rPr>
              <a:t>Patients, Family Caregivers and </a:t>
            </a:r>
            <a:endParaRPr lang="en-US" sz="2400" dirty="0" smtClean="0">
              <a:solidFill>
                <a:srgbClr val="000099"/>
              </a:solidFill>
            </a:endParaRPr>
          </a:p>
          <a:p>
            <a:pPr algn="ctr" fontAlgn="base">
              <a:spcBef>
                <a:spcPct val="0"/>
              </a:spcBef>
              <a:spcAft>
                <a:spcPct val="0"/>
              </a:spcAft>
            </a:pPr>
            <a:r>
              <a:rPr lang="en-US" sz="2400" dirty="0" smtClean="0">
                <a:solidFill>
                  <a:srgbClr val="000099"/>
                </a:solidFill>
              </a:rPr>
              <a:t>Community </a:t>
            </a:r>
            <a:r>
              <a:rPr lang="en-US" sz="2400" dirty="0">
                <a:solidFill>
                  <a:srgbClr val="000099"/>
                </a:solidFill>
              </a:rPr>
              <a:t>Providers</a:t>
            </a:r>
            <a:endParaRPr lang="en-US" sz="2400" dirty="0">
              <a:solidFill>
                <a:srgbClr val="000000"/>
              </a:solidFill>
            </a:endParaRPr>
          </a:p>
          <a:p>
            <a:pPr fontAlgn="base">
              <a:spcBef>
                <a:spcPct val="0"/>
              </a:spcBef>
              <a:spcAft>
                <a:spcPct val="0"/>
              </a:spcAft>
            </a:pPr>
            <a:endParaRPr lang="en-US" dirty="0">
              <a:solidFill>
                <a:srgbClr val="000000"/>
              </a:solidFill>
            </a:endParaRPr>
          </a:p>
        </p:txBody>
      </p:sp>
      <p:grpSp>
        <p:nvGrpSpPr>
          <p:cNvPr id="238" name="Group 237"/>
          <p:cNvGrpSpPr/>
          <p:nvPr/>
        </p:nvGrpSpPr>
        <p:grpSpPr>
          <a:xfrm>
            <a:off x="5638800" y="1486619"/>
            <a:ext cx="1969107" cy="1221323"/>
            <a:chOff x="4922695" y="2971800"/>
            <a:chExt cx="3029237" cy="1673514"/>
          </a:xfrm>
        </p:grpSpPr>
        <p:grpSp>
          <p:nvGrpSpPr>
            <p:cNvPr id="239" name="Group 181"/>
            <p:cNvGrpSpPr>
              <a:grpSpLocks/>
            </p:cNvGrpSpPr>
            <p:nvPr/>
          </p:nvGrpSpPr>
          <p:grpSpPr bwMode="auto">
            <a:xfrm>
              <a:off x="5410200" y="2971800"/>
              <a:ext cx="1447800" cy="914400"/>
              <a:chOff x="240" y="336"/>
              <a:chExt cx="2976" cy="2608"/>
            </a:xfrm>
          </p:grpSpPr>
          <p:sp>
            <p:nvSpPr>
              <p:cNvPr id="241" name="Freeform 182"/>
              <p:cNvSpPr>
                <a:spLocks/>
              </p:cNvSpPr>
              <p:nvPr/>
            </p:nvSpPr>
            <p:spPr bwMode="auto">
              <a:xfrm>
                <a:off x="240" y="2198"/>
                <a:ext cx="2976" cy="746"/>
              </a:xfrm>
              <a:custGeom>
                <a:avLst/>
                <a:gdLst/>
                <a:ahLst/>
                <a:cxnLst>
                  <a:cxn ang="0">
                    <a:pos x="693" y="746"/>
                  </a:cxn>
                  <a:cxn ang="0">
                    <a:pos x="0" y="54"/>
                  </a:cxn>
                  <a:cxn ang="0">
                    <a:pos x="2202" y="0"/>
                  </a:cxn>
                  <a:cxn ang="0">
                    <a:pos x="2976" y="654"/>
                  </a:cxn>
                  <a:cxn ang="0">
                    <a:pos x="693" y="746"/>
                  </a:cxn>
                </a:cxnLst>
                <a:rect l="0" t="0" r="r" b="b"/>
                <a:pathLst>
                  <a:path w="2976" h="746">
                    <a:moveTo>
                      <a:pt x="693" y="746"/>
                    </a:moveTo>
                    <a:lnTo>
                      <a:pt x="0" y="54"/>
                    </a:lnTo>
                    <a:lnTo>
                      <a:pt x="2202" y="0"/>
                    </a:lnTo>
                    <a:lnTo>
                      <a:pt x="2976" y="654"/>
                    </a:lnTo>
                    <a:lnTo>
                      <a:pt x="693" y="746"/>
                    </a:lnTo>
                    <a:close/>
                  </a:path>
                </a:pathLst>
              </a:custGeom>
              <a:solidFill>
                <a:srgbClr val="7FFF7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2" name="Rectangle 183"/>
              <p:cNvSpPr>
                <a:spLocks noChangeArrowheads="1"/>
              </p:cNvSpPr>
              <p:nvPr/>
            </p:nvSpPr>
            <p:spPr bwMode="auto">
              <a:xfrm>
                <a:off x="2064" y="672"/>
                <a:ext cx="192" cy="288"/>
              </a:xfrm>
              <a:prstGeom prst="rect">
                <a:avLst/>
              </a:prstGeom>
              <a:solidFill>
                <a:srgbClr val="FF5050"/>
              </a:solidFill>
              <a:ln w="57150">
                <a:solidFill>
                  <a:schemeClr val="tx1"/>
                </a:solidFill>
                <a:miter lim="800000"/>
                <a:headEnd/>
                <a:tailEnd/>
              </a:ln>
              <a:effectLst/>
            </p:spPr>
            <p:txBody>
              <a:bodyPr wrap="none" anchor="ctr"/>
              <a:lstStyle/>
              <a:p>
                <a:pPr fontAlgn="base">
                  <a:spcBef>
                    <a:spcPct val="0"/>
                  </a:spcBef>
                  <a:spcAft>
                    <a:spcPct val="0"/>
                  </a:spcAft>
                </a:pPr>
                <a:endParaRPr lang="en-US" dirty="0">
                  <a:solidFill>
                    <a:srgbClr val="000000"/>
                  </a:solidFill>
                </a:endParaRPr>
              </a:p>
            </p:txBody>
          </p:sp>
          <p:sp>
            <p:nvSpPr>
              <p:cNvPr id="243" name="Freeform 184"/>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4" name="Freeform 185"/>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45" name="Freeform 186"/>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close/>
                  </a:path>
                </a:pathLst>
              </a:custGeom>
              <a:solidFill>
                <a:srgbClr val="FF404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6" name="Freeform 187"/>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47" name="Freeform 188"/>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48" name="Freeform 189"/>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49" name="Freeform 190"/>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close/>
                  </a:path>
                </a:pathLst>
              </a:custGeom>
              <a:solidFill>
                <a:srgbClr val="E1E7D7"/>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0" name="Freeform 191"/>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1" name="Freeform 192"/>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close/>
                  </a:path>
                </a:pathLst>
              </a:custGeom>
              <a:solidFill>
                <a:srgbClr val="E1E7D7"/>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2" name="Freeform 193"/>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3" name="Freeform 194"/>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4" name="Freeform 195"/>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5" name="Freeform 196"/>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close/>
                  </a:path>
                </a:pathLst>
              </a:custGeom>
              <a:solidFill>
                <a:srgbClr val="FF505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6" name="Freeform 197"/>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7" name="Freeform 198"/>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close/>
                  </a:path>
                </a:pathLst>
              </a:custGeom>
              <a:solidFill>
                <a:srgbClr val="E1E7D7"/>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58" name="Freeform 199"/>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59" name="Freeform 200"/>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0" name="Freeform 201"/>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1" name="Freeform 202"/>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2" name="Freeform 203"/>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3" name="Freeform 204"/>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4" name="Freeform 205"/>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5" name="Freeform 206"/>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close/>
                  </a:path>
                </a:pathLst>
              </a:custGeom>
              <a:solidFill>
                <a:srgbClr val="99C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6" name="Freeform 207"/>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7" name="Freeform 208"/>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close/>
                  </a:path>
                </a:pathLst>
              </a:custGeom>
              <a:solidFill>
                <a:srgbClr val="CCEC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68" name="Freeform 209"/>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path>
                </a:pathLst>
              </a:custGeom>
              <a:solidFill>
                <a:srgbClr val="99CCFF"/>
              </a:solid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69" name="Freeform 210"/>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close/>
                  </a:path>
                </a:pathLst>
              </a:custGeom>
              <a:solidFill>
                <a:srgbClr val="C0C0C0"/>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70" name="Freeform 211"/>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71" name="Freeform 212"/>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72" name="Freeform 213"/>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73" name="Freeform 214"/>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close/>
                  </a:path>
                </a:pathLst>
              </a:custGeom>
              <a:solidFill>
                <a:srgbClr val="FFFFFF"/>
              </a:solidFill>
              <a:ln w="9525">
                <a:noFill/>
                <a:round/>
                <a:headEnd/>
                <a:tailEnd/>
              </a:ln>
            </p:spPr>
            <p:txBody>
              <a:bodyPr/>
              <a:lstStyle/>
              <a:p>
                <a:pPr fontAlgn="base">
                  <a:spcBef>
                    <a:spcPct val="0"/>
                  </a:spcBef>
                  <a:spcAft>
                    <a:spcPct val="0"/>
                  </a:spcAft>
                </a:pPr>
                <a:endParaRPr lang="en-US" dirty="0">
                  <a:solidFill>
                    <a:srgbClr val="000000"/>
                  </a:solidFill>
                </a:endParaRPr>
              </a:p>
            </p:txBody>
          </p:sp>
          <p:sp>
            <p:nvSpPr>
              <p:cNvPr id="274" name="Freeform 215"/>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path>
                </a:pathLst>
              </a:custGeom>
              <a:noFill/>
              <a:ln w="0">
                <a:solidFill>
                  <a:srgbClr val="000000"/>
                </a:solidFill>
                <a:prstDash val="solid"/>
                <a:round/>
                <a:headEnd/>
                <a:tailEnd/>
              </a:ln>
            </p:spPr>
            <p:txBody>
              <a:bodyPr/>
              <a:lstStyle/>
              <a:p>
                <a:pPr fontAlgn="base">
                  <a:spcBef>
                    <a:spcPct val="0"/>
                  </a:spcBef>
                  <a:spcAft>
                    <a:spcPct val="0"/>
                  </a:spcAft>
                </a:pPr>
                <a:endParaRPr lang="en-US" dirty="0">
                  <a:solidFill>
                    <a:srgbClr val="000000"/>
                  </a:solidFill>
                </a:endParaRPr>
              </a:p>
            </p:txBody>
          </p:sp>
          <p:sp>
            <p:nvSpPr>
              <p:cNvPr id="275" name="Freeform 216"/>
              <p:cNvSpPr>
                <a:spLocks/>
              </p:cNvSpPr>
              <p:nvPr/>
            </p:nvSpPr>
            <p:spPr bwMode="auto">
              <a:xfrm>
                <a:off x="2112" y="336"/>
                <a:ext cx="789" cy="321"/>
              </a:xfrm>
              <a:custGeom>
                <a:avLst/>
                <a:gdLst/>
                <a:ahLst/>
                <a:cxnLst>
                  <a:cxn ang="0">
                    <a:pos x="0" y="627"/>
                  </a:cxn>
                  <a:cxn ang="0">
                    <a:pos x="18" y="433"/>
                  </a:cxn>
                  <a:cxn ang="0">
                    <a:pos x="99" y="273"/>
                  </a:cxn>
                  <a:cxn ang="0">
                    <a:pos x="238" y="97"/>
                  </a:cxn>
                  <a:cxn ang="0">
                    <a:pos x="377" y="21"/>
                  </a:cxn>
                  <a:cxn ang="0">
                    <a:pos x="554" y="0"/>
                  </a:cxn>
                  <a:cxn ang="0">
                    <a:pos x="635" y="68"/>
                  </a:cxn>
                  <a:cxn ang="0">
                    <a:pos x="664" y="224"/>
                  </a:cxn>
                  <a:cxn ang="0">
                    <a:pos x="789" y="81"/>
                  </a:cxn>
                  <a:cxn ang="0">
                    <a:pos x="913" y="55"/>
                  </a:cxn>
                  <a:cxn ang="0">
                    <a:pos x="1044" y="97"/>
                  </a:cxn>
                  <a:cxn ang="0">
                    <a:pos x="1118" y="173"/>
                  </a:cxn>
                  <a:cxn ang="0">
                    <a:pos x="1242" y="61"/>
                  </a:cxn>
                  <a:cxn ang="0">
                    <a:pos x="1365" y="34"/>
                  </a:cxn>
                  <a:cxn ang="0">
                    <a:pos x="1498" y="81"/>
                  </a:cxn>
                  <a:cxn ang="0">
                    <a:pos x="1567" y="224"/>
                  </a:cxn>
                  <a:cxn ang="0">
                    <a:pos x="1578" y="384"/>
                  </a:cxn>
                  <a:cxn ang="0">
                    <a:pos x="1525" y="502"/>
                  </a:cxn>
                  <a:cxn ang="0">
                    <a:pos x="1394" y="446"/>
                  </a:cxn>
                  <a:cxn ang="0">
                    <a:pos x="1394" y="334"/>
                  </a:cxn>
                  <a:cxn ang="0">
                    <a:pos x="1359" y="211"/>
                  </a:cxn>
                  <a:cxn ang="0">
                    <a:pos x="1262" y="194"/>
                  </a:cxn>
                  <a:cxn ang="0">
                    <a:pos x="1124" y="287"/>
                  </a:cxn>
                  <a:cxn ang="0">
                    <a:pos x="1055" y="473"/>
                  </a:cxn>
                  <a:cxn ang="0">
                    <a:pos x="892" y="412"/>
                  </a:cxn>
                  <a:cxn ang="0">
                    <a:pos x="913" y="216"/>
                  </a:cxn>
                  <a:cxn ang="0">
                    <a:pos x="774" y="258"/>
                  </a:cxn>
                  <a:cxn ang="0">
                    <a:pos x="671" y="391"/>
                  </a:cxn>
                  <a:cxn ang="0">
                    <a:pos x="616" y="536"/>
                  </a:cxn>
                  <a:cxn ang="0">
                    <a:pos x="487" y="502"/>
                  </a:cxn>
                  <a:cxn ang="0">
                    <a:pos x="481" y="321"/>
                  </a:cxn>
                  <a:cxn ang="0">
                    <a:pos x="432" y="178"/>
                  </a:cxn>
                  <a:cxn ang="0">
                    <a:pos x="308" y="224"/>
                  </a:cxn>
                  <a:cxn ang="0">
                    <a:pos x="196" y="349"/>
                  </a:cxn>
                  <a:cxn ang="0">
                    <a:pos x="141" y="640"/>
                  </a:cxn>
                  <a:cxn ang="0">
                    <a:pos x="0" y="627"/>
                  </a:cxn>
                  <a:cxn ang="0">
                    <a:pos x="0" y="627"/>
                  </a:cxn>
                </a:cxnLst>
                <a:rect l="0" t="0" r="r" b="b"/>
                <a:pathLst>
                  <a:path w="1578" h="640">
                    <a:moveTo>
                      <a:pt x="0" y="627"/>
                    </a:moveTo>
                    <a:lnTo>
                      <a:pt x="18" y="433"/>
                    </a:lnTo>
                    <a:lnTo>
                      <a:pt x="99" y="273"/>
                    </a:lnTo>
                    <a:lnTo>
                      <a:pt x="238" y="97"/>
                    </a:lnTo>
                    <a:lnTo>
                      <a:pt x="377" y="21"/>
                    </a:lnTo>
                    <a:lnTo>
                      <a:pt x="554" y="0"/>
                    </a:lnTo>
                    <a:lnTo>
                      <a:pt x="635" y="68"/>
                    </a:lnTo>
                    <a:lnTo>
                      <a:pt x="664" y="224"/>
                    </a:lnTo>
                    <a:lnTo>
                      <a:pt x="789" y="81"/>
                    </a:lnTo>
                    <a:lnTo>
                      <a:pt x="913" y="55"/>
                    </a:lnTo>
                    <a:lnTo>
                      <a:pt x="1044" y="97"/>
                    </a:lnTo>
                    <a:lnTo>
                      <a:pt x="1118" y="173"/>
                    </a:lnTo>
                    <a:lnTo>
                      <a:pt x="1242" y="61"/>
                    </a:lnTo>
                    <a:lnTo>
                      <a:pt x="1365" y="34"/>
                    </a:lnTo>
                    <a:lnTo>
                      <a:pt x="1498" y="81"/>
                    </a:lnTo>
                    <a:lnTo>
                      <a:pt x="1567" y="224"/>
                    </a:lnTo>
                    <a:lnTo>
                      <a:pt x="1578" y="384"/>
                    </a:lnTo>
                    <a:lnTo>
                      <a:pt x="1525" y="502"/>
                    </a:lnTo>
                    <a:lnTo>
                      <a:pt x="1394" y="446"/>
                    </a:lnTo>
                    <a:lnTo>
                      <a:pt x="1394" y="334"/>
                    </a:lnTo>
                    <a:lnTo>
                      <a:pt x="1359" y="211"/>
                    </a:lnTo>
                    <a:lnTo>
                      <a:pt x="1262" y="194"/>
                    </a:lnTo>
                    <a:lnTo>
                      <a:pt x="1124" y="287"/>
                    </a:lnTo>
                    <a:lnTo>
                      <a:pt x="1055" y="473"/>
                    </a:lnTo>
                    <a:lnTo>
                      <a:pt x="892" y="412"/>
                    </a:lnTo>
                    <a:lnTo>
                      <a:pt x="913" y="216"/>
                    </a:lnTo>
                    <a:lnTo>
                      <a:pt x="774" y="258"/>
                    </a:lnTo>
                    <a:lnTo>
                      <a:pt x="671" y="391"/>
                    </a:lnTo>
                    <a:lnTo>
                      <a:pt x="616" y="536"/>
                    </a:lnTo>
                    <a:lnTo>
                      <a:pt x="487" y="502"/>
                    </a:lnTo>
                    <a:lnTo>
                      <a:pt x="481" y="321"/>
                    </a:lnTo>
                    <a:lnTo>
                      <a:pt x="432" y="178"/>
                    </a:lnTo>
                    <a:lnTo>
                      <a:pt x="308" y="224"/>
                    </a:lnTo>
                    <a:lnTo>
                      <a:pt x="196" y="349"/>
                    </a:lnTo>
                    <a:lnTo>
                      <a:pt x="141" y="640"/>
                    </a:lnTo>
                    <a:lnTo>
                      <a:pt x="0" y="627"/>
                    </a:lnTo>
                    <a:lnTo>
                      <a:pt x="0" y="627"/>
                    </a:lnTo>
                    <a:close/>
                  </a:path>
                </a:pathLst>
              </a:custGeom>
              <a:solidFill>
                <a:srgbClr val="000000"/>
              </a:solidFill>
              <a:ln w="9525">
                <a:noFill/>
                <a:round/>
                <a:headEnd/>
                <a:tailEnd/>
              </a:ln>
            </p:spPr>
            <p:txBody>
              <a:bodyPr/>
              <a:lstStyle/>
              <a:p>
                <a:pPr fontAlgn="base">
                  <a:spcBef>
                    <a:spcPct val="0"/>
                  </a:spcBef>
                  <a:spcAft>
                    <a:spcPct val="0"/>
                  </a:spcAft>
                </a:pPr>
                <a:endParaRPr lang="en-US" dirty="0">
                  <a:solidFill>
                    <a:srgbClr val="000000"/>
                  </a:solidFill>
                </a:endParaRPr>
              </a:p>
            </p:txBody>
          </p:sp>
        </p:grpSp>
        <p:sp>
          <p:nvSpPr>
            <p:cNvPr id="240" name="Text Box 79"/>
            <p:cNvSpPr txBox="1">
              <a:spLocks noChangeArrowheads="1"/>
            </p:cNvSpPr>
            <p:nvPr/>
          </p:nvSpPr>
          <p:spPr bwMode="auto">
            <a:xfrm>
              <a:off x="4922695" y="3886200"/>
              <a:ext cx="3029237" cy="759114"/>
            </a:xfrm>
            <a:prstGeom prst="rect">
              <a:avLst/>
            </a:prstGeom>
            <a:noFill/>
            <a:ln w="9525">
              <a:noFill/>
              <a:miter lim="800000"/>
              <a:headEnd/>
              <a:tailEnd/>
            </a:ln>
            <a:effectLst/>
          </p:spPr>
          <p:txBody>
            <a:bodyPr wrap="square">
              <a:spAutoFit/>
              <a:flatTx/>
            </a:bodyPr>
            <a:lstStyle/>
            <a:p>
              <a:pPr algn="ctr" fontAlgn="base">
                <a:spcBef>
                  <a:spcPct val="50000"/>
                </a:spcBef>
                <a:spcAft>
                  <a:spcPct val="0"/>
                </a:spcAft>
              </a:pPr>
              <a:r>
                <a:rPr lang="en-US" sz="1600" dirty="0">
                  <a:solidFill>
                    <a:srgbClr val="000000"/>
                  </a:solidFill>
                </a:rPr>
                <a:t> </a:t>
              </a:r>
              <a:r>
                <a:rPr lang="en-US" sz="1400" b="1" dirty="0" smtClean="0">
                  <a:solidFill>
                    <a:srgbClr val="000000"/>
                  </a:solidFill>
                </a:rPr>
                <a:t>Home (Patient &amp; Family Caregivers)</a:t>
              </a:r>
              <a:endParaRPr lang="en-US" sz="1400" dirty="0">
                <a:solidFill>
                  <a:srgbClr val="000000"/>
                </a:solidFill>
              </a:endParaRPr>
            </a:p>
          </p:txBody>
        </p:sp>
      </p:grpSp>
      <p:sp>
        <p:nvSpPr>
          <p:cNvPr id="218" name="Flowchart: Process 217"/>
          <p:cNvSpPr/>
          <p:nvPr/>
        </p:nvSpPr>
        <p:spPr>
          <a:xfrm>
            <a:off x="3276600" y="4800600"/>
            <a:ext cx="1143000" cy="612648"/>
          </a:xfrm>
          <a:prstGeom prst="flowChartProcess">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200" b="1" dirty="0" smtClean="0">
                <a:solidFill>
                  <a:srgbClr val="000000"/>
                </a:solidFill>
              </a:rPr>
              <a:t>Plan post-acute FU Plans</a:t>
            </a:r>
            <a:endParaRPr lang="en-US" sz="1200" b="1" dirty="0">
              <a:solidFill>
                <a:srgbClr val="000000"/>
              </a:solidFill>
            </a:endParaRPr>
          </a:p>
        </p:txBody>
      </p:sp>
      <p:pic>
        <p:nvPicPr>
          <p:cNvPr id="1966162" name="Picture 82"/>
          <p:cNvPicPr>
            <a:picLocks noChangeAspect="1" noChangeArrowheads="1"/>
          </p:cNvPicPr>
          <p:nvPr/>
        </p:nvPicPr>
        <p:blipFill>
          <a:blip r:embed="rId7">
            <a:extLst>
              <a:ext uri="{BEBA8EAE-BF5A-486C-A8C5-ECC9F3942E4B}">
                <a14:imgProps xmlns:a14="http://schemas.microsoft.com/office/drawing/2010/main">
                  <a14:imgLayer r:embed="rId8">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81000" y="3779837"/>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 name="Picture 82"/>
          <p:cNvPicPr>
            <a:picLocks noChangeAspect="1" noChangeArrowheads="1"/>
          </p:cNvPicPr>
          <p:nvPr/>
        </p:nvPicPr>
        <p:blipFill>
          <a:blip r:embed="rId9">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894690" y="3884207"/>
            <a:ext cx="145732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199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Spread from Pilot Units to Clinical Departments to Entire Hospital</a:t>
            </a:r>
            <a:endParaRPr lang="en-US" sz="3200" dirty="0"/>
          </a:p>
        </p:txBody>
      </p:sp>
      <p:sp>
        <p:nvSpPr>
          <p:cNvPr id="2" name="Footer Placeholder 1"/>
          <p:cNvSpPr>
            <a:spLocks noGrp="1"/>
          </p:cNvSpPr>
          <p:nvPr>
            <p:ph type="ftr" sz="quarter" idx="10"/>
          </p:nvPr>
        </p:nvSpPr>
        <p:spPr/>
        <p:txBody>
          <a:bodyPr/>
          <a:lstStyle/>
          <a:p>
            <a:endParaRPr lang="en-US" dirty="0" smtClean="0">
              <a:solidFill>
                <a:srgbClr val="000000"/>
              </a:solidFill>
            </a:endParaRPr>
          </a:p>
          <a:p>
            <a:endParaRPr lang="en-US" dirty="0">
              <a:solidFill>
                <a:srgbClr val="000000"/>
              </a:solidFill>
            </a:endParaRPr>
          </a:p>
        </p:txBody>
      </p:sp>
      <p:graphicFrame>
        <p:nvGraphicFramePr>
          <p:cNvPr id="3" name="Diagram 2"/>
          <p:cNvGraphicFramePr/>
          <p:nvPr/>
        </p:nvGraphicFramePr>
        <p:xfrm>
          <a:off x="-152400" y="2057400"/>
          <a:ext cx="6400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648200" y="1455003"/>
            <a:ext cx="4343400" cy="1200329"/>
          </a:xfrm>
          <a:prstGeom prst="rect">
            <a:avLst/>
          </a:prstGeom>
        </p:spPr>
        <p:txBody>
          <a:bodyPr wrap="square">
            <a:spAutoFit/>
          </a:bodyPr>
          <a:lstStyle/>
          <a:p>
            <a:r>
              <a:rPr lang="en-US" sz="2400" i="1" dirty="0" smtClean="0">
                <a:solidFill>
                  <a:srgbClr val="003399"/>
                </a:solidFill>
              </a:rPr>
              <a:t>….redesigning care processes to </a:t>
            </a:r>
            <a:r>
              <a:rPr lang="en-US" sz="2400" i="1" u="sng" dirty="0" smtClean="0">
                <a:solidFill>
                  <a:srgbClr val="003399"/>
                </a:solidFill>
              </a:rPr>
              <a:t>improve transitions for all patients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 #1</a:t>
            </a:r>
            <a:endParaRPr lang="en-US" dirty="0"/>
          </a:p>
        </p:txBody>
      </p:sp>
      <p:sp>
        <p:nvSpPr>
          <p:cNvPr id="3" name="Content Placeholder 2"/>
          <p:cNvSpPr>
            <a:spLocks noGrp="1"/>
          </p:cNvSpPr>
          <p:nvPr>
            <p:ph idx="1"/>
          </p:nvPr>
        </p:nvSpPr>
        <p:spPr>
          <a:xfrm>
            <a:off x="457200" y="1447800"/>
            <a:ext cx="8229600" cy="4297363"/>
          </a:xfrm>
        </p:spPr>
        <p:txBody>
          <a:bodyPr/>
          <a:lstStyle/>
          <a:p>
            <a:pPr marL="0" lvl="0" indent="0">
              <a:buNone/>
            </a:pPr>
            <a:r>
              <a:rPr lang="en-US" sz="2400" i="1" dirty="0" smtClean="0"/>
              <a:t>Shady </a:t>
            </a:r>
            <a:r>
              <a:rPr lang="en-US" sz="2400" i="1" dirty="0"/>
              <a:t>Oaks Hospital will improve transitions home for all heart failure patients as measured by a reduction in unplanned 30-day all-cause readmission rates for heart failure patients (decreasing the rate from 25% to 15% or less in 18 months).</a:t>
            </a:r>
            <a:r>
              <a:rPr lang="en-US" sz="2600" i="1" dirty="0"/>
              <a:t> </a:t>
            </a:r>
            <a:endParaRPr lang="en-US" sz="2600" i="1" dirty="0" smtClean="0"/>
          </a:p>
          <a:p>
            <a:pPr marL="0" lvl="0" indent="0">
              <a:buNone/>
            </a:pPr>
            <a:endParaRPr lang="en-US" sz="1200" i="1" dirty="0"/>
          </a:p>
          <a:p>
            <a:pPr marL="0" indent="0">
              <a:buNone/>
            </a:pPr>
            <a:r>
              <a:rPr lang="en-US" sz="2400" b="1" u="sng" dirty="0" smtClean="0">
                <a:solidFill>
                  <a:srgbClr val="157D26"/>
                </a:solidFill>
              </a:rPr>
              <a:t>Strategy</a:t>
            </a:r>
            <a:r>
              <a:rPr lang="en-US" sz="2400" b="1" dirty="0" smtClean="0">
                <a:solidFill>
                  <a:srgbClr val="157D26"/>
                </a:solidFill>
              </a:rPr>
              <a:t>: Consider </a:t>
            </a:r>
            <a:r>
              <a:rPr lang="en-US" sz="2400" b="1" dirty="0">
                <a:solidFill>
                  <a:srgbClr val="157D26"/>
                </a:solidFill>
              </a:rPr>
              <a:t>adding </a:t>
            </a:r>
            <a:r>
              <a:rPr lang="en-US" sz="2400" b="1" dirty="0" smtClean="0">
                <a:solidFill>
                  <a:srgbClr val="157D26"/>
                </a:solidFill>
              </a:rPr>
              <a:t>APN(s) </a:t>
            </a:r>
            <a:r>
              <a:rPr lang="en-US" sz="2400" b="1" dirty="0">
                <a:solidFill>
                  <a:srgbClr val="157D26"/>
                </a:solidFill>
              </a:rPr>
              <a:t>or case manager(s) to implement and/or oversee the initial implementation of the recommended changes </a:t>
            </a:r>
            <a:r>
              <a:rPr lang="en-US" sz="2400" b="1" dirty="0" smtClean="0">
                <a:solidFill>
                  <a:srgbClr val="157D26"/>
                </a:solidFill>
              </a:rPr>
              <a:t>for patients with HF and coordinate  HF care with clinicians and staff community care settings. </a:t>
            </a:r>
            <a:endParaRPr lang="en-US" sz="2400" b="1" dirty="0">
              <a:solidFill>
                <a:srgbClr val="157D26"/>
              </a:solidFill>
            </a:endParaRPr>
          </a:p>
          <a:p>
            <a:pPr marL="0" lvl="0" indent="0">
              <a:buNone/>
            </a:pPr>
            <a:endParaRPr lang="en-US" b="1" dirty="0"/>
          </a:p>
          <a:p>
            <a:pPr marL="0" indent="0">
              <a:buNone/>
            </a:pPr>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254593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7697" name="Rectangle 3"/>
          <p:cNvSpPr>
            <a:spLocks noChangeArrowheads="1"/>
          </p:cNvSpPr>
          <p:nvPr/>
        </p:nvSpPr>
        <p:spPr bwMode="auto">
          <a:xfrm>
            <a:off x="2882900" y="1546225"/>
            <a:ext cx="84138"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698" name="Rectangle 4"/>
          <p:cNvSpPr>
            <a:spLocks noChangeArrowheads="1"/>
          </p:cNvSpPr>
          <p:nvPr/>
        </p:nvSpPr>
        <p:spPr bwMode="auto">
          <a:xfrm>
            <a:off x="3433763" y="1665288"/>
            <a:ext cx="373062"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FF"/>
                </a:solidFill>
                <a:cs typeface="Arial" charset="0"/>
              </a:rPr>
              <a:t>6E</a:t>
            </a:r>
            <a:endParaRPr lang="en-US" sz="2400" dirty="0">
              <a:solidFill>
                <a:srgbClr val="FFFFFF"/>
              </a:solidFill>
              <a:cs typeface="Arial" charset="0"/>
            </a:endParaRPr>
          </a:p>
        </p:txBody>
      </p:sp>
      <p:sp>
        <p:nvSpPr>
          <p:cNvPr id="797699" name="Rectangle 5"/>
          <p:cNvSpPr>
            <a:spLocks noChangeArrowheads="1"/>
          </p:cNvSpPr>
          <p:nvPr/>
        </p:nvSpPr>
        <p:spPr bwMode="auto">
          <a:xfrm>
            <a:off x="3700463" y="1546225"/>
            <a:ext cx="84137"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700" name="Rectangle 6"/>
          <p:cNvSpPr>
            <a:spLocks noChangeArrowheads="1"/>
          </p:cNvSpPr>
          <p:nvPr/>
        </p:nvSpPr>
        <p:spPr bwMode="auto">
          <a:xfrm>
            <a:off x="4348163" y="1665288"/>
            <a:ext cx="390525"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FF"/>
                </a:solidFill>
                <a:cs typeface="Arial" charset="0"/>
              </a:rPr>
              <a:t>6N</a:t>
            </a:r>
          </a:p>
        </p:txBody>
      </p:sp>
      <p:sp>
        <p:nvSpPr>
          <p:cNvPr id="797701" name="Rectangle 7"/>
          <p:cNvSpPr>
            <a:spLocks noChangeArrowheads="1"/>
          </p:cNvSpPr>
          <p:nvPr/>
        </p:nvSpPr>
        <p:spPr bwMode="auto">
          <a:xfrm>
            <a:off x="4670425" y="1546225"/>
            <a:ext cx="84138"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702" name="Rectangle 8"/>
          <p:cNvSpPr>
            <a:spLocks noChangeArrowheads="1"/>
          </p:cNvSpPr>
          <p:nvPr/>
        </p:nvSpPr>
        <p:spPr bwMode="auto">
          <a:xfrm>
            <a:off x="5338763" y="1665288"/>
            <a:ext cx="373062"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FF"/>
                </a:solidFill>
                <a:cs typeface="Arial" charset="0"/>
              </a:rPr>
              <a:t>7E</a:t>
            </a:r>
            <a:endParaRPr lang="en-US" sz="2400" dirty="0">
              <a:solidFill>
                <a:srgbClr val="FFFFFF"/>
              </a:solidFill>
              <a:cs typeface="Arial" charset="0"/>
            </a:endParaRPr>
          </a:p>
        </p:txBody>
      </p:sp>
      <p:sp>
        <p:nvSpPr>
          <p:cNvPr id="797703" name="Rectangle 9"/>
          <p:cNvSpPr>
            <a:spLocks noChangeArrowheads="1"/>
          </p:cNvSpPr>
          <p:nvPr/>
        </p:nvSpPr>
        <p:spPr bwMode="auto">
          <a:xfrm>
            <a:off x="5614988" y="1546225"/>
            <a:ext cx="84137"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704" name="Rectangle 10"/>
          <p:cNvSpPr>
            <a:spLocks noChangeArrowheads="1"/>
          </p:cNvSpPr>
          <p:nvPr/>
        </p:nvSpPr>
        <p:spPr bwMode="auto">
          <a:xfrm>
            <a:off x="6253163" y="1665288"/>
            <a:ext cx="390525"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FF"/>
                </a:solidFill>
                <a:cs typeface="Arial" charset="0"/>
              </a:rPr>
              <a:t>7N</a:t>
            </a:r>
          </a:p>
        </p:txBody>
      </p:sp>
      <p:sp>
        <p:nvSpPr>
          <p:cNvPr id="797705" name="Rectangle 11"/>
          <p:cNvSpPr>
            <a:spLocks noChangeArrowheads="1"/>
          </p:cNvSpPr>
          <p:nvPr/>
        </p:nvSpPr>
        <p:spPr bwMode="auto">
          <a:xfrm>
            <a:off x="6529388" y="1546225"/>
            <a:ext cx="84137"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706" name="Rectangle 12"/>
          <p:cNvSpPr>
            <a:spLocks noChangeArrowheads="1"/>
          </p:cNvSpPr>
          <p:nvPr/>
        </p:nvSpPr>
        <p:spPr bwMode="auto">
          <a:xfrm>
            <a:off x="7167563" y="1665288"/>
            <a:ext cx="373062"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FF"/>
                </a:solidFill>
                <a:cs typeface="Arial" charset="0"/>
              </a:rPr>
              <a:t>7S</a:t>
            </a:r>
            <a:endParaRPr lang="en-US" sz="2400" dirty="0">
              <a:solidFill>
                <a:srgbClr val="FFFFFF"/>
              </a:solidFill>
              <a:cs typeface="Arial" charset="0"/>
            </a:endParaRPr>
          </a:p>
        </p:txBody>
      </p:sp>
      <p:sp>
        <p:nvSpPr>
          <p:cNvPr id="797707" name="Rectangle 13"/>
          <p:cNvSpPr>
            <a:spLocks noChangeArrowheads="1"/>
          </p:cNvSpPr>
          <p:nvPr/>
        </p:nvSpPr>
        <p:spPr bwMode="auto">
          <a:xfrm>
            <a:off x="7424738" y="1546225"/>
            <a:ext cx="84137" cy="365125"/>
          </a:xfrm>
          <a:prstGeom prst="rect">
            <a:avLst/>
          </a:prstGeom>
          <a:noFill/>
          <a:ln w="9525">
            <a:noFill/>
            <a:miter lim="800000"/>
            <a:headEnd/>
            <a:tailEnd/>
          </a:ln>
        </p:spPr>
        <p:txBody>
          <a:bodyPr wrap="none" lIns="0" tIns="0" rIns="0" bIns="0">
            <a:spAutoFit/>
          </a:bodyPr>
          <a:lstStyle/>
          <a:p>
            <a:pPr eaLnBrk="0" hangingPunct="0"/>
            <a:r>
              <a:rPr lang="en-US" sz="24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708" name="Rectangle 14"/>
          <p:cNvSpPr>
            <a:spLocks noChangeArrowheads="1"/>
          </p:cNvSpPr>
          <p:nvPr/>
        </p:nvSpPr>
        <p:spPr bwMode="auto">
          <a:xfrm>
            <a:off x="1697038" y="1495425"/>
            <a:ext cx="4762"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09" name="Line 15"/>
          <p:cNvSpPr>
            <a:spLocks noChangeShapeType="1"/>
          </p:cNvSpPr>
          <p:nvPr/>
        </p:nvSpPr>
        <p:spPr bwMode="auto">
          <a:xfrm>
            <a:off x="1697038" y="1495425"/>
            <a:ext cx="4762"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10" name="Line 16"/>
          <p:cNvSpPr>
            <a:spLocks noChangeShapeType="1"/>
          </p:cNvSpPr>
          <p:nvPr/>
        </p:nvSpPr>
        <p:spPr bwMode="auto">
          <a:xfrm>
            <a:off x="1697038" y="1495425"/>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11" name="Rectangle 17"/>
          <p:cNvSpPr>
            <a:spLocks noChangeArrowheads="1"/>
          </p:cNvSpPr>
          <p:nvPr/>
        </p:nvSpPr>
        <p:spPr bwMode="auto">
          <a:xfrm>
            <a:off x="1697038" y="1495425"/>
            <a:ext cx="4762"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12" name="Line 18"/>
          <p:cNvSpPr>
            <a:spLocks noChangeShapeType="1"/>
          </p:cNvSpPr>
          <p:nvPr/>
        </p:nvSpPr>
        <p:spPr bwMode="auto">
          <a:xfrm>
            <a:off x="1697038" y="1495425"/>
            <a:ext cx="4762"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13" name="Line 19"/>
          <p:cNvSpPr>
            <a:spLocks noChangeShapeType="1"/>
          </p:cNvSpPr>
          <p:nvPr/>
        </p:nvSpPr>
        <p:spPr bwMode="auto">
          <a:xfrm>
            <a:off x="1697038" y="1495425"/>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14" name="Rectangle 20"/>
          <p:cNvSpPr>
            <a:spLocks noChangeArrowheads="1"/>
          </p:cNvSpPr>
          <p:nvPr/>
        </p:nvSpPr>
        <p:spPr bwMode="auto">
          <a:xfrm>
            <a:off x="1701800" y="1495425"/>
            <a:ext cx="1400175"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15" name="Line 21"/>
          <p:cNvSpPr>
            <a:spLocks noChangeShapeType="1"/>
          </p:cNvSpPr>
          <p:nvPr/>
        </p:nvSpPr>
        <p:spPr bwMode="auto">
          <a:xfrm>
            <a:off x="1701800" y="1495425"/>
            <a:ext cx="1400175"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16" name="Rectangle 22"/>
          <p:cNvSpPr>
            <a:spLocks noChangeArrowheads="1"/>
          </p:cNvSpPr>
          <p:nvPr/>
        </p:nvSpPr>
        <p:spPr bwMode="auto">
          <a:xfrm>
            <a:off x="3101975" y="14954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17" name="Line 23"/>
          <p:cNvSpPr>
            <a:spLocks noChangeShapeType="1"/>
          </p:cNvSpPr>
          <p:nvPr/>
        </p:nvSpPr>
        <p:spPr bwMode="auto">
          <a:xfrm>
            <a:off x="3101975" y="1495425"/>
            <a:ext cx="6350"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18" name="Line 24"/>
          <p:cNvSpPr>
            <a:spLocks noChangeShapeType="1"/>
          </p:cNvSpPr>
          <p:nvPr/>
        </p:nvSpPr>
        <p:spPr bwMode="auto">
          <a:xfrm>
            <a:off x="3101975" y="1495425"/>
            <a:ext cx="1588"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19" name="Rectangle 25"/>
          <p:cNvSpPr>
            <a:spLocks noChangeArrowheads="1"/>
          </p:cNvSpPr>
          <p:nvPr/>
        </p:nvSpPr>
        <p:spPr bwMode="auto">
          <a:xfrm>
            <a:off x="3108325" y="1495425"/>
            <a:ext cx="96520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20" name="Line 26"/>
          <p:cNvSpPr>
            <a:spLocks noChangeShapeType="1"/>
          </p:cNvSpPr>
          <p:nvPr/>
        </p:nvSpPr>
        <p:spPr bwMode="auto">
          <a:xfrm>
            <a:off x="3108325" y="1495425"/>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21" name="Rectangle 27"/>
          <p:cNvSpPr>
            <a:spLocks noChangeArrowheads="1"/>
          </p:cNvSpPr>
          <p:nvPr/>
        </p:nvSpPr>
        <p:spPr bwMode="auto">
          <a:xfrm>
            <a:off x="4073525" y="14954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22" name="Line 28"/>
          <p:cNvSpPr>
            <a:spLocks noChangeShapeType="1"/>
          </p:cNvSpPr>
          <p:nvPr/>
        </p:nvSpPr>
        <p:spPr bwMode="auto">
          <a:xfrm>
            <a:off x="4073525" y="1495425"/>
            <a:ext cx="6350"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23" name="Line 29"/>
          <p:cNvSpPr>
            <a:spLocks noChangeShapeType="1"/>
          </p:cNvSpPr>
          <p:nvPr/>
        </p:nvSpPr>
        <p:spPr bwMode="auto">
          <a:xfrm>
            <a:off x="4073525" y="1495425"/>
            <a:ext cx="1588"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24" name="Rectangle 30"/>
          <p:cNvSpPr>
            <a:spLocks noChangeArrowheads="1"/>
          </p:cNvSpPr>
          <p:nvPr/>
        </p:nvSpPr>
        <p:spPr bwMode="auto">
          <a:xfrm>
            <a:off x="4079875" y="1495425"/>
            <a:ext cx="96520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25" name="Line 31"/>
          <p:cNvSpPr>
            <a:spLocks noChangeShapeType="1"/>
          </p:cNvSpPr>
          <p:nvPr/>
        </p:nvSpPr>
        <p:spPr bwMode="auto">
          <a:xfrm>
            <a:off x="4079875" y="1495425"/>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26" name="Rectangle 32"/>
          <p:cNvSpPr>
            <a:spLocks noChangeArrowheads="1"/>
          </p:cNvSpPr>
          <p:nvPr/>
        </p:nvSpPr>
        <p:spPr bwMode="auto">
          <a:xfrm>
            <a:off x="5045075" y="14954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27" name="Line 33"/>
          <p:cNvSpPr>
            <a:spLocks noChangeShapeType="1"/>
          </p:cNvSpPr>
          <p:nvPr/>
        </p:nvSpPr>
        <p:spPr bwMode="auto">
          <a:xfrm>
            <a:off x="5045075" y="1495425"/>
            <a:ext cx="6350"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28" name="Line 34"/>
          <p:cNvSpPr>
            <a:spLocks noChangeShapeType="1"/>
          </p:cNvSpPr>
          <p:nvPr/>
        </p:nvSpPr>
        <p:spPr bwMode="auto">
          <a:xfrm>
            <a:off x="5045075" y="1495425"/>
            <a:ext cx="1588"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29" name="Rectangle 35"/>
          <p:cNvSpPr>
            <a:spLocks noChangeArrowheads="1"/>
          </p:cNvSpPr>
          <p:nvPr/>
        </p:nvSpPr>
        <p:spPr bwMode="auto">
          <a:xfrm>
            <a:off x="5051425" y="1495425"/>
            <a:ext cx="9080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30" name="Line 36"/>
          <p:cNvSpPr>
            <a:spLocks noChangeShapeType="1"/>
          </p:cNvSpPr>
          <p:nvPr/>
        </p:nvSpPr>
        <p:spPr bwMode="auto">
          <a:xfrm>
            <a:off x="5051425" y="1495425"/>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31" name="Rectangle 37"/>
          <p:cNvSpPr>
            <a:spLocks noChangeArrowheads="1"/>
          </p:cNvSpPr>
          <p:nvPr/>
        </p:nvSpPr>
        <p:spPr bwMode="auto">
          <a:xfrm>
            <a:off x="5959475" y="14954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32" name="Line 38"/>
          <p:cNvSpPr>
            <a:spLocks noChangeShapeType="1"/>
          </p:cNvSpPr>
          <p:nvPr/>
        </p:nvSpPr>
        <p:spPr bwMode="auto">
          <a:xfrm>
            <a:off x="5959475" y="1495425"/>
            <a:ext cx="6350"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33" name="Line 39"/>
          <p:cNvSpPr>
            <a:spLocks noChangeShapeType="1"/>
          </p:cNvSpPr>
          <p:nvPr/>
        </p:nvSpPr>
        <p:spPr bwMode="auto">
          <a:xfrm>
            <a:off x="5959475" y="1495425"/>
            <a:ext cx="1588"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34" name="Rectangle 40"/>
          <p:cNvSpPr>
            <a:spLocks noChangeArrowheads="1"/>
          </p:cNvSpPr>
          <p:nvPr/>
        </p:nvSpPr>
        <p:spPr bwMode="auto">
          <a:xfrm>
            <a:off x="5965825" y="1495425"/>
            <a:ext cx="9080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35" name="Line 41"/>
          <p:cNvSpPr>
            <a:spLocks noChangeShapeType="1"/>
          </p:cNvSpPr>
          <p:nvPr/>
        </p:nvSpPr>
        <p:spPr bwMode="auto">
          <a:xfrm>
            <a:off x="5965825" y="1495425"/>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36" name="Rectangle 42"/>
          <p:cNvSpPr>
            <a:spLocks noChangeArrowheads="1"/>
          </p:cNvSpPr>
          <p:nvPr/>
        </p:nvSpPr>
        <p:spPr bwMode="auto">
          <a:xfrm>
            <a:off x="6873875" y="14954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37" name="Line 43"/>
          <p:cNvSpPr>
            <a:spLocks noChangeShapeType="1"/>
          </p:cNvSpPr>
          <p:nvPr/>
        </p:nvSpPr>
        <p:spPr bwMode="auto">
          <a:xfrm>
            <a:off x="6873875" y="1495425"/>
            <a:ext cx="6350"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38" name="Line 44"/>
          <p:cNvSpPr>
            <a:spLocks noChangeShapeType="1"/>
          </p:cNvSpPr>
          <p:nvPr/>
        </p:nvSpPr>
        <p:spPr bwMode="auto">
          <a:xfrm>
            <a:off x="6873875" y="1495425"/>
            <a:ext cx="1588"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39" name="Rectangle 45"/>
          <p:cNvSpPr>
            <a:spLocks noChangeArrowheads="1"/>
          </p:cNvSpPr>
          <p:nvPr/>
        </p:nvSpPr>
        <p:spPr bwMode="auto">
          <a:xfrm>
            <a:off x="6880225" y="1495425"/>
            <a:ext cx="887413"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40" name="Line 46"/>
          <p:cNvSpPr>
            <a:spLocks noChangeShapeType="1"/>
          </p:cNvSpPr>
          <p:nvPr/>
        </p:nvSpPr>
        <p:spPr bwMode="auto">
          <a:xfrm>
            <a:off x="6880225" y="1495425"/>
            <a:ext cx="887413"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41" name="Rectangle 47"/>
          <p:cNvSpPr>
            <a:spLocks noChangeArrowheads="1"/>
          </p:cNvSpPr>
          <p:nvPr/>
        </p:nvSpPr>
        <p:spPr bwMode="auto">
          <a:xfrm>
            <a:off x="7767638" y="14954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42" name="Line 48"/>
          <p:cNvSpPr>
            <a:spLocks noChangeShapeType="1"/>
          </p:cNvSpPr>
          <p:nvPr/>
        </p:nvSpPr>
        <p:spPr bwMode="auto">
          <a:xfrm>
            <a:off x="7767638" y="1495425"/>
            <a:ext cx="6350"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43" name="Line 49"/>
          <p:cNvSpPr>
            <a:spLocks noChangeShapeType="1"/>
          </p:cNvSpPr>
          <p:nvPr/>
        </p:nvSpPr>
        <p:spPr bwMode="auto">
          <a:xfrm>
            <a:off x="7767638" y="1495425"/>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44" name="Rectangle 50"/>
          <p:cNvSpPr>
            <a:spLocks noChangeArrowheads="1"/>
          </p:cNvSpPr>
          <p:nvPr/>
        </p:nvSpPr>
        <p:spPr bwMode="auto">
          <a:xfrm>
            <a:off x="7767638" y="14954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45" name="Line 51"/>
          <p:cNvSpPr>
            <a:spLocks noChangeShapeType="1"/>
          </p:cNvSpPr>
          <p:nvPr/>
        </p:nvSpPr>
        <p:spPr bwMode="auto">
          <a:xfrm>
            <a:off x="7767638" y="1495425"/>
            <a:ext cx="6350"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46" name="Line 52"/>
          <p:cNvSpPr>
            <a:spLocks noChangeShapeType="1"/>
          </p:cNvSpPr>
          <p:nvPr/>
        </p:nvSpPr>
        <p:spPr bwMode="auto">
          <a:xfrm>
            <a:off x="7767638" y="1495425"/>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47" name="Rectangle 53"/>
          <p:cNvSpPr>
            <a:spLocks noChangeArrowheads="1"/>
          </p:cNvSpPr>
          <p:nvPr/>
        </p:nvSpPr>
        <p:spPr bwMode="auto">
          <a:xfrm>
            <a:off x="1697038" y="1501775"/>
            <a:ext cx="4762"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48" name="Line 54"/>
          <p:cNvSpPr>
            <a:spLocks noChangeShapeType="1"/>
          </p:cNvSpPr>
          <p:nvPr/>
        </p:nvSpPr>
        <p:spPr bwMode="auto">
          <a:xfrm>
            <a:off x="1697038" y="1501775"/>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49" name="Rectangle 55"/>
          <p:cNvSpPr>
            <a:spLocks noChangeArrowheads="1"/>
          </p:cNvSpPr>
          <p:nvPr/>
        </p:nvSpPr>
        <p:spPr bwMode="auto">
          <a:xfrm>
            <a:off x="3101975" y="15017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50" name="Line 56"/>
          <p:cNvSpPr>
            <a:spLocks noChangeShapeType="1"/>
          </p:cNvSpPr>
          <p:nvPr/>
        </p:nvSpPr>
        <p:spPr bwMode="auto">
          <a:xfrm>
            <a:off x="3101975" y="15017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51" name="Rectangle 57"/>
          <p:cNvSpPr>
            <a:spLocks noChangeArrowheads="1"/>
          </p:cNvSpPr>
          <p:nvPr/>
        </p:nvSpPr>
        <p:spPr bwMode="auto">
          <a:xfrm>
            <a:off x="4073525" y="15017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52" name="Line 58"/>
          <p:cNvSpPr>
            <a:spLocks noChangeShapeType="1"/>
          </p:cNvSpPr>
          <p:nvPr/>
        </p:nvSpPr>
        <p:spPr bwMode="auto">
          <a:xfrm>
            <a:off x="4073525" y="15017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53" name="Rectangle 59"/>
          <p:cNvSpPr>
            <a:spLocks noChangeArrowheads="1"/>
          </p:cNvSpPr>
          <p:nvPr/>
        </p:nvSpPr>
        <p:spPr bwMode="auto">
          <a:xfrm>
            <a:off x="5045075" y="15017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54" name="Line 60"/>
          <p:cNvSpPr>
            <a:spLocks noChangeShapeType="1"/>
          </p:cNvSpPr>
          <p:nvPr/>
        </p:nvSpPr>
        <p:spPr bwMode="auto">
          <a:xfrm>
            <a:off x="5045075" y="15017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55" name="Rectangle 61"/>
          <p:cNvSpPr>
            <a:spLocks noChangeArrowheads="1"/>
          </p:cNvSpPr>
          <p:nvPr/>
        </p:nvSpPr>
        <p:spPr bwMode="auto">
          <a:xfrm>
            <a:off x="5959475" y="15017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56" name="Line 62"/>
          <p:cNvSpPr>
            <a:spLocks noChangeShapeType="1"/>
          </p:cNvSpPr>
          <p:nvPr/>
        </p:nvSpPr>
        <p:spPr bwMode="auto">
          <a:xfrm>
            <a:off x="5959475" y="15017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57" name="Rectangle 63"/>
          <p:cNvSpPr>
            <a:spLocks noChangeArrowheads="1"/>
          </p:cNvSpPr>
          <p:nvPr/>
        </p:nvSpPr>
        <p:spPr bwMode="auto">
          <a:xfrm>
            <a:off x="6873875" y="15017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58" name="Line 64"/>
          <p:cNvSpPr>
            <a:spLocks noChangeShapeType="1"/>
          </p:cNvSpPr>
          <p:nvPr/>
        </p:nvSpPr>
        <p:spPr bwMode="auto">
          <a:xfrm>
            <a:off x="6873875" y="15017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59" name="Rectangle 65"/>
          <p:cNvSpPr>
            <a:spLocks noChangeArrowheads="1"/>
          </p:cNvSpPr>
          <p:nvPr/>
        </p:nvSpPr>
        <p:spPr bwMode="auto">
          <a:xfrm>
            <a:off x="7767638" y="15017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60" name="Line 66"/>
          <p:cNvSpPr>
            <a:spLocks noChangeShapeType="1"/>
          </p:cNvSpPr>
          <p:nvPr/>
        </p:nvSpPr>
        <p:spPr bwMode="auto">
          <a:xfrm>
            <a:off x="7767638" y="1501775"/>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61" name="Rectangle 68"/>
          <p:cNvSpPr>
            <a:spLocks noChangeArrowheads="1"/>
          </p:cNvSpPr>
          <p:nvPr/>
        </p:nvSpPr>
        <p:spPr bwMode="auto">
          <a:xfrm>
            <a:off x="2798763" y="2160588"/>
            <a:ext cx="63500" cy="274637"/>
          </a:xfrm>
          <a:prstGeom prst="rect">
            <a:avLst/>
          </a:prstGeom>
          <a:noFill/>
          <a:ln w="9525">
            <a:noFill/>
            <a:miter lim="800000"/>
            <a:headEnd/>
            <a:tailEnd/>
          </a:ln>
        </p:spPr>
        <p:txBody>
          <a:bodyPr wrap="none" lIns="0" tIns="0" rIns="0" bIns="0">
            <a:spAutoFit/>
          </a:bodyPr>
          <a:lstStyle/>
          <a:p>
            <a:pPr eaLnBrk="0" hangingPunct="0"/>
            <a:r>
              <a:rPr lang="en-US"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762" name="Rectangle 69"/>
          <p:cNvSpPr>
            <a:spLocks noChangeArrowheads="1"/>
          </p:cNvSpPr>
          <p:nvPr/>
        </p:nvSpPr>
        <p:spPr bwMode="auto">
          <a:xfrm>
            <a:off x="1697038" y="2120900"/>
            <a:ext cx="4762"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63" name="Line 70"/>
          <p:cNvSpPr>
            <a:spLocks noChangeShapeType="1"/>
          </p:cNvSpPr>
          <p:nvPr/>
        </p:nvSpPr>
        <p:spPr bwMode="auto">
          <a:xfrm>
            <a:off x="1697038" y="2120900"/>
            <a:ext cx="4762"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64" name="Line 71"/>
          <p:cNvSpPr>
            <a:spLocks noChangeShapeType="1"/>
          </p:cNvSpPr>
          <p:nvPr/>
        </p:nvSpPr>
        <p:spPr bwMode="auto">
          <a:xfrm>
            <a:off x="1697038" y="2120900"/>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765" name="Rectangle 72"/>
          <p:cNvSpPr>
            <a:spLocks noChangeArrowheads="1"/>
          </p:cNvSpPr>
          <p:nvPr/>
        </p:nvSpPr>
        <p:spPr bwMode="auto">
          <a:xfrm>
            <a:off x="1701800" y="2120900"/>
            <a:ext cx="1400175"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66" name="Line 73"/>
          <p:cNvSpPr>
            <a:spLocks noChangeShapeType="1"/>
          </p:cNvSpPr>
          <p:nvPr/>
        </p:nvSpPr>
        <p:spPr bwMode="auto">
          <a:xfrm>
            <a:off x="1701800" y="2120900"/>
            <a:ext cx="1400175"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67" name="Rectangle 74"/>
          <p:cNvSpPr>
            <a:spLocks noChangeArrowheads="1"/>
          </p:cNvSpPr>
          <p:nvPr/>
        </p:nvSpPr>
        <p:spPr bwMode="auto">
          <a:xfrm>
            <a:off x="3101975" y="212090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68" name="Line 75"/>
          <p:cNvSpPr>
            <a:spLocks noChangeShapeType="1"/>
          </p:cNvSpPr>
          <p:nvPr/>
        </p:nvSpPr>
        <p:spPr bwMode="auto">
          <a:xfrm>
            <a:off x="3101975" y="21209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69" name="Line 76"/>
          <p:cNvSpPr>
            <a:spLocks noChangeShapeType="1"/>
          </p:cNvSpPr>
          <p:nvPr/>
        </p:nvSpPr>
        <p:spPr bwMode="auto">
          <a:xfrm>
            <a:off x="3101975" y="21209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70" name="Rectangle 77"/>
          <p:cNvSpPr>
            <a:spLocks noChangeArrowheads="1"/>
          </p:cNvSpPr>
          <p:nvPr/>
        </p:nvSpPr>
        <p:spPr bwMode="auto">
          <a:xfrm>
            <a:off x="3108325" y="2120900"/>
            <a:ext cx="96520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71" name="Line 78"/>
          <p:cNvSpPr>
            <a:spLocks noChangeShapeType="1"/>
          </p:cNvSpPr>
          <p:nvPr/>
        </p:nvSpPr>
        <p:spPr bwMode="auto">
          <a:xfrm>
            <a:off x="3108325" y="2120900"/>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72" name="Rectangle 79"/>
          <p:cNvSpPr>
            <a:spLocks noChangeArrowheads="1"/>
          </p:cNvSpPr>
          <p:nvPr/>
        </p:nvSpPr>
        <p:spPr bwMode="auto">
          <a:xfrm>
            <a:off x="4073525" y="2120900"/>
            <a:ext cx="63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73" name="Line 80"/>
          <p:cNvSpPr>
            <a:spLocks noChangeShapeType="1"/>
          </p:cNvSpPr>
          <p:nvPr/>
        </p:nvSpPr>
        <p:spPr bwMode="auto">
          <a:xfrm>
            <a:off x="4073525" y="21209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74" name="Line 81"/>
          <p:cNvSpPr>
            <a:spLocks noChangeShapeType="1"/>
          </p:cNvSpPr>
          <p:nvPr/>
        </p:nvSpPr>
        <p:spPr bwMode="auto">
          <a:xfrm>
            <a:off x="4073525" y="21209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75" name="Rectangle 82"/>
          <p:cNvSpPr>
            <a:spLocks noChangeArrowheads="1"/>
          </p:cNvSpPr>
          <p:nvPr/>
        </p:nvSpPr>
        <p:spPr bwMode="auto">
          <a:xfrm>
            <a:off x="4079875" y="2120900"/>
            <a:ext cx="96520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76" name="Line 83"/>
          <p:cNvSpPr>
            <a:spLocks noChangeShapeType="1"/>
          </p:cNvSpPr>
          <p:nvPr/>
        </p:nvSpPr>
        <p:spPr bwMode="auto">
          <a:xfrm>
            <a:off x="4079875" y="2120900"/>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77" name="Rectangle 84"/>
          <p:cNvSpPr>
            <a:spLocks noChangeArrowheads="1"/>
          </p:cNvSpPr>
          <p:nvPr/>
        </p:nvSpPr>
        <p:spPr bwMode="auto">
          <a:xfrm>
            <a:off x="5045075" y="212090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78" name="Line 85"/>
          <p:cNvSpPr>
            <a:spLocks noChangeShapeType="1"/>
          </p:cNvSpPr>
          <p:nvPr/>
        </p:nvSpPr>
        <p:spPr bwMode="auto">
          <a:xfrm>
            <a:off x="5045075" y="21209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79" name="Line 86"/>
          <p:cNvSpPr>
            <a:spLocks noChangeShapeType="1"/>
          </p:cNvSpPr>
          <p:nvPr/>
        </p:nvSpPr>
        <p:spPr bwMode="auto">
          <a:xfrm>
            <a:off x="5045075" y="21209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80" name="Rectangle 87"/>
          <p:cNvSpPr>
            <a:spLocks noChangeArrowheads="1"/>
          </p:cNvSpPr>
          <p:nvPr/>
        </p:nvSpPr>
        <p:spPr bwMode="auto">
          <a:xfrm>
            <a:off x="5051425" y="2120900"/>
            <a:ext cx="9080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81" name="Line 88"/>
          <p:cNvSpPr>
            <a:spLocks noChangeShapeType="1"/>
          </p:cNvSpPr>
          <p:nvPr/>
        </p:nvSpPr>
        <p:spPr bwMode="auto">
          <a:xfrm>
            <a:off x="5051425" y="2120900"/>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82" name="Rectangle 89"/>
          <p:cNvSpPr>
            <a:spLocks noChangeArrowheads="1"/>
          </p:cNvSpPr>
          <p:nvPr/>
        </p:nvSpPr>
        <p:spPr bwMode="auto">
          <a:xfrm>
            <a:off x="5959475" y="212090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83" name="Line 90"/>
          <p:cNvSpPr>
            <a:spLocks noChangeShapeType="1"/>
          </p:cNvSpPr>
          <p:nvPr/>
        </p:nvSpPr>
        <p:spPr bwMode="auto">
          <a:xfrm>
            <a:off x="5959475" y="21209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84" name="Line 91"/>
          <p:cNvSpPr>
            <a:spLocks noChangeShapeType="1"/>
          </p:cNvSpPr>
          <p:nvPr/>
        </p:nvSpPr>
        <p:spPr bwMode="auto">
          <a:xfrm>
            <a:off x="5959475" y="21209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85" name="Rectangle 92"/>
          <p:cNvSpPr>
            <a:spLocks noChangeArrowheads="1"/>
          </p:cNvSpPr>
          <p:nvPr/>
        </p:nvSpPr>
        <p:spPr bwMode="auto">
          <a:xfrm>
            <a:off x="5965825" y="2120900"/>
            <a:ext cx="9080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86" name="Line 93"/>
          <p:cNvSpPr>
            <a:spLocks noChangeShapeType="1"/>
          </p:cNvSpPr>
          <p:nvPr/>
        </p:nvSpPr>
        <p:spPr bwMode="auto">
          <a:xfrm>
            <a:off x="5965825" y="2120900"/>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87" name="Rectangle 94"/>
          <p:cNvSpPr>
            <a:spLocks noChangeArrowheads="1"/>
          </p:cNvSpPr>
          <p:nvPr/>
        </p:nvSpPr>
        <p:spPr bwMode="auto">
          <a:xfrm>
            <a:off x="6873875" y="212090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88" name="Line 95"/>
          <p:cNvSpPr>
            <a:spLocks noChangeShapeType="1"/>
          </p:cNvSpPr>
          <p:nvPr/>
        </p:nvSpPr>
        <p:spPr bwMode="auto">
          <a:xfrm>
            <a:off x="6873875" y="21209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89" name="Line 96"/>
          <p:cNvSpPr>
            <a:spLocks noChangeShapeType="1"/>
          </p:cNvSpPr>
          <p:nvPr/>
        </p:nvSpPr>
        <p:spPr bwMode="auto">
          <a:xfrm>
            <a:off x="6873875" y="21209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90" name="Rectangle 97"/>
          <p:cNvSpPr>
            <a:spLocks noChangeArrowheads="1"/>
          </p:cNvSpPr>
          <p:nvPr/>
        </p:nvSpPr>
        <p:spPr bwMode="auto">
          <a:xfrm>
            <a:off x="6880225" y="2120900"/>
            <a:ext cx="887413"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91" name="Line 98"/>
          <p:cNvSpPr>
            <a:spLocks noChangeShapeType="1"/>
          </p:cNvSpPr>
          <p:nvPr/>
        </p:nvSpPr>
        <p:spPr bwMode="auto">
          <a:xfrm>
            <a:off x="6880225" y="2120900"/>
            <a:ext cx="887413"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92" name="Rectangle 99"/>
          <p:cNvSpPr>
            <a:spLocks noChangeArrowheads="1"/>
          </p:cNvSpPr>
          <p:nvPr/>
        </p:nvSpPr>
        <p:spPr bwMode="auto">
          <a:xfrm>
            <a:off x="7767638" y="2120900"/>
            <a:ext cx="63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93" name="Line 100"/>
          <p:cNvSpPr>
            <a:spLocks noChangeShapeType="1"/>
          </p:cNvSpPr>
          <p:nvPr/>
        </p:nvSpPr>
        <p:spPr bwMode="auto">
          <a:xfrm>
            <a:off x="7767638" y="21209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94" name="Line 101"/>
          <p:cNvSpPr>
            <a:spLocks noChangeShapeType="1"/>
          </p:cNvSpPr>
          <p:nvPr/>
        </p:nvSpPr>
        <p:spPr bwMode="auto">
          <a:xfrm>
            <a:off x="7767638" y="2120900"/>
            <a:ext cx="1587"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795" name="Rectangle 102"/>
          <p:cNvSpPr>
            <a:spLocks noChangeArrowheads="1"/>
          </p:cNvSpPr>
          <p:nvPr/>
        </p:nvSpPr>
        <p:spPr bwMode="auto">
          <a:xfrm>
            <a:off x="1697038" y="2127250"/>
            <a:ext cx="4762"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96" name="Line 103"/>
          <p:cNvSpPr>
            <a:spLocks noChangeShapeType="1"/>
          </p:cNvSpPr>
          <p:nvPr/>
        </p:nvSpPr>
        <p:spPr bwMode="auto">
          <a:xfrm>
            <a:off x="1697038" y="2127250"/>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97" name="Rectangle 104"/>
          <p:cNvSpPr>
            <a:spLocks noChangeArrowheads="1"/>
          </p:cNvSpPr>
          <p:nvPr/>
        </p:nvSpPr>
        <p:spPr bwMode="auto">
          <a:xfrm>
            <a:off x="3101975" y="212725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798" name="Line 105"/>
          <p:cNvSpPr>
            <a:spLocks noChangeShapeType="1"/>
          </p:cNvSpPr>
          <p:nvPr/>
        </p:nvSpPr>
        <p:spPr bwMode="auto">
          <a:xfrm>
            <a:off x="3101975" y="21272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799" name="Rectangle 106"/>
          <p:cNvSpPr>
            <a:spLocks noChangeArrowheads="1"/>
          </p:cNvSpPr>
          <p:nvPr/>
        </p:nvSpPr>
        <p:spPr bwMode="auto">
          <a:xfrm>
            <a:off x="4073525" y="2127250"/>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00" name="Line 107"/>
          <p:cNvSpPr>
            <a:spLocks noChangeShapeType="1"/>
          </p:cNvSpPr>
          <p:nvPr/>
        </p:nvSpPr>
        <p:spPr bwMode="auto">
          <a:xfrm>
            <a:off x="4073525" y="21272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01" name="Rectangle 108"/>
          <p:cNvSpPr>
            <a:spLocks noChangeArrowheads="1"/>
          </p:cNvSpPr>
          <p:nvPr/>
        </p:nvSpPr>
        <p:spPr bwMode="auto">
          <a:xfrm>
            <a:off x="5045075" y="212725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02" name="Line 109"/>
          <p:cNvSpPr>
            <a:spLocks noChangeShapeType="1"/>
          </p:cNvSpPr>
          <p:nvPr/>
        </p:nvSpPr>
        <p:spPr bwMode="auto">
          <a:xfrm>
            <a:off x="5045075" y="21272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03" name="Rectangle 110"/>
          <p:cNvSpPr>
            <a:spLocks noChangeArrowheads="1"/>
          </p:cNvSpPr>
          <p:nvPr/>
        </p:nvSpPr>
        <p:spPr bwMode="auto">
          <a:xfrm>
            <a:off x="5959475" y="212725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04" name="Line 111"/>
          <p:cNvSpPr>
            <a:spLocks noChangeShapeType="1"/>
          </p:cNvSpPr>
          <p:nvPr/>
        </p:nvSpPr>
        <p:spPr bwMode="auto">
          <a:xfrm>
            <a:off x="5959475" y="21272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05" name="Rectangle 112"/>
          <p:cNvSpPr>
            <a:spLocks noChangeArrowheads="1"/>
          </p:cNvSpPr>
          <p:nvPr/>
        </p:nvSpPr>
        <p:spPr bwMode="auto">
          <a:xfrm>
            <a:off x="6873875" y="212725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06" name="Line 113"/>
          <p:cNvSpPr>
            <a:spLocks noChangeShapeType="1"/>
          </p:cNvSpPr>
          <p:nvPr/>
        </p:nvSpPr>
        <p:spPr bwMode="auto">
          <a:xfrm>
            <a:off x="6873875" y="21272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07" name="Rectangle 114"/>
          <p:cNvSpPr>
            <a:spLocks noChangeArrowheads="1"/>
          </p:cNvSpPr>
          <p:nvPr/>
        </p:nvSpPr>
        <p:spPr bwMode="auto">
          <a:xfrm>
            <a:off x="7767638" y="2127250"/>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08" name="Line 115"/>
          <p:cNvSpPr>
            <a:spLocks noChangeShapeType="1"/>
          </p:cNvSpPr>
          <p:nvPr/>
        </p:nvSpPr>
        <p:spPr bwMode="auto">
          <a:xfrm>
            <a:off x="7767638" y="2127250"/>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09" name="Rectangle 116"/>
          <p:cNvSpPr>
            <a:spLocks noChangeArrowheads="1"/>
          </p:cNvSpPr>
          <p:nvPr/>
        </p:nvSpPr>
        <p:spPr bwMode="auto">
          <a:xfrm>
            <a:off x="1852904" y="2954179"/>
            <a:ext cx="1118896" cy="246221"/>
          </a:xfrm>
          <a:prstGeom prst="rect">
            <a:avLst/>
          </a:prstGeom>
          <a:noFill/>
          <a:ln w="9525">
            <a:noFill/>
            <a:miter lim="800000"/>
            <a:headEnd/>
            <a:tailEnd/>
          </a:ln>
        </p:spPr>
        <p:txBody>
          <a:bodyPr wrap="none" lIns="0" tIns="0" rIns="0" bIns="0">
            <a:spAutoFit/>
          </a:bodyPr>
          <a:lstStyle/>
          <a:p>
            <a:pPr eaLnBrk="0" hangingPunct="0"/>
            <a:r>
              <a:rPr lang="en-US" sz="1600" b="1" dirty="0" smtClean="0">
                <a:solidFill>
                  <a:srgbClr val="FFFFFF"/>
                </a:solidFill>
                <a:cs typeface="Arial" charset="0"/>
              </a:rPr>
              <a:t>Daily Goals</a:t>
            </a:r>
            <a:endParaRPr lang="en-US" sz="1600" b="1" dirty="0">
              <a:solidFill>
                <a:srgbClr val="FFFFFF"/>
              </a:solidFill>
              <a:cs typeface="Arial" charset="0"/>
            </a:endParaRPr>
          </a:p>
        </p:txBody>
      </p:sp>
      <p:sp>
        <p:nvSpPr>
          <p:cNvPr id="797810" name="Rectangle 117"/>
          <p:cNvSpPr>
            <a:spLocks noChangeArrowheads="1"/>
          </p:cNvSpPr>
          <p:nvPr/>
        </p:nvSpPr>
        <p:spPr bwMode="auto">
          <a:xfrm>
            <a:off x="2867025" y="2786063"/>
            <a:ext cx="63500" cy="274637"/>
          </a:xfrm>
          <a:prstGeom prst="rect">
            <a:avLst/>
          </a:prstGeom>
          <a:noFill/>
          <a:ln w="9525">
            <a:noFill/>
            <a:miter lim="800000"/>
            <a:headEnd/>
            <a:tailEnd/>
          </a:ln>
        </p:spPr>
        <p:txBody>
          <a:bodyPr wrap="none" lIns="0" tIns="0" rIns="0" bIns="0">
            <a:spAutoFit/>
          </a:bodyPr>
          <a:lstStyle/>
          <a:p>
            <a:pPr eaLnBrk="0" hangingPunct="0"/>
            <a:r>
              <a:rPr lang="en-US"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811" name="Rectangle 118"/>
          <p:cNvSpPr>
            <a:spLocks noChangeArrowheads="1"/>
          </p:cNvSpPr>
          <p:nvPr/>
        </p:nvSpPr>
        <p:spPr bwMode="auto">
          <a:xfrm>
            <a:off x="1697038" y="2746375"/>
            <a:ext cx="4762"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12" name="Line 119"/>
          <p:cNvSpPr>
            <a:spLocks noChangeShapeType="1"/>
          </p:cNvSpPr>
          <p:nvPr/>
        </p:nvSpPr>
        <p:spPr bwMode="auto">
          <a:xfrm>
            <a:off x="1697038" y="2746375"/>
            <a:ext cx="4762"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813" name="Line 120"/>
          <p:cNvSpPr>
            <a:spLocks noChangeShapeType="1"/>
          </p:cNvSpPr>
          <p:nvPr/>
        </p:nvSpPr>
        <p:spPr bwMode="auto">
          <a:xfrm>
            <a:off x="1697038" y="2746375"/>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814" name="Rectangle 121"/>
          <p:cNvSpPr>
            <a:spLocks noChangeArrowheads="1"/>
          </p:cNvSpPr>
          <p:nvPr/>
        </p:nvSpPr>
        <p:spPr bwMode="auto">
          <a:xfrm>
            <a:off x="1701800" y="2746375"/>
            <a:ext cx="1400175"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15" name="Line 122"/>
          <p:cNvSpPr>
            <a:spLocks noChangeShapeType="1"/>
          </p:cNvSpPr>
          <p:nvPr/>
        </p:nvSpPr>
        <p:spPr bwMode="auto">
          <a:xfrm>
            <a:off x="1701800" y="2746375"/>
            <a:ext cx="1400175"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16" name="Rectangle 123"/>
          <p:cNvSpPr>
            <a:spLocks noChangeArrowheads="1"/>
          </p:cNvSpPr>
          <p:nvPr/>
        </p:nvSpPr>
        <p:spPr bwMode="auto">
          <a:xfrm>
            <a:off x="3101975" y="274637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17" name="Line 124"/>
          <p:cNvSpPr>
            <a:spLocks noChangeShapeType="1"/>
          </p:cNvSpPr>
          <p:nvPr/>
        </p:nvSpPr>
        <p:spPr bwMode="auto">
          <a:xfrm>
            <a:off x="3101975" y="27463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18" name="Line 125"/>
          <p:cNvSpPr>
            <a:spLocks noChangeShapeType="1"/>
          </p:cNvSpPr>
          <p:nvPr/>
        </p:nvSpPr>
        <p:spPr bwMode="auto">
          <a:xfrm>
            <a:off x="3101975" y="27463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19" name="Rectangle 126"/>
          <p:cNvSpPr>
            <a:spLocks noChangeArrowheads="1"/>
          </p:cNvSpPr>
          <p:nvPr/>
        </p:nvSpPr>
        <p:spPr bwMode="auto">
          <a:xfrm>
            <a:off x="3108325" y="2746375"/>
            <a:ext cx="96520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20" name="Line 127"/>
          <p:cNvSpPr>
            <a:spLocks noChangeShapeType="1"/>
          </p:cNvSpPr>
          <p:nvPr/>
        </p:nvSpPr>
        <p:spPr bwMode="auto">
          <a:xfrm>
            <a:off x="3108325" y="2746375"/>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21" name="Rectangle 128"/>
          <p:cNvSpPr>
            <a:spLocks noChangeArrowheads="1"/>
          </p:cNvSpPr>
          <p:nvPr/>
        </p:nvSpPr>
        <p:spPr bwMode="auto">
          <a:xfrm>
            <a:off x="4073525" y="2746375"/>
            <a:ext cx="63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22" name="Line 129"/>
          <p:cNvSpPr>
            <a:spLocks noChangeShapeType="1"/>
          </p:cNvSpPr>
          <p:nvPr/>
        </p:nvSpPr>
        <p:spPr bwMode="auto">
          <a:xfrm>
            <a:off x="4073525" y="27463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23" name="Line 130"/>
          <p:cNvSpPr>
            <a:spLocks noChangeShapeType="1"/>
          </p:cNvSpPr>
          <p:nvPr/>
        </p:nvSpPr>
        <p:spPr bwMode="auto">
          <a:xfrm>
            <a:off x="4073525" y="27463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24" name="Rectangle 131"/>
          <p:cNvSpPr>
            <a:spLocks noChangeArrowheads="1"/>
          </p:cNvSpPr>
          <p:nvPr/>
        </p:nvSpPr>
        <p:spPr bwMode="auto">
          <a:xfrm>
            <a:off x="4079875" y="2746375"/>
            <a:ext cx="96520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25" name="Line 132"/>
          <p:cNvSpPr>
            <a:spLocks noChangeShapeType="1"/>
          </p:cNvSpPr>
          <p:nvPr/>
        </p:nvSpPr>
        <p:spPr bwMode="auto">
          <a:xfrm>
            <a:off x="4079875" y="2746375"/>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26" name="Rectangle 133"/>
          <p:cNvSpPr>
            <a:spLocks noChangeArrowheads="1"/>
          </p:cNvSpPr>
          <p:nvPr/>
        </p:nvSpPr>
        <p:spPr bwMode="auto">
          <a:xfrm>
            <a:off x="5045075" y="274637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27" name="Line 134"/>
          <p:cNvSpPr>
            <a:spLocks noChangeShapeType="1"/>
          </p:cNvSpPr>
          <p:nvPr/>
        </p:nvSpPr>
        <p:spPr bwMode="auto">
          <a:xfrm>
            <a:off x="5045075" y="27463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28" name="Line 135"/>
          <p:cNvSpPr>
            <a:spLocks noChangeShapeType="1"/>
          </p:cNvSpPr>
          <p:nvPr/>
        </p:nvSpPr>
        <p:spPr bwMode="auto">
          <a:xfrm>
            <a:off x="5045075" y="27463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29" name="Rectangle 136"/>
          <p:cNvSpPr>
            <a:spLocks noChangeArrowheads="1"/>
          </p:cNvSpPr>
          <p:nvPr/>
        </p:nvSpPr>
        <p:spPr bwMode="auto">
          <a:xfrm>
            <a:off x="5051425" y="2746375"/>
            <a:ext cx="9080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30" name="Line 137"/>
          <p:cNvSpPr>
            <a:spLocks noChangeShapeType="1"/>
          </p:cNvSpPr>
          <p:nvPr/>
        </p:nvSpPr>
        <p:spPr bwMode="auto">
          <a:xfrm>
            <a:off x="5051425" y="2746375"/>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31" name="Rectangle 138"/>
          <p:cNvSpPr>
            <a:spLocks noChangeArrowheads="1"/>
          </p:cNvSpPr>
          <p:nvPr/>
        </p:nvSpPr>
        <p:spPr bwMode="auto">
          <a:xfrm>
            <a:off x="5959475" y="274637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32" name="Line 139"/>
          <p:cNvSpPr>
            <a:spLocks noChangeShapeType="1"/>
          </p:cNvSpPr>
          <p:nvPr/>
        </p:nvSpPr>
        <p:spPr bwMode="auto">
          <a:xfrm>
            <a:off x="5959475" y="27463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33" name="Line 140"/>
          <p:cNvSpPr>
            <a:spLocks noChangeShapeType="1"/>
          </p:cNvSpPr>
          <p:nvPr/>
        </p:nvSpPr>
        <p:spPr bwMode="auto">
          <a:xfrm>
            <a:off x="5959475" y="27463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34" name="Rectangle 141"/>
          <p:cNvSpPr>
            <a:spLocks noChangeArrowheads="1"/>
          </p:cNvSpPr>
          <p:nvPr/>
        </p:nvSpPr>
        <p:spPr bwMode="auto">
          <a:xfrm>
            <a:off x="5965825" y="2746375"/>
            <a:ext cx="9080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35" name="Line 142"/>
          <p:cNvSpPr>
            <a:spLocks noChangeShapeType="1"/>
          </p:cNvSpPr>
          <p:nvPr/>
        </p:nvSpPr>
        <p:spPr bwMode="auto">
          <a:xfrm>
            <a:off x="5965825" y="2746375"/>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36" name="Rectangle 143"/>
          <p:cNvSpPr>
            <a:spLocks noChangeArrowheads="1"/>
          </p:cNvSpPr>
          <p:nvPr/>
        </p:nvSpPr>
        <p:spPr bwMode="auto">
          <a:xfrm>
            <a:off x="6873875" y="274637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37" name="Line 144"/>
          <p:cNvSpPr>
            <a:spLocks noChangeShapeType="1"/>
          </p:cNvSpPr>
          <p:nvPr/>
        </p:nvSpPr>
        <p:spPr bwMode="auto">
          <a:xfrm>
            <a:off x="6873875" y="27463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38" name="Line 145"/>
          <p:cNvSpPr>
            <a:spLocks noChangeShapeType="1"/>
          </p:cNvSpPr>
          <p:nvPr/>
        </p:nvSpPr>
        <p:spPr bwMode="auto">
          <a:xfrm>
            <a:off x="6873875" y="27463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39" name="Rectangle 146"/>
          <p:cNvSpPr>
            <a:spLocks noChangeArrowheads="1"/>
          </p:cNvSpPr>
          <p:nvPr/>
        </p:nvSpPr>
        <p:spPr bwMode="auto">
          <a:xfrm>
            <a:off x="6880225" y="2746375"/>
            <a:ext cx="887413"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40" name="Line 147"/>
          <p:cNvSpPr>
            <a:spLocks noChangeShapeType="1"/>
          </p:cNvSpPr>
          <p:nvPr/>
        </p:nvSpPr>
        <p:spPr bwMode="auto">
          <a:xfrm>
            <a:off x="6880225" y="2746375"/>
            <a:ext cx="887413"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41" name="Rectangle 148"/>
          <p:cNvSpPr>
            <a:spLocks noChangeArrowheads="1"/>
          </p:cNvSpPr>
          <p:nvPr/>
        </p:nvSpPr>
        <p:spPr bwMode="auto">
          <a:xfrm>
            <a:off x="7767638" y="2746375"/>
            <a:ext cx="63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42" name="Line 149"/>
          <p:cNvSpPr>
            <a:spLocks noChangeShapeType="1"/>
          </p:cNvSpPr>
          <p:nvPr/>
        </p:nvSpPr>
        <p:spPr bwMode="auto">
          <a:xfrm>
            <a:off x="7767638" y="27463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43" name="Line 150"/>
          <p:cNvSpPr>
            <a:spLocks noChangeShapeType="1"/>
          </p:cNvSpPr>
          <p:nvPr/>
        </p:nvSpPr>
        <p:spPr bwMode="auto">
          <a:xfrm>
            <a:off x="7767638" y="2746375"/>
            <a:ext cx="1587"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44" name="Rectangle 151"/>
          <p:cNvSpPr>
            <a:spLocks noChangeArrowheads="1"/>
          </p:cNvSpPr>
          <p:nvPr/>
        </p:nvSpPr>
        <p:spPr bwMode="auto">
          <a:xfrm>
            <a:off x="1697038" y="2752725"/>
            <a:ext cx="4762"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45" name="Line 152"/>
          <p:cNvSpPr>
            <a:spLocks noChangeShapeType="1"/>
          </p:cNvSpPr>
          <p:nvPr/>
        </p:nvSpPr>
        <p:spPr bwMode="auto">
          <a:xfrm>
            <a:off x="1697038" y="2752725"/>
            <a:ext cx="1587" cy="620713"/>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46" name="Rectangle 153"/>
          <p:cNvSpPr>
            <a:spLocks noChangeArrowheads="1"/>
          </p:cNvSpPr>
          <p:nvPr/>
        </p:nvSpPr>
        <p:spPr bwMode="auto">
          <a:xfrm>
            <a:off x="3101975" y="2752725"/>
            <a:ext cx="6350"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47" name="Line 154"/>
          <p:cNvSpPr>
            <a:spLocks noChangeShapeType="1"/>
          </p:cNvSpPr>
          <p:nvPr/>
        </p:nvSpPr>
        <p:spPr bwMode="auto">
          <a:xfrm>
            <a:off x="3101975" y="2752725"/>
            <a:ext cx="1588" cy="620713"/>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48" name="Rectangle 155"/>
          <p:cNvSpPr>
            <a:spLocks noChangeArrowheads="1"/>
          </p:cNvSpPr>
          <p:nvPr/>
        </p:nvSpPr>
        <p:spPr bwMode="auto">
          <a:xfrm>
            <a:off x="4073525" y="2752725"/>
            <a:ext cx="6350" cy="620713"/>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49" name="Line 156"/>
          <p:cNvSpPr>
            <a:spLocks noChangeShapeType="1"/>
          </p:cNvSpPr>
          <p:nvPr/>
        </p:nvSpPr>
        <p:spPr bwMode="auto">
          <a:xfrm>
            <a:off x="4073525" y="2752725"/>
            <a:ext cx="1588" cy="620713"/>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50" name="Rectangle 157"/>
          <p:cNvSpPr>
            <a:spLocks noChangeArrowheads="1"/>
          </p:cNvSpPr>
          <p:nvPr/>
        </p:nvSpPr>
        <p:spPr bwMode="auto">
          <a:xfrm>
            <a:off x="5045075" y="2752725"/>
            <a:ext cx="6350"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51" name="Line 158"/>
          <p:cNvSpPr>
            <a:spLocks noChangeShapeType="1"/>
          </p:cNvSpPr>
          <p:nvPr/>
        </p:nvSpPr>
        <p:spPr bwMode="auto">
          <a:xfrm>
            <a:off x="5045075" y="2752725"/>
            <a:ext cx="1588" cy="620713"/>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52" name="Rectangle 159"/>
          <p:cNvSpPr>
            <a:spLocks noChangeArrowheads="1"/>
          </p:cNvSpPr>
          <p:nvPr/>
        </p:nvSpPr>
        <p:spPr bwMode="auto">
          <a:xfrm>
            <a:off x="5959475" y="2752725"/>
            <a:ext cx="6350"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53" name="Line 160"/>
          <p:cNvSpPr>
            <a:spLocks noChangeShapeType="1"/>
          </p:cNvSpPr>
          <p:nvPr/>
        </p:nvSpPr>
        <p:spPr bwMode="auto">
          <a:xfrm>
            <a:off x="5959475" y="2752725"/>
            <a:ext cx="1588" cy="620713"/>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54" name="Rectangle 161"/>
          <p:cNvSpPr>
            <a:spLocks noChangeArrowheads="1"/>
          </p:cNvSpPr>
          <p:nvPr/>
        </p:nvSpPr>
        <p:spPr bwMode="auto">
          <a:xfrm>
            <a:off x="6873875" y="2752725"/>
            <a:ext cx="6350"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55" name="Line 162"/>
          <p:cNvSpPr>
            <a:spLocks noChangeShapeType="1"/>
          </p:cNvSpPr>
          <p:nvPr/>
        </p:nvSpPr>
        <p:spPr bwMode="auto">
          <a:xfrm>
            <a:off x="6873875" y="2752725"/>
            <a:ext cx="1588" cy="620713"/>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56" name="Rectangle 163"/>
          <p:cNvSpPr>
            <a:spLocks noChangeArrowheads="1"/>
          </p:cNvSpPr>
          <p:nvPr/>
        </p:nvSpPr>
        <p:spPr bwMode="auto">
          <a:xfrm>
            <a:off x="7767638" y="2752725"/>
            <a:ext cx="6350" cy="620713"/>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57" name="Line 164"/>
          <p:cNvSpPr>
            <a:spLocks noChangeShapeType="1"/>
          </p:cNvSpPr>
          <p:nvPr/>
        </p:nvSpPr>
        <p:spPr bwMode="auto">
          <a:xfrm>
            <a:off x="7767638" y="2752725"/>
            <a:ext cx="1587" cy="620713"/>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58" name="Rectangle 165"/>
          <p:cNvSpPr>
            <a:spLocks noChangeArrowheads="1"/>
          </p:cNvSpPr>
          <p:nvPr/>
        </p:nvSpPr>
        <p:spPr bwMode="auto">
          <a:xfrm>
            <a:off x="2979738" y="3413125"/>
            <a:ext cx="63500" cy="274638"/>
          </a:xfrm>
          <a:prstGeom prst="rect">
            <a:avLst/>
          </a:prstGeom>
          <a:noFill/>
          <a:ln w="9525">
            <a:noFill/>
            <a:miter lim="800000"/>
            <a:headEnd/>
            <a:tailEnd/>
          </a:ln>
        </p:spPr>
        <p:txBody>
          <a:bodyPr wrap="none" lIns="0" tIns="0" rIns="0" bIns="0">
            <a:spAutoFit/>
          </a:bodyPr>
          <a:lstStyle/>
          <a:p>
            <a:pPr eaLnBrk="0" hangingPunct="0"/>
            <a:r>
              <a:rPr lang="en-US"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859" name="Rectangle 166"/>
          <p:cNvSpPr>
            <a:spLocks noChangeArrowheads="1"/>
          </p:cNvSpPr>
          <p:nvPr/>
        </p:nvSpPr>
        <p:spPr bwMode="auto">
          <a:xfrm>
            <a:off x="2401888" y="3673475"/>
            <a:ext cx="63500" cy="274638"/>
          </a:xfrm>
          <a:prstGeom prst="rect">
            <a:avLst/>
          </a:prstGeom>
          <a:noFill/>
          <a:ln w="9525">
            <a:noFill/>
            <a:miter lim="800000"/>
            <a:headEnd/>
            <a:tailEnd/>
          </a:ln>
        </p:spPr>
        <p:txBody>
          <a:bodyPr wrap="none" lIns="0" tIns="0" rIns="0" bIns="0">
            <a:spAutoFit/>
          </a:bodyPr>
          <a:lstStyle/>
          <a:p>
            <a:pPr eaLnBrk="0" hangingPunct="0"/>
            <a:r>
              <a:rPr lang="en-US"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860" name="Rectangle 167"/>
          <p:cNvSpPr>
            <a:spLocks noChangeArrowheads="1"/>
          </p:cNvSpPr>
          <p:nvPr/>
        </p:nvSpPr>
        <p:spPr bwMode="auto">
          <a:xfrm>
            <a:off x="3590925" y="3446463"/>
            <a:ext cx="127000" cy="549275"/>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861" name="Rectangle 168"/>
          <p:cNvSpPr>
            <a:spLocks noChangeArrowheads="1"/>
          </p:cNvSpPr>
          <p:nvPr/>
        </p:nvSpPr>
        <p:spPr bwMode="auto">
          <a:xfrm>
            <a:off x="4560888" y="3446463"/>
            <a:ext cx="127000" cy="549275"/>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862" name="Rectangle 169"/>
          <p:cNvSpPr>
            <a:spLocks noChangeArrowheads="1"/>
          </p:cNvSpPr>
          <p:nvPr/>
        </p:nvSpPr>
        <p:spPr bwMode="auto">
          <a:xfrm>
            <a:off x="5505450" y="3446463"/>
            <a:ext cx="127000" cy="549275"/>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863" name="Rectangle 170"/>
          <p:cNvSpPr>
            <a:spLocks noChangeArrowheads="1"/>
          </p:cNvSpPr>
          <p:nvPr/>
        </p:nvSpPr>
        <p:spPr bwMode="auto">
          <a:xfrm>
            <a:off x="6419850" y="3446463"/>
            <a:ext cx="127000" cy="549275"/>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864" name="Rectangle 171"/>
          <p:cNvSpPr>
            <a:spLocks noChangeArrowheads="1"/>
          </p:cNvSpPr>
          <p:nvPr/>
        </p:nvSpPr>
        <p:spPr bwMode="auto">
          <a:xfrm>
            <a:off x="7323138" y="3446463"/>
            <a:ext cx="127000" cy="549275"/>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865" name="Rectangle 172"/>
          <p:cNvSpPr>
            <a:spLocks noChangeArrowheads="1"/>
          </p:cNvSpPr>
          <p:nvPr/>
        </p:nvSpPr>
        <p:spPr bwMode="auto">
          <a:xfrm>
            <a:off x="1697038" y="3373438"/>
            <a:ext cx="4762"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66" name="Line 173"/>
          <p:cNvSpPr>
            <a:spLocks noChangeShapeType="1"/>
          </p:cNvSpPr>
          <p:nvPr/>
        </p:nvSpPr>
        <p:spPr bwMode="auto">
          <a:xfrm>
            <a:off x="1697038" y="3373438"/>
            <a:ext cx="4762"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867" name="Line 174"/>
          <p:cNvSpPr>
            <a:spLocks noChangeShapeType="1"/>
          </p:cNvSpPr>
          <p:nvPr/>
        </p:nvSpPr>
        <p:spPr bwMode="auto">
          <a:xfrm>
            <a:off x="1697038" y="3373438"/>
            <a:ext cx="1587"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868" name="Rectangle 175"/>
          <p:cNvSpPr>
            <a:spLocks noChangeArrowheads="1"/>
          </p:cNvSpPr>
          <p:nvPr/>
        </p:nvSpPr>
        <p:spPr bwMode="auto">
          <a:xfrm>
            <a:off x="1701800" y="3373438"/>
            <a:ext cx="1400175"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69" name="Line 176"/>
          <p:cNvSpPr>
            <a:spLocks noChangeShapeType="1"/>
          </p:cNvSpPr>
          <p:nvPr/>
        </p:nvSpPr>
        <p:spPr bwMode="auto">
          <a:xfrm>
            <a:off x="1701800" y="3373438"/>
            <a:ext cx="1400175" cy="1587"/>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70" name="Rectangle 177"/>
          <p:cNvSpPr>
            <a:spLocks noChangeArrowheads="1"/>
          </p:cNvSpPr>
          <p:nvPr/>
        </p:nvSpPr>
        <p:spPr bwMode="auto">
          <a:xfrm>
            <a:off x="3101975" y="3373438"/>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71" name="Line 178"/>
          <p:cNvSpPr>
            <a:spLocks noChangeShapeType="1"/>
          </p:cNvSpPr>
          <p:nvPr/>
        </p:nvSpPr>
        <p:spPr bwMode="auto">
          <a:xfrm>
            <a:off x="3101975" y="3373438"/>
            <a:ext cx="6350" cy="1587"/>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72" name="Line 179"/>
          <p:cNvSpPr>
            <a:spLocks noChangeShapeType="1"/>
          </p:cNvSpPr>
          <p:nvPr/>
        </p:nvSpPr>
        <p:spPr bwMode="auto">
          <a:xfrm>
            <a:off x="3101975" y="3373438"/>
            <a:ext cx="1588" cy="4762"/>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73" name="Rectangle 180"/>
          <p:cNvSpPr>
            <a:spLocks noChangeArrowheads="1"/>
          </p:cNvSpPr>
          <p:nvPr/>
        </p:nvSpPr>
        <p:spPr bwMode="auto">
          <a:xfrm>
            <a:off x="3108325" y="3373438"/>
            <a:ext cx="96520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74" name="Line 181"/>
          <p:cNvSpPr>
            <a:spLocks noChangeShapeType="1"/>
          </p:cNvSpPr>
          <p:nvPr/>
        </p:nvSpPr>
        <p:spPr bwMode="auto">
          <a:xfrm>
            <a:off x="3108325" y="3373438"/>
            <a:ext cx="965200" cy="1587"/>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75" name="Rectangle 182"/>
          <p:cNvSpPr>
            <a:spLocks noChangeArrowheads="1"/>
          </p:cNvSpPr>
          <p:nvPr/>
        </p:nvSpPr>
        <p:spPr bwMode="auto">
          <a:xfrm>
            <a:off x="4073525" y="3373438"/>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76" name="Line 183"/>
          <p:cNvSpPr>
            <a:spLocks noChangeShapeType="1"/>
          </p:cNvSpPr>
          <p:nvPr/>
        </p:nvSpPr>
        <p:spPr bwMode="auto">
          <a:xfrm>
            <a:off x="4073525" y="3373438"/>
            <a:ext cx="6350" cy="1587"/>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77" name="Line 184"/>
          <p:cNvSpPr>
            <a:spLocks noChangeShapeType="1"/>
          </p:cNvSpPr>
          <p:nvPr/>
        </p:nvSpPr>
        <p:spPr bwMode="auto">
          <a:xfrm>
            <a:off x="4073525" y="3373438"/>
            <a:ext cx="1588" cy="4762"/>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78" name="Rectangle 185"/>
          <p:cNvSpPr>
            <a:spLocks noChangeArrowheads="1"/>
          </p:cNvSpPr>
          <p:nvPr/>
        </p:nvSpPr>
        <p:spPr bwMode="auto">
          <a:xfrm>
            <a:off x="4079875" y="3373438"/>
            <a:ext cx="96520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79" name="Line 186"/>
          <p:cNvSpPr>
            <a:spLocks noChangeShapeType="1"/>
          </p:cNvSpPr>
          <p:nvPr/>
        </p:nvSpPr>
        <p:spPr bwMode="auto">
          <a:xfrm>
            <a:off x="4079875" y="3373438"/>
            <a:ext cx="965200" cy="1587"/>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80" name="Rectangle 187"/>
          <p:cNvSpPr>
            <a:spLocks noChangeArrowheads="1"/>
          </p:cNvSpPr>
          <p:nvPr/>
        </p:nvSpPr>
        <p:spPr bwMode="auto">
          <a:xfrm>
            <a:off x="5045075" y="3373438"/>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81" name="Line 188"/>
          <p:cNvSpPr>
            <a:spLocks noChangeShapeType="1"/>
          </p:cNvSpPr>
          <p:nvPr/>
        </p:nvSpPr>
        <p:spPr bwMode="auto">
          <a:xfrm>
            <a:off x="5045075" y="3373438"/>
            <a:ext cx="6350" cy="1587"/>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82" name="Line 189"/>
          <p:cNvSpPr>
            <a:spLocks noChangeShapeType="1"/>
          </p:cNvSpPr>
          <p:nvPr/>
        </p:nvSpPr>
        <p:spPr bwMode="auto">
          <a:xfrm>
            <a:off x="5045075" y="3373438"/>
            <a:ext cx="1588" cy="4762"/>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83" name="Rectangle 190"/>
          <p:cNvSpPr>
            <a:spLocks noChangeArrowheads="1"/>
          </p:cNvSpPr>
          <p:nvPr/>
        </p:nvSpPr>
        <p:spPr bwMode="auto">
          <a:xfrm>
            <a:off x="5051425" y="3373438"/>
            <a:ext cx="9080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84" name="Line 191"/>
          <p:cNvSpPr>
            <a:spLocks noChangeShapeType="1"/>
          </p:cNvSpPr>
          <p:nvPr/>
        </p:nvSpPr>
        <p:spPr bwMode="auto">
          <a:xfrm>
            <a:off x="5051425" y="3373438"/>
            <a:ext cx="908050" cy="1587"/>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85" name="Rectangle 192"/>
          <p:cNvSpPr>
            <a:spLocks noChangeArrowheads="1"/>
          </p:cNvSpPr>
          <p:nvPr/>
        </p:nvSpPr>
        <p:spPr bwMode="auto">
          <a:xfrm>
            <a:off x="5959475" y="3373438"/>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86" name="Line 193"/>
          <p:cNvSpPr>
            <a:spLocks noChangeShapeType="1"/>
          </p:cNvSpPr>
          <p:nvPr/>
        </p:nvSpPr>
        <p:spPr bwMode="auto">
          <a:xfrm>
            <a:off x="5959475" y="3373438"/>
            <a:ext cx="6350" cy="1587"/>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87" name="Line 194"/>
          <p:cNvSpPr>
            <a:spLocks noChangeShapeType="1"/>
          </p:cNvSpPr>
          <p:nvPr/>
        </p:nvSpPr>
        <p:spPr bwMode="auto">
          <a:xfrm>
            <a:off x="5959475" y="3373438"/>
            <a:ext cx="1588" cy="4762"/>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88" name="Rectangle 195"/>
          <p:cNvSpPr>
            <a:spLocks noChangeArrowheads="1"/>
          </p:cNvSpPr>
          <p:nvPr/>
        </p:nvSpPr>
        <p:spPr bwMode="auto">
          <a:xfrm>
            <a:off x="5965825" y="3373438"/>
            <a:ext cx="9080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89" name="Line 196"/>
          <p:cNvSpPr>
            <a:spLocks noChangeShapeType="1"/>
          </p:cNvSpPr>
          <p:nvPr/>
        </p:nvSpPr>
        <p:spPr bwMode="auto">
          <a:xfrm>
            <a:off x="5965825" y="3373438"/>
            <a:ext cx="908050" cy="1587"/>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90" name="Rectangle 197"/>
          <p:cNvSpPr>
            <a:spLocks noChangeArrowheads="1"/>
          </p:cNvSpPr>
          <p:nvPr/>
        </p:nvSpPr>
        <p:spPr bwMode="auto">
          <a:xfrm>
            <a:off x="6873875" y="3373438"/>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91" name="Line 198"/>
          <p:cNvSpPr>
            <a:spLocks noChangeShapeType="1"/>
          </p:cNvSpPr>
          <p:nvPr/>
        </p:nvSpPr>
        <p:spPr bwMode="auto">
          <a:xfrm>
            <a:off x="6873875" y="3373438"/>
            <a:ext cx="6350" cy="1587"/>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92" name="Line 199"/>
          <p:cNvSpPr>
            <a:spLocks noChangeShapeType="1"/>
          </p:cNvSpPr>
          <p:nvPr/>
        </p:nvSpPr>
        <p:spPr bwMode="auto">
          <a:xfrm>
            <a:off x="6873875" y="3373438"/>
            <a:ext cx="1588" cy="4762"/>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93" name="Rectangle 200"/>
          <p:cNvSpPr>
            <a:spLocks noChangeArrowheads="1"/>
          </p:cNvSpPr>
          <p:nvPr/>
        </p:nvSpPr>
        <p:spPr bwMode="auto">
          <a:xfrm>
            <a:off x="6880225" y="3373438"/>
            <a:ext cx="887413"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94" name="Line 201"/>
          <p:cNvSpPr>
            <a:spLocks noChangeShapeType="1"/>
          </p:cNvSpPr>
          <p:nvPr/>
        </p:nvSpPr>
        <p:spPr bwMode="auto">
          <a:xfrm>
            <a:off x="6880225" y="3373438"/>
            <a:ext cx="887413" cy="1587"/>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895" name="Rectangle 202"/>
          <p:cNvSpPr>
            <a:spLocks noChangeArrowheads="1"/>
          </p:cNvSpPr>
          <p:nvPr/>
        </p:nvSpPr>
        <p:spPr bwMode="auto">
          <a:xfrm>
            <a:off x="7767638" y="3373438"/>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96" name="Line 203"/>
          <p:cNvSpPr>
            <a:spLocks noChangeShapeType="1"/>
          </p:cNvSpPr>
          <p:nvPr/>
        </p:nvSpPr>
        <p:spPr bwMode="auto">
          <a:xfrm>
            <a:off x="7767638" y="3373438"/>
            <a:ext cx="6350" cy="1587"/>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97" name="Line 204"/>
          <p:cNvSpPr>
            <a:spLocks noChangeShapeType="1"/>
          </p:cNvSpPr>
          <p:nvPr/>
        </p:nvSpPr>
        <p:spPr bwMode="auto">
          <a:xfrm>
            <a:off x="7767638" y="3373438"/>
            <a:ext cx="1587" cy="4762"/>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898" name="Rectangle 205"/>
          <p:cNvSpPr>
            <a:spLocks noChangeArrowheads="1"/>
          </p:cNvSpPr>
          <p:nvPr/>
        </p:nvSpPr>
        <p:spPr bwMode="auto">
          <a:xfrm>
            <a:off x="1697038" y="3378200"/>
            <a:ext cx="4762"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899" name="Line 206"/>
          <p:cNvSpPr>
            <a:spLocks noChangeShapeType="1"/>
          </p:cNvSpPr>
          <p:nvPr/>
        </p:nvSpPr>
        <p:spPr bwMode="auto">
          <a:xfrm>
            <a:off x="1697038" y="3378200"/>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00" name="Rectangle 207"/>
          <p:cNvSpPr>
            <a:spLocks noChangeArrowheads="1"/>
          </p:cNvSpPr>
          <p:nvPr/>
        </p:nvSpPr>
        <p:spPr bwMode="auto">
          <a:xfrm>
            <a:off x="3101975" y="337820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01" name="Line 208"/>
          <p:cNvSpPr>
            <a:spLocks noChangeShapeType="1"/>
          </p:cNvSpPr>
          <p:nvPr/>
        </p:nvSpPr>
        <p:spPr bwMode="auto">
          <a:xfrm>
            <a:off x="3101975" y="337820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02" name="Rectangle 209"/>
          <p:cNvSpPr>
            <a:spLocks noChangeArrowheads="1"/>
          </p:cNvSpPr>
          <p:nvPr/>
        </p:nvSpPr>
        <p:spPr bwMode="auto">
          <a:xfrm>
            <a:off x="4073525" y="3378200"/>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03" name="Line 210"/>
          <p:cNvSpPr>
            <a:spLocks noChangeShapeType="1"/>
          </p:cNvSpPr>
          <p:nvPr/>
        </p:nvSpPr>
        <p:spPr bwMode="auto">
          <a:xfrm>
            <a:off x="4073525" y="337820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04" name="Rectangle 211"/>
          <p:cNvSpPr>
            <a:spLocks noChangeArrowheads="1"/>
          </p:cNvSpPr>
          <p:nvPr/>
        </p:nvSpPr>
        <p:spPr bwMode="auto">
          <a:xfrm>
            <a:off x="5045075" y="337820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05" name="Line 212"/>
          <p:cNvSpPr>
            <a:spLocks noChangeShapeType="1"/>
          </p:cNvSpPr>
          <p:nvPr/>
        </p:nvSpPr>
        <p:spPr bwMode="auto">
          <a:xfrm>
            <a:off x="5045075" y="337820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06" name="Rectangle 213"/>
          <p:cNvSpPr>
            <a:spLocks noChangeArrowheads="1"/>
          </p:cNvSpPr>
          <p:nvPr/>
        </p:nvSpPr>
        <p:spPr bwMode="auto">
          <a:xfrm>
            <a:off x="5959475" y="337820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07" name="Line 214"/>
          <p:cNvSpPr>
            <a:spLocks noChangeShapeType="1"/>
          </p:cNvSpPr>
          <p:nvPr/>
        </p:nvSpPr>
        <p:spPr bwMode="auto">
          <a:xfrm>
            <a:off x="5959475" y="337820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08" name="Rectangle 215"/>
          <p:cNvSpPr>
            <a:spLocks noChangeArrowheads="1"/>
          </p:cNvSpPr>
          <p:nvPr/>
        </p:nvSpPr>
        <p:spPr bwMode="auto">
          <a:xfrm>
            <a:off x="6873875" y="337820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09" name="Line 216"/>
          <p:cNvSpPr>
            <a:spLocks noChangeShapeType="1"/>
          </p:cNvSpPr>
          <p:nvPr/>
        </p:nvSpPr>
        <p:spPr bwMode="auto">
          <a:xfrm>
            <a:off x="6873875" y="337820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10" name="Rectangle 217"/>
          <p:cNvSpPr>
            <a:spLocks noChangeArrowheads="1"/>
          </p:cNvSpPr>
          <p:nvPr/>
        </p:nvSpPr>
        <p:spPr bwMode="auto">
          <a:xfrm>
            <a:off x="7767638" y="3378200"/>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11" name="Line 218"/>
          <p:cNvSpPr>
            <a:spLocks noChangeShapeType="1"/>
          </p:cNvSpPr>
          <p:nvPr/>
        </p:nvSpPr>
        <p:spPr bwMode="auto">
          <a:xfrm>
            <a:off x="7767638" y="3378200"/>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13" name="Rectangle 220"/>
          <p:cNvSpPr>
            <a:spLocks noChangeArrowheads="1"/>
          </p:cNvSpPr>
          <p:nvPr/>
        </p:nvSpPr>
        <p:spPr bwMode="auto">
          <a:xfrm>
            <a:off x="1697038" y="3997325"/>
            <a:ext cx="4762"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14" name="Line 221"/>
          <p:cNvSpPr>
            <a:spLocks noChangeShapeType="1"/>
          </p:cNvSpPr>
          <p:nvPr/>
        </p:nvSpPr>
        <p:spPr bwMode="auto">
          <a:xfrm>
            <a:off x="1697038" y="3997325"/>
            <a:ext cx="4762"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915" name="Line 222"/>
          <p:cNvSpPr>
            <a:spLocks noChangeShapeType="1"/>
          </p:cNvSpPr>
          <p:nvPr/>
        </p:nvSpPr>
        <p:spPr bwMode="auto">
          <a:xfrm>
            <a:off x="1697038" y="3997325"/>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916" name="Rectangle 223"/>
          <p:cNvSpPr>
            <a:spLocks noChangeArrowheads="1"/>
          </p:cNvSpPr>
          <p:nvPr/>
        </p:nvSpPr>
        <p:spPr bwMode="auto">
          <a:xfrm>
            <a:off x="1701800" y="3997325"/>
            <a:ext cx="1400175"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17" name="Line 224"/>
          <p:cNvSpPr>
            <a:spLocks noChangeShapeType="1"/>
          </p:cNvSpPr>
          <p:nvPr/>
        </p:nvSpPr>
        <p:spPr bwMode="auto">
          <a:xfrm>
            <a:off x="1701800" y="3997325"/>
            <a:ext cx="1400175"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18" name="Rectangle 225"/>
          <p:cNvSpPr>
            <a:spLocks noChangeArrowheads="1"/>
          </p:cNvSpPr>
          <p:nvPr/>
        </p:nvSpPr>
        <p:spPr bwMode="auto">
          <a:xfrm>
            <a:off x="3101975" y="39973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19" name="Line 226"/>
          <p:cNvSpPr>
            <a:spLocks noChangeShapeType="1"/>
          </p:cNvSpPr>
          <p:nvPr/>
        </p:nvSpPr>
        <p:spPr bwMode="auto">
          <a:xfrm>
            <a:off x="3101975" y="399732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20" name="Line 227"/>
          <p:cNvSpPr>
            <a:spLocks noChangeShapeType="1"/>
          </p:cNvSpPr>
          <p:nvPr/>
        </p:nvSpPr>
        <p:spPr bwMode="auto">
          <a:xfrm>
            <a:off x="3101975" y="399732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21" name="Rectangle 228"/>
          <p:cNvSpPr>
            <a:spLocks noChangeArrowheads="1"/>
          </p:cNvSpPr>
          <p:nvPr/>
        </p:nvSpPr>
        <p:spPr bwMode="auto">
          <a:xfrm>
            <a:off x="3108325" y="3997325"/>
            <a:ext cx="96520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22" name="Line 229"/>
          <p:cNvSpPr>
            <a:spLocks noChangeShapeType="1"/>
          </p:cNvSpPr>
          <p:nvPr/>
        </p:nvSpPr>
        <p:spPr bwMode="auto">
          <a:xfrm>
            <a:off x="3108325" y="3997325"/>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23" name="Rectangle 230"/>
          <p:cNvSpPr>
            <a:spLocks noChangeArrowheads="1"/>
          </p:cNvSpPr>
          <p:nvPr/>
        </p:nvSpPr>
        <p:spPr bwMode="auto">
          <a:xfrm>
            <a:off x="4073525" y="39973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24" name="Line 231"/>
          <p:cNvSpPr>
            <a:spLocks noChangeShapeType="1"/>
          </p:cNvSpPr>
          <p:nvPr/>
        </p:nvSpPr>
        <p:spPr bwMode="auto">
          <a:xfrm>
            <a:off x="4073525" y="399732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25" name="Line 232"/>
          <p:cNvSpPr>
            <a:spLocks noChangeShapeType="1"/>
          </p:cNvSpPr>
          <p:nvPr/>
        </p:nvSpPr>
        <p:spPr bwMode="auto">
          <a:xfrm>
            <a:off x="4073525" y="399732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26" name="Rectangle 233"/>
          <p:cNvSpPr>
            <a:spLocks noChangeArrowheads="1"/>
          </p:cNvSpPr>
          <p:nvPr/>
        </p:nvSpPr>
        <p:spPr bwMode="auto">
          <a:xfrm>
            <a:off x="4079875" y="3997325"/>
            <a:ext cx="96520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27" name="Line 234"/>
          <p:cNvSpPr>
            <a:spLocks noChangeShapeType="1"/>
          </p:cNvSpPr>
          <p:nvPr/>
        </p:nvSpPr>
        <p:spPr bwMode="auto">
          <a:xfrm>
            <a:off x="4079875" y="3997325"/>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28" name="Rectangle 235"/>
          <p:cNvSpPr>
            <a:spLocks noChangeArrowheads="1"/>
          </p:cNvSpPr>
          <p:nvPr/>
        </p:nvSpPr>
        <p:spPr bwMode="auto">
          <a:xfrm>
            <a:off x="5045075" y="39973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29" name="Line 236"/>
          <p:cNvSpPr>
            <a:spLocks noChangeShapeType="1"/>
          </p:cNvSpPr>
          <p:nvPr/>
        </p:nvSpPr>
        <p:spPr bwMode="auto">
          <a:xfrm>
            <a:off x="5045075" y="399732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30" name="Line 237"/>
          <p:cNvSpPr>
            <a:spLocks noChangeShapeType="1"/>
          </p:cNvSpPr>
          <p:nvPr/>
        </p:nvSpPr>
        <p:spPr bwMode="auto">
          <a:xfrm>
            <a:off x="5045075" y="399732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31" name="Rectangle 238"/>
          <p:cNvSpPr>
            <a:spLocks noChangeArrowheads="1"/>
          </p:cNvSpPr>
          <p:nvPr/>
        </p:nvSpPr>
        <p:spPr bwMode="auto">
          <a:xfrm>
            <a:off x="5051425" y="3997325"/>
            <a:ext cx="9080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32" name="Line 239"/>
          <p:cNvSpPr>
            <a:spLocks noChangeShapeType="1"/>
          </p:cNvSpPr>
          <p:nvPr/>
        </p:nvSpPr>
        <p:spPr bwMode="auto">
          <a:xfrm>
            <a:off x="5051425" y="3997325"/>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33" name="Rectangle 240"/>
          <p:cNvSpPr>
            <a:spLocks noChangeArrowheads="1"/>
          </p:cNvSpPr>
          <p:nvPr/>
        </p:nvSpPr>
        <p:spPr bwMode="auto">
          <a:xfrm>
            <a:off x="5959475" y="39973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34" name="Line 241"/>
          <p:cNvSpPr>
            <a:spLocks noChangeShapeType="1"/>
          </p:cNvSpPr>
          <p:nvPr/>
        </p:nvSpPr>
        <p:spPr bwMode="auto">
          <a:xfrm>
            <a:off x="5959475" y="399732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35" name="Line 242"/>
          <p:cNvSpPr>
            <a:spLocks noChangeShapeType="1"/>
          </p:cNvSpPr>
          <p:nvPr/>
        </p:nvSpPr>
        <p:spPr bwMode="auto">
          <a:xfrm>
            <a:off x="5959475" y="399732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36" name="Rectangle 243"/>
          <p:cNvSpPr>
            <a:spLocks noChangeArrowheads="1"/>
          </p:cNvSpPr>
          <p:nvPr/>
        </p:nvSpPr>
        <p:spPr bwMode="auto">
          <a:xfrm>
            <a:off x="5965825" y="3997325"/>
            <a:ext cx="9080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37" name="Line 244"/>
          <p:cNvSpPr>
            <a:spLocks noChangeShapeType="1"/>
          </p:cNvSpPr>
          <p:nvPr/>
        </p:nvSpPr>
        <p:spPr bwMode="auto">
          <a:xfrm>
            <a:off x="5965825" y="3997325"/>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38" name="Rectangle 245"/>
          <p:cNvSpPr>
            <a:spLocks noChangeArrowheads="1"/>
          </p:cNvSpPr>
          <p:nvPr/>
        </p:nvSpPr>
        <p:spPr bwMode="auto">
          <a:xfrm>
            <a:off x="6873875" y="39973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39" name="Line 246"/>
          <p:cNvSpPr>
            <a:spLocks noChangeShapeType="1"/>
          </p:cNvSpPr>
          <p:nvPr/>
        </p:nvSpPr>
        <p:spPr bwMode="auto">
          <a:xfrm>
            <a:off x="6873875" y="399732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40" name="Line 247"/>
          <p:cNvSpPr>
            <a:spLocks noChangeShapeType="1"/>
          </p:cNvSpPr>
          <p:nvPr/>
        </p:nvSpPr>
        <p:spPr bwMode="auto">
          <a:xfrm>
            <a:off x="6873875" y="399732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41" name="Rectangle 248"/>
          <p:cNvSpPr>
            <a:spLocks noChangeArrowheads="1"/>
          </p:cNvSpPr>
          <p:nvPr/>
        </p:nvSpPr>
        <p:spPr bwMode="auto">
          <a:xfrm>
            <a:off x="6880225" y="3997325"/>
            <a:ext cx="887413"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42" name="Line 249"/>
          <p:cNvSpPr>
            <a:spLocks noChangeShapeType="1"/>
          </p:cNvSpPr>
          <p:nvPr/>
        </p:nvSpPr>
        <p:spPr bwMode="auto">
          <a:xfrm>
            <a:off x="6880225" y="3997325"/>
            <a:ext cx="887413"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43" name="Rectangle 250"/>
          <p:cNvSpPr>
            <a:spLocks noChangeArrowheads="1"/>
          </p:cNvSpPr>
          <p:nvPr/>
        </p:nvSpPr>
        <p:spPr bwMode="auto">
          <a:xfrm>
            <a:off x="7767638" y="399732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44" name="Line 251"/>
          <p:cNvSpPr>
            <a:spLocks noChangeShapeType="1"/>
          </p:cNvSpPr>
          <p:nvPr/>
        </p:nvSpPr>
        <p:spPr bwMode="auto">
          <a:xfrm>
            <a:off x="7767638" y="399732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45" name="Line 252"/>
          <p:cNvSpPr>
            <a:spLocks noChangeShapeType="1"/>
          </p:cNvSpPr>
          <p:nvPr/>
        </p:nvSpPr>
        <p:spPr bwMode="auto">
          <a:xfrm>
            <a:off x="7767638" y="3997325"/>
            <a:ext cx="1587"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46" name="Rectangle 253"/>
          <p:cNvSpPr>
            <a:spLocks noChangeArrowheads="1"/>
          </p:cNvSpPr>
          <p:nvPr/>
        </p:nvSpPr>
        <p:spPr bwMode="auto">
          <a:xfrm>
            <a:off x="1697038" y="4003675"/>
            <a:ext cx="4762"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47" name="Line 254"/>
          <p:cNvSpPr>
            <a:spLocks noChangeShapeType="1"/>
          </p:cNvSpPr>
          <p:nvPr/>
        </p:nvSpPr>
        <p:spPr bwMode="auto">
          <a:xfrm>
            <a:off x="1697038" y="4003675"/>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48" name="Rectangle 255"/>
          <p:cNvSpPr>
            <a:spLocks noChangeArrowheads="1"/>
          </p:cNvSpPr>
          <p:nvPr/>
        </p:nvSpPr>
        <p:spPr bwMode="auto">
          <a:xfrm>
            <a:off x="3101975" y="40036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49" name="Line 256"/>
          <p:cNvSpPr>
            <a:spLocks noChangeShapeType="1"/>
          </p:cNvSpPr>
          <p:nvPr/>
        </p:nvSpPr>
        <p:spPr bwMode="auto">
          <a:xfrm>
            <a:off x="3101975" y="40036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50" name="Rectangle 257"/>
          <p:cNvSpPr>
            <a:spLocks noChangeArrowheads="1"/>
          </p:cNvSpPr>
          <p:nvPr/>
        </p:nvSpPr>
        <p:spPr bwMode="auto">
          <a:xfrm>
            <a:off x="4073525" y="4003675"/>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51" name="Line 258"/>
          <p:cNvSpPr>
            <a:spLocks noChangeShapeType="1"/>
          </p:cNvSpPr>
          <p:nvPr/>
        </p:nvSpPr>
        <p:spPr bwMode="auto">
          <a:xfrm>
            <a:off x="4073525" y="40036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52" name="Rectangle 259"/>
          <p:cNvSpPr>
            <a:spLocks noChangeArrowheads="1"/>
          </p:cNvSpPr>
          <p:nvPr/>
        </p:nvSpPr>
        <p:spPr bwMode="auto">
          <a:xfrm>
            <a:off x="5045075" y="40036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53" name="Line 260"/>
          <p:cNvSpPr>
            <a:spLocks noChangeShapeType="1"/>
          </p:cNvSpPr>
          <p:nvPr/>
        </p:nvSpPr>
        <p:spPr bwMode="auto">
          <a:xfrm>
            <a:off x="5045075" y="40036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54" name="Rectangle 261"/>
          <p:cNvSpPr>
            <a:spLocks noChangeArrowheads="1"/>
          </p:cNvSpPr>
          <p:nvPr/>
        </p:nvSpPr>
        <p:spPr bwMode="auto">
          <a:xfrm>
            <a:off x="5959475" y="40036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55" name="Line 262"/>
          <p:cNvSpPr>
            <a:spLocks noChangeShapeType="1"/>
          </p:cNvSpPr>
          <p:nvPr/>
        </p:nvSpPr>
        <p:spPr bwMode="auto">
          <a:xfrm>
            <a:off x="5959475" y="40036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56" name="Rectangle 263"/>
          <p:cNvSpPr>
            <a:spLocks noChangeArrowheads="1"/>
          </p:cNvSpPr>
          <p:nvPr/>
        </p:nvSpPr>
        <p:spPr bwMode="auto">
          <a:xfrm>
            <a:off x="6873875" y="400367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57" name="Line 264"/>
          <p:cNvSpPr>
            <a:spLocks noChangeShapeType="1"/>
          </p:cNvSpPr>
          <p:nvPr/>
        </p:nvSpPr>
        <p:spPr bwMode="auto">
          <a:xfrm>
            <a:off x="6873875" y="400367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58" name="Rectangle 265"/>
          <p:cNvSpPr>
            <a:spLocks noChangeArrowheads="1"/>
          </p:cNvSpPr>
          <p:nvPr/>
        </p:nvSpPr>
        <p:spPr bwMode="auto">
          <a:xfrm>
            <a:off x="7767638" y="4003675"/>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59" name="Line 266"/>
          <p:cNvSpPr>
            <a:spLocks noChangeShapeType="1"/>
          </p:cNvSpPr>
          <p:nvPr/>
        </p:nvSpPr>
        <p:spPr bwMode="auto">
          <a:xfrm>
            <a:off x="7767638" y="4003675"/>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61" name="Rectangle 268"/>
          <p:cNvSpPr>
            <a:spLocks noChangeArrowheads="1"/>
          </p:cNvSpPr>
          <p:nvPr/>
        </p:nvSpPr>
        <p:spPr bwMode="auto">
          <a:xfrm>
            <a:off x="2986088" y="4662488"/>
            <a:ext cx="63500" cy="274637"/>
          </a:xfrm>
          <a:prstGeom prst="rect">
            <a:avLst/>
          </a:prstGeom>
          <a:noFill/>
          <a:ln w="9525">
            <a:noFill/>
            <a:miter lim="800000"/>
            <a:headEnd/>
            <a:tailEnd/>
          </a:ln>
        </p:spPr>
        <p:txBody>
          <a:bodyPr wrap="none" lIns="0" tIns="0" rIns="0" bIns="0">
            <a:spAutoFit/>
          </a:bodyPr>
          <a:lstStyle/>
          <a:p>
            <a:pPr eaLnBrk="0" hangingPunct="0"/>
            <a:r>
              <a:rPr lang="en-US"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7962" name="Rectangle 269"/>
          <p:cNvSpPr>
            <a:spLocks noChangeArrowheads="1"/>
          </p:cNvSpPr>
          <p:nvPr/>
        </p:nvSpPr>
        <p:spPr bwMode="auto">
          <a:xfrm>
            <a:off x="1697038" y="4622800"/>
            <a:ext cx="4762"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63" name="Line 270"/>
          <p:cNvSpPr>
            <a:spLocks noChangeShapeType="1"/>
          </p:cNvSpPr>
          <p:nvPr/>
        </p:nvSpPr>
        <p:spPr bwMode="auto">
          <a:xfrm>
            <a:off x="1697038" y="4622800"/>
            <a:ext cx="4762"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964" name="Line 271"/>
          <p:cNvSpPr>
            <a:spLocks noChangeShapeType="1"/>
          </p:cNvSpPr>
          <p:nvPr/>
        </p:nvSpPr>
        <p:spPr bwMode="auto">
          <a:xfrm>
            <a:off x="1697038" y="4622800"/>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7965" name="Rectangle 272"/>
          <p:cNvSpPr>
            <a:spLocks noChangeArrowheads="1"/>
          </p:cNvSpPr>
          <p:nvPr/>
        </p:nvSpPr>
        <p:spPr bwMode="auto">
          <a:xfrm>
            <a:off x="1701800" y="4622800"/>
            <a:ext cx="1400175"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66" name="Line 273"/>
          <p:cNvSpPr>
            <a:spLocks noChangeShapeType="1"/>
          </p:cNvSpPr>
          <p:nvPr/>
        </p:nvSpPr>
        <p:spPr bwMode="auto">
          <a:xfrm>
            <a:off x="1701800" y="4622800"/>
            <a:ext cx="1400175"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67" name="Rectangle 274"/>
          <p:cNvSpPr>
            <a:spLocks noChangeArrowheads="1"/>
          </p:cNvSpPr>
          <p:nvPr/>
        </p:nvSpPr>
        <p:spPr bwMode="auto">
          <a:xfrm>
            <a:off x="3101975" y="462280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68" name="Line 275"/>
          <p:cNvSpPr>
            <a:spLocks noChangeShapeType="1"/>
          </p:cNvSpPr>
          <p:nvPr/>
        </p:nvSpPr>
        <p:spPr bwMode="auto">
          <a:xfrm>
            <a:off x="3101975" y="46228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69" name="Line 276"/>
          <p:cNvSpPr>
            <a:spLocks noChangeShapeType="1"/>
          </p:cNvSpPr>
          <p:nvPr/>
        </p:nvSpPr>
        <p:spPr bwMode="auto">
          <a:xfrm>
            <a:off x="3101975" y="46228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70" name="Rectangle 277"/>
          <p:cNvSpPr>
            <a:spLocks noChangeArrowheads="1"/>
          </p:cNvSpPr>
          <p:nvPr/>
        </p:nvSpPr>
        <p:spPr bwMode="auto">
          <a:xfrm>
            <a:off x="3108325" y="4622800"/>
            <a:ext cx="96520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71" name="Line 278"/>
          <p:cNvSpPr>
            <a:spLocks noChangeShapeType="1"/>
          </p:cNvSpPr>
          <p:nvPr/>
        </p:nvSpPr>
        <p:spPr bwMode="auto">
          <a:xfrm>
            <a:off x="3108325" y="4622800"/>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72" name="Rectangle 279"/>
          <p:cNvSpPr>
            <a:spLocks noChangeArrowheads="1"/>
          </p:cNvSpPr>
          <p:nvPr/>
        </p:nvSpPr>
        <p:spPr bwMode="auto">
          <a:xfrm>
            <a:off x="4073525" y="4622800"/>
            <a:ext cx="63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73" name="Line 280"/>
          <p:cNvSpPr>
            <a:spLocks noChangeShapeType="1"/>
          </p:cNvSpPr>
          <p:nvPr/>
        </p:nvSpPr>
        <p:spPr bwMode="auto">
          <a:xfrm>
            <a:off x="4073525" y="46228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74" name="Line 281"/>
          <p:cNvSpPr>
            <a:spLocks noChangeShapeType="1"/>
          </p:cNvSpPr>
          <p:nvPr/>
        </p:nvSpPr>
        <p:spPr bwMode="auto">
          <a:xfrm>
            <a:off x="4073525" y="46228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75" name="Rectangle 282"/>
          <p:cNvSpPr>
            <a:spLocks noChangeArrowheads="1"/>
          </p:cNvSpPr>
          <p:nvPr/>
        </p:nvSpPr>
        <p:spPr bwMode="auto">
          <a:xfrm>
            <a:off x="4079875" y="4622800"/>
            <a:ext cx="96520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76" name="Line 283"/>
          <p:cNvSpPr>
            <a:spLocks noChangeShapeType="1"/>
          </p:cNvSpPr>
          <p:nvPr/>
        </p:nvSpPr>
        <p:spPr bwMode="auto">
          <a:xfrm>
            <a:off x="4079875" y="4622800"/>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77" name="Rectangle 284"/>
          <p:cNvSpPr>
            <a:spLocks noChangeArrowheads="1"/>
          </p:cNvSpPr>
          <p:nvPr/>
        </p:nvSpPr>
        <p:spPr bwMode="auto">
          <a:xfrm>
            <a:off x="5045075" y="462280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78" name="Line 285"/>
          <p:cNvSpPr>
            <a:spLocks noChangeShapeType="1"/>
          </p:cNvSpPr>
          <p:nvPr/>
        </p:nvSpPr>
        <p:spPr bwMode="auto">
          <a:xfrm>
            <a:off x="5045075" y="46228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79" name="Line 286"/>
          <p:cNvSpPr>
            <a:spLocks noChangeShapeType="1"/>
          </p:cNvSpPr>
          <p:nvPr/>
        </p:nvSpPr>
        <p:spPr bwMode="auto">
          <a:xfrm>
            <a:off x="5045075" y="46228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80" name="Rectangle 287"/>
          <p:cNvSpPr>
            <a:spLocks noChangeArrowheads="1"/>
          </p:cNvSpPr>
          <p:nvPr/>
        </p:nvSpPr>
        <p:spPr bwMode="auto">
          <a:xfrm>
            <a:off x="5051425" y="4622800"/>
            <a:ext cx="9080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81" name="Line 288"/>
          <p:cNvSpPr>
            <a:spLocks noChangeShapeType="1"/>
          </p:cNvSpPr>
          <p:nvPr/>
        </p:nvSpPr>
        <p:spPr bwMode="auto">
          <a:xfrm>
            <a:off x="5051425" y="4622800"/>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82" name="Rectangle 289"/>
          <p:cNvSpPr>
            <a:spLocks noChangeArrowheads="1"/>
          </p:cNvSpPr>
          <p:nvPr/>
        </p:nvSpPr>
        <p:spPr bwMode="auto">
          <a:xfrm>
            <a:off x="5959475" y="462280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83" name="Line 290"/>
          <p:cNvSpPr>
            <a:spLocks noChangeShapeType="1"/>
          </p:cNvSpPr>
          <p:nvPr/>
        </p:nvSpPr>
        <p:spPr bwMode="auto">
          <a:xfrm>
            <a:off x="5959475" y="46228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84" name="Line 291"/>
          <p:cNvSpPr>
            <a:spLocks noChangeShapeType="1"/>
          </p:cNvSpPr>
          <p:nvPr/>
        </p:nvSpPr>
        <p:spPr bwMode="auto">
          <a:xfrm>
            <a:off x="5959475" y="46228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85" name="Rectangle 292"/>
          <p:cNvSpPr>
            <a:spLocks noChangeArrowheads="1"/>
          </p:cNvSpPr>
          <p:nvPr/>
        </p:nvSpPr>
        <p:spPr bwMode="auto">
          <a:xfrm>
            <a:off x="5965825" y="4622800"/>
            <a:ext cx="9080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86" name="Line 293"/>
          <p:cNvSpPr>
            <a:spLocks noChangeShapeType="1"/>
          </p:cNvSpPr>
          <p:nvPr/>
        </p:nvSpPr>
        <p:spPr bwMode="auto">
          <a:xfrm>
            <a:off x="5965825" y="4622800"/>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87" name="Rectangle 294"/>
          <p:cNvSpPr>
            <a:spLocks noChangeArrowheads="1"/>
          </p:cNvSpPr>
          <p:nvPr/>
        </p:nvSpPr>
        <p:spPr bwMode="auto">
          <a:xfrm>
            <a:off x="6873875" y="462280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88" name="Line 295"/>
          <p:cNvSpPr>
            <a:spLocks noChangeShapeType="1"/>
          </p:cNvSpPr>
          <p:nvPr/>
        </p:nvSpPr>
        <p:spPr bwMode="auto">
          <a:xfrm>
            <a:off x="6873875" y="46228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89" name="Line 296"/>
          <p:cNvSpPr>
            <a:spLocks noChangeShapeType="1"/>
          </p:cNvSpPr>
          <p:nvPr/>
        </p:nvSpPr>
        <p:spPr bwMode="auto">
          <a:xfrm>
            <a:off x="6873875" y="462280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90" name="Rectangle 297"/>
          <p:cNvSpPr>
            <a:spLocks noChangeArrowheads="1"/>
          </p:cNvSpPr>
          <p:nvPr/>
        </p:nvSpPr>
        <p:spPr bwMode="auto">
          <a:xfrm>
            <a:off x="6880225" y="4622800"/>
            <a:ext cx="887413"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91" name="Line 298"/>
          <p:cNvSpPr>
            <a:spLocks noChangeShapeType="1"/>
          </p:cNvSpPr>
          <p:nvPr/>
        </p:nvSpPr>
        <p:spPr bwMode="auto">
          <a:xfrm>
            <a:off x="6880225" y="4622800"/>
            <a:ext cx="887413"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92" name="Rectangle 299"/>
          <p:cNvSpPr>
            <a:spLocks noChangeArrowheads="1"/>
          </p:cNvSpPr>
          <p:nvPr/>
        </p:nvSpPr>
        <p:spPr bwMode="auto">
          <a:xfrm>
            <a:off x="7767638" y="4622800"/>
            <a:ext cx="63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93" name="Line 300"/>
          <p:cNvSpPr>
            <a:spLocks noChangeShapeType="1"/>
          </p:cNvSpPr>
          <p:nvPr/>
        </p:nvSpPr>
        <p:spPr bwMode="auto">
          <a:xfrm>
            <a:off x="7767638" y="462280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94" name="Line 301"/>
          <p:cNvSpPr>
            <a:spLocks noChangeShapeType="1"/>
          </p:cNvSpPr>
          <p:nvPr/>
        </p:nvSpPr>
        <p:spPr bwMode="auto">
          <a:xfrm>
            <a:off x="7767638" y="4622800"/>
            <a:ext cx="1587"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7995" name="Rectangle 302"/>
          <p:cNvSpPr>
            <a:spLocks noChangeArrowheads="1"/>
          </p:cNvSpPr>
          <p:nvPr/>
        </p:nvSpPr>
        <p:spPr bwMode="auto">
          <a:xfrm>
            <a:off x="1697038" y="4629150"/>
            <a:ext cx="4762"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96" name="Line 303"/>
          <p:cNvSpPr>
            <a:spLocks noChangeShapeType="1"/>
          </p:cNvSpPr>
          <p:nvPr/>
        </p:nvSpPr>
        <p:spPr bwMode="auto">
          <a:xfrm>
            <a:off x="1697038" y="4629150"/>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97" name="Rectangle 304"/>
          <p:cNvSpPr>
            <a:spLocks noChangeArrowheads="1"/>
          </p:cNvSpPr>
          <p:nvPr/>
        </p:nvSpPr>
        <p:spPr bwMode="auto">
          <a:xfrm>
            <a:off x="3101975" y="462915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7998" name="Line 305"/>
          <p:cNvSpPr>
            <a:spLocks noChangeShapeType="1"/>
          </p:cNvSpPr>
          <p:nvPr/>
        </p:nvSpPr>
        <p:spPr bwMode="auto">
          <a:xfrm>
            <a:off x="3101975" y="46291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7999" name="Rectangle 306"/>
          <p:cNvSpPr>
            <a:spLocks noChangeArrowheads="1"/>
          </p:cNvSpPr>
          <p:nvPr/>
        </p:nvSpPr>
        <p:spPr bwMode="auto">
          <a:xfrm>
            <a:off x="4073525" y="4629150"/>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00" name="Line 307"/>
          <p:cNvSpPr>
            <a:spLocks noChangeShapeType="1"/>
          </p:cNvSpPr>
          <p:nvPr/>
        </p:nvSpPr>
        <p:spPr bwMode="auto">
          <a:xfrm>
            <a:off x="4073525" y="46291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01" name="Rectangle 308"/>
          <p:cNvSpPr>
            <a:spLocks noChangeArrowheads="1"/>
          </p:cNvSpPr>
          <p:nvPr/>
        </p:nvSpPr>
        <p:spPr bwMode="auto">
          <a:xfrm>
            <a:off x="5045075" y="462915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02" name="Line 309"/>
          <p:cNvSpPr>
            <a:spLocks noChangeShapeType="1"/>
          </p:cNvSpPr>
          <p:nvPr/>
        </p:nvSpPr>
        <p:spPr bwMode="auto">
          <a:xfrm>
            <a:off x="5045075" y="46291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03" name="Rectangle 310"/>
          <p:cNvSpPr>
            <a:spLocks noChangeArrowheads="1"/>
          </p:cNvSpPr>
          <p:nvPr/>
        </p:nvSpPr>
        <p:spPr bwMode="auto">
          <a:xfrm>
            <a:off x="5959475" y="462915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04" name="Line 311"/>
          <p:cNvSpPr>
            <a:spLocks noChangeShapeType="1"/>
          </p:cNvSpPr>
          <p:nvPr/>
        </p:nvSpPr>
        <p:spPr bwMode="auto">
          <a:xfrm>
            <a:off x="5959475" y="46291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05" name="Rectangle 312"/>
          <p:cNvSpPr>
            <a:spLocks noChangeArrowheads="1"/>
          </p:cNvSpPr>
          <p:nvPr/>
        </p:nvSpPr>
        <p:spPr bwMode="auto">
          <a:xfrm>
            <a:off x="6873875" y="4629150"/>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06" name="Line 313"/>
          <p:cNvSpPr>
            <a:spLocks noChangeShapeType="1"/>
          </p:cNvSpPr>
          <p:nvPr/>
        </p:nvSpPr>
        <p:spPr bwMode="auto">
          <a:xfrm>
            <a:off x="6873875" y="4629150"/>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07" name="Rectangle 314"/>
          <p:cNvSpPr>
            <a:spLocks noChangeArrowheads="1"/>
          </p:cNvSpPr>
          <p:nvPr/>
        </p:nvSpPr>
        <p:spPr bwMode="auto">
          <a:xfrm>
            <a:off x="7767638" y="4629150"/>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08" name="Line 315"/>
          <p:cNvSpPr>
            <a:spLocks noChangeShapeType="1"/>
          </p:cNvSpPr>
          <p:nvPr/>
        </p:nvSpPr>
        <p:spPr bwMode="auto">
          <a:xfrm>
            <a:off x="7767638" y="4629150"/>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09" name="Rectangle 317"/>
          <p:cNvSpPr>
            <a:spLocks noChangeArrowheads="1"/>
          </p:cNvSpPr>
          <p:nvPr/>
        </p:nvSpPr>
        <p:spPr bwMode="auto">
          <a:xfrm>
            <a:off x="2890838" y="5287963"/>
            <a:ext cx="63500" cy="274637"/>
          </a:xfrm>
          <a:prstGeom prst="rect">
            <a:avLst/>
          </a:prstGeom>
          <a:noFill/>
          <a:ln w="9525">
            <a:noFill/>
            <a:miter lim="800000"/>
            <a:headEnd/>
            <a:tailEnd/>
          </a:ln>
        </p:spPr>
        <p:txBody>
          <a:bodyPr wrap="none" lIns="0" tIns="0" rIns="0" bIns="0">
            <a:spAutoFit/>
          </a:bodyPr>
          <a:lstStyle/>
          <a:p>
            <a:pPr eaLnBrk="0" hangingPunct="0"/>
            <a:r>
              <a:rPr lang="en-US"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8010" name="Rectangle 318"/>
          <p:cNvSpPr>
            <a:spLocks noChangeArrowheads="1"/>
          </p:cNvSpPr>
          <p:nvPr/>
        </p:nvSpPr>
        <p:spPr bwMode="auto">
          <a:xfrm>
            <a:off x="1697038" y="5248275"/>
            <a:ext cx="4762"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11" name="Line 319"/>
          <p:cNvSpPr>
            <a:spLocks noChangeShapeType="1"/>
          </p:cNvSpPr>
          <p:nvPr/>
        </p:nvSpPr>
        <p:spPr bwMode="auto">
          <a:xfrm>
            <a:off x="1697038" y="5248275"/>
            <a:ext cx="4762"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012" name="Line 320"/>
          <p:cNvSpPr>
            <a:spLocks noChangeShapeType="1"/>
          </p:cNvSpPr>
          <p:nvPr/>
        </p:nvSpPr>
        <p:spPr bwMode="auto">
          <a:xfrm>
            <a:off x="1697038" y="5248275"/>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013" name="Rectangle 321"/>
          <p:cNvSpPr>
            <a:spLocks noChangeArrowheads="1"/>
          </p:cNvSpPr>
          <p:nvPr/>
        </p:nvSpPr>
        <p:spPr bwMode="auto">
          <a:xfrm>
            <a:off x="1701800" y="5248275"/>
            <a:ext cx="1400175"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14" name="Line 322"/>
          <p:cNvSpPr>
            <a:spLocks noChangeShapeType="1"/>
          </p:cNvSpPr>
          <p:nvPr/>
        </p:nvSpPr>
        <p:spPr bwMode="auto">
          <a:xfrm>
            <a:off x="1701800" y="5248275"/>
            <a:ext cx="1400175"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15" name="Rectangle 323"/>
          <p:cNvSpPr>
            <a:spLocks noChangeArrowheads="1"/>
          </p:cNvSpPr>
          <p:nvPr/>
        </p:nvSpPr>
        <p:spPr bwMode="auto">
          <a:xfrm>
            <a:off x="3101975" y="524827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16" name="Line 324"/>
          <p:cNvSpPr>
            <a:spLocks noChangeShapeType="1"/>
          </p:cNvSpPr>
          <p:nvPr/>
        </p:nvSpPr>
        <p:spPr bwMode="auto">
          <a:xfrm>
            <a:off x="3101975" y="52482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17" name="Line 325"/>
          <p:cNvSpPr>
            <a:spLocks noChangeShapeType="1"/>
          </p:cNvSpPr>
          <p:nvPr/>
        </p:nvSpPr>
        <p:spPr bwMode="auto">
          <a:xfrm>
            <a:off x="3101975" y="52482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18" name="Rectangle 326"/>
          <p:cNvSpPr>
            <a:spLocks noChangeArrowheads="1"/>
          </p:cNvSpPr>
          <p:nvPr/>
        </p:nvSpPr>
        <p:spPr bwMode="auto">
          <a:xfrm>
            <a:off x="3108325" y="5248275"/>
            <a:ext cx="96520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19" name="Line 327"/>
          <p:cNvSpPr>
            <a:spLocks noChangeShapeType="1"/>
          </p:cNvSpPr>
          <p:nvPr/>
        </p:nvSpPr>
        <p:spPr bwMode="auto">
          <a:xfrm>
            <a:off x="3108325" y="5248275"/>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20" name="Rectangle 328"/>
          <p:cNvSpPr>
            <a:spLocks noChangeArrowheads="1"/>
          </p:cNvSpPr>
          <p:nvPr/>
        </p:nvSpPr>
        <p:spPr bwMode="auto">
          <a:xfrm>
            <a:off x="4073525" y="5248275"/>
            <a:ext cx="63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21" name="Line 329"/>
          <p:cNvSpPr>
            <a:spLocks noChangeShapeType="1"/>
          </p:cNvSpPr>
          <p:nvPr/>
        </p:nvSpPr>
        <p:spPr bwMode="auto">
          <a:xfrm>
            <a:off x="4073525" y="52482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22" name="Line 330"/>
          <p:cNvSpPr>
            <a:spLocks noChangeShapeType="1"/>
          </p:cNvSpPr>
          <p:nvPr/>
        </p:nvSpPr>
        <p:spPr bwMode="auto">
          <a:xfrm>
            <a:off x="4073525" y="52482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23" name="Rectangle 331"/>
          <p:cNvSpPr>
            <a:spLocks noChangeArrowheads="1"/>
          </p:cNvSpPr>
          <p:nvPr/>
        </p:nvSpPr>
        <p:spPr bwMode="auto">
          <a:xfrm>
            <a:off x="4079875" y="5248275"/>
            <a:ext cx="96520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24" name="Line 332"/>
          <p:cNvSpPr>
            <a:spLocks noChangeShapeType="1"/>
          </p:cNvSpPr>
          <p:nvPr/>
        </p:nvSpPr>
        <p:spPr bwMode="auto">
          <a:xfrm>
            <a:off x="4079875" y="5248275"/>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25" name="Rectangle 333"/>
          <p:cNvSpPr>
            <a:spLocks noChangeArrowheads="1"/>
          </p:cNvSpPr>
          <p:nvPr/>
        </p:nvSpPr>
        <p:spPr bwMode="auto">
          <a:xfrm>
            <a:off x="5045075" y="524827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26" name="Line 334"/>
          <p:cNvSpPr>
            <a:spLocks noChangeShapeType="1"/>
          </p:cNvSpPr>
          <p:nvPr/>
        </p:nvSpPr>
        <p:spPr bwMode="auto">
          <a:xfrm>
            <a:off x="5045075" y="52482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27" name="Line 335"/>
          <p:cNvSpPr>
            <a:spLocks noChangeShapeType="1"/>
          </p:cNvSpPr>
          <p:nvPr/>
        </p:nvSpPr>
        <p:spPr bwMode="auto">
          <a:xfrm>
            <a:off x="5045075" y="52482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28" name="Rectangle 336"/>
          <p:cNvSpPr>
            <a:spLocks noChangeArrowheads="1"/>
          </p:cNvSpPr>
          <p:nvPr/>
        </p:nvSpPr>
        <p:spPr bwMode="auto">
          <a:xfrm>
            <a:off x="5051425" y="5248275"/>
            <a:ext cx="9080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29" name="Line 337"/>
          <p:cNvSpPr>
            <a:spLocks noChangeShapeType="1"/>
          </p:cNvSpPr>
          <p:nvPr/>
        </p:nvSpPr>
        <p:spPr bwMode="auto">
          <a:xfrm>
            <a:off x="5051425" y="5248275"/>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30" name="Rectangle 338"/>
          <p:cNvSpPr>
            <a:spLocks noChangeArrowheads="1"/>
          </p:cNvSpPr>
          <p:nvPr/>
        </p:nvSpPr>
        <p:spPr bwMode="auto">
          <a:xfrm>
            <a:off x="5959475" y="524827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31" name="Line 339"/>
          <p:cNvSpPr>
            <a:spLocks noChangeShapeType="1"/>
          </p:cNvSpPr>
          <p:nvPr/>
        </p:nvSpPr>
        <p:spPr bwMode="auto">
          <a:xfrm>
            <a:off x="5959475" y="52482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32" name="Line 340"/>
          <p:cNvSpPr>
            <a:spLocks noChangeShapeType="1"/>
          </p:cNvSpPr>
          <p:nvPr/>
        </p:nvSpPr>
        <p:spPr bwMode="auto">
          <a:xfrm>
            <a:off x="5959475" y="52482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33" name="Rectangle 341"/>
          <p:cNvSpPr>
            <a:spLocks noChangeArrowheads="1"/>
          </p:cNvSpPr>
          <p:nvPr/>
        </p:nvSpPr>
        <p:spPr bwMode="auto">
          <a:xfrm>
            <a:off x="5965825" y="5248275"/>
            <a:ext cx="9080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34" name="Line 342"/>
          <p:cNvSpPr>
            <a:spLocks noChangeShapeType="1"/>
          </p:cNvSpPr>
          <p:nvPr/>
        </p:nvSpPr>
        <p:spPr bwMode="auto">
          <a:xfrm>
            <a:off x="5965825" y="5248275"/>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35" name="Rectangle 343"/>
          <p:cNvSpPr>
            <a:spLocks noChangeArrowheads="1"/>
          </p:cNvSpPr>
          <p:nvPr/>
        </p:nvSpPr>
        <p:spPr bwMode="auto">
          <a:xfrm>
            <a:off x="6873875" y="5248275"/>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36" name="Line 344"/>
          <p:cNvSpPr>
            <a:spLocks noChangeShapeType="1"/>
          </p:cNvSpPr>
          <p:nvPr/>
        </p:nvSpPr>
        <p:spPr bwMode="auto">
          <a:xfrm>
            <a:off x="6873875" y="52482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37" name="Line 345"/>
          <p:cNvSpPr>
            <a:spLocks noChangeShapeType="1"/>
          </p:cNvSpPr>
          <p:nvPr/>
        </p:nvSpPr>
        <p:spPr bwMode="auto">
          <a:xfrm>
            <a:off x="6873875" y="5248275"/>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38" name="Rectangle 346"/>
          <p:cNvSpPr>
            <a:spLocks noChangeArrowheads="1"/>
          </p:cNvSpPr>
          <p:nvPr/>
        </p:nvSpPr>
        <p:spPr bwMode="auto">
          <a:xfrm>
            <a:off x="6880225" y="5248275"/>
            <a:ext cx="887413"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39" name="Line 347"/>
          <p:cNvSpPr>
            <a:spLocks noChangeShapeType="1"/>
          </p:cNvSpPr>
          <p:nvPr/>
        </p:nvSpPr>
        <p:spPr bwMode="auto">
          <a:xfrm>
            <a:off x="6880225" y="5248275"/>
            <a:ext cx="887413"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40" name="Rectangle 348"/>
          <p:cNvSpPr>
            <a:spLocks noChangeArrowheads="1"/>
          </p:cNvSpPr>
          <p:nvPr/>
        </p:nvSpPr>
        <p:spPr bwMode="auto">
          <a:xfrm>
            <a:off x="7767638" y="5248275"/>
            <a:ext cx="6350" cy="6350"/>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41" name="Line 349"/>
          <p:cNvSpPr>
            <a:spLocks noChangeShapeType="1"/>
          </p:cNvSpPr>
          <p:nvPr/>
        </p:nvSpPr>
        <p:spPr bwMode="auto">
          <a:xfrm>
            <a:off x="7767638" y="5248275"/>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42" name="Line 350"/>
          <p:cNvSpPr>
            <a:spLocks noChangeShapeType="1"/>
          </p:cNvSpPr>
          <p:nvPr/>
        </p:nvSpPr>
        <p:spPr bwMode="auto">
          <a:xfrm>
            <a:off x="7767638" y="5248275"/>
            <a:ext cx="1587"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43" name="Rectangle 351"/>
          <p:cNvSpPr>
            <a:spLocks noChangeArrowheads="1"/>
          </p:cNvSpPr>
          <p:nvPr/>
        </p:nvSpPr>
        <p:spPr bwMode="auto">
          <a:xfrm>
            <a:off x="1697038" y="5254625"/>
            <a:ext cx="4762"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44" name="Line 352"/>
          <p:cNvSpPr>
            <a:spLocks noChangeShapeType="1"/>
          </p:cNvSpPr>
          <p:nvPr/>
        </p:nvSpPr>
        <p:spPr bwMode="auto">
          <a:xfrm>
            <a:off x="1697038" y="5254625"/>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45" name="Rectangle 353"/>
          <p:cNvSpPr>
            <a:spLocks noChangeArrowheads="1"/>
          </p:cNvSpPr>
          <p:nvPr/>
        </p:nvSpPr>
        <p:spPr bwMode="auto">
          <a:xfrm>
            <a:off x="3101975" y="525462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46" name="Line 354"/>
          <p:cNvSpPr>
            <a:spLocks noChangeShapeType="1"/>
          </p:cNvSpPr>
          <p:nvPr/>
        </p:nvSpPr>
        <p:spPr bwMode="auto">
          <a:xfrm>
            <a:off x="3101975" y="525462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47" name="Rectangle 355"/>
          <p:cNvSpPr>
            <a:spLocks noChangeArrowheads="1"/>
          </p:cNvSpPr>
          <p:nvPr/>
        </p:nvSpPr>
        <p:spPr bwMode="auto">
          <a:xfrm>
            <a:off x="4073525" y="5254625"/>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48" name="Line 356"/>
          <p:cNvSpPr>
            <a:spLocks noChangeShapeType="1"/>
          </p:cNvSpPr>
          <p:nvPr/>
        </p:nvSpPr>
        <p:spPr bwMode="auto">
          <a:xfrm>
            <a:off x="4073525" y="525462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49" name="Rectangle 357"/>
          <p:cNvSpPr>
            <a:spLocks noChangeArrowheads="1"/>
          </p:cNvSpPr>
          <p:nvPr/>
        </p:nvSpPr>
        <p:spPr bwMode="auto">
          <a:xfrm>
            <a:off x="5045075" y="525462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50" name="Line 358"/>
          <p:cNvSpPr>
            <a:spLocks noChangeShapeType="1"/>
          </p:cNvSpPr>
          <p:nvPr/>
        </p:nvSpPr>
        <p:spPr bwMode="auto">
          <a:xfrm>
            <a:off x="5045075" y="525462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51" name="Rectangle 359"/>
          <p:cNvSpPr>
            <a:spLocks noChangeArrowheads="1"/>
          </p:cNvSpPr>
          <p:nvPr/>
        </p:nvSpPr>
        <p:spPr bwMode="auto">
          <a:xfrm>
            <a:off x="5959475" y="525462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52" name="Line 360"/>
          <p:cNvSpPr>
            <a:spLocks noChangeShapeType="1"/>
          </p:cNvSpPr>
          <p:nvPr/>
        </p:nvSpPr>
        <p:spPr bwMode="auto">
          <a:xfrm>
            <a:off x="5959475" y="525462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53" name="Rectangle 361"/>
          <p:cNvSpPr>
            <a:spLocks noChangeArrowheads="1"/>
          </p:cNvSpPr>
          <p:nvPr/>
        </p:nvSpPr>
        <p:spPr bwMode="auto">
          <a:xfrm>
            <a:off x="6873875" y="5254625"/>
            <a:ext cx="6350" cy="619125"/>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54" name="Line 362"/>
          <p:cNvSpPr>
            <a:spLocks noChangeShapeType="1"/>
          </p:cNvSpPr>
          <p:nvPr/>
        </p:nvSpPr>
        <p:spPr bwMode="auto">
          <a:xfrm>
            <a:off x="6873875" y="5254625"/>
            <a:ext cx="1588"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55" name="Rectangle 363"/>
          <p:cNvSpPr>
            <a:spLocks noChangeArrowheads="1"/>
          </p:cNvSpPr>
          <p:nvPr/>
        </p:nvSpPr>
        <p:spPr bwMode="auto">
          <a:xfrm>
            <a:off x="7767638" y="5254625"/>
            <a:ext cx="6350" cy="619125"/>
          </a:xfrm>
          <a:prstGeom prst="rect">
            <a:avLst/>
          </a:prstGeom>
          <a:solidFill>
            <a:srgbClr val="000000"/>
          </a:solidFill>
          <a:ln w="9525">
            <a:solidFill>
              <a:schemeClr val="tx2"/>
            </a:solid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56" name="Line 364"/>
          <p:cNvSpPr>
            <a:spLocks noChangeShapeType="1"/>
          </p:cNvSpPr>
          <p:nvPr/>
        </p:nvSpPr>
        <p:spPr bwMode="auto">
          <a:xfrm>
            <a:off x="7767638" y="5254625"/>
            <a:ext cx="1587" cy="619125"/>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57" name="Rectangle 366"/>
          <p:cNvSpPr>
            <a:spLocks noChangeArrowheads="1"/>
          </p:cNvSpPr>
          <p:nvPr/>
        </p:nvSpPr>
        <p:spPr bwMode="auto">
          <a:xfrm>
            <a:off x="2951163" y="5913438"/>
            <a:ext cx="63500" cy="274637"/>
          </a:xfrm>
          <a:prstGeom prst="rect">
            <a:avLst/>
          </a:prstGeom>
          <a:noFill/>
          <a:ln w="9525">
            <a:noFill/>
            <a:miter lim="800000"/>
            <a:headEnd/>
            <a:tailEnd/>
          </a:ln>
        </p:spPr>
        <p:txBody>
          <a:bodyPr wrap="none" lIns="0" tIns="0" rIns="0" bIns="0">
            <a:spAutoFit/>
          </a:bodyPr>
          <a:lstStyle/>
          <a:p>
            <a:pPr eaLnBrk="0" hangingPunct="0"/>
            <a:r>
              <a:rPr lang="en-US"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8058" name="Rectangle 367"/>
          <p:cNvSpPr>
            <a:spLocks noChangeArrowheads="1"/>
          </p:cNvSpPr>
          <p:nvPr/>
        </p:nvSpPr>
        <p:spPr bwMode="auto">
          <a:xfrm>
            <a:off x="3590925" y="5946775"/>
            <a:ext cx="127000" cy="549275"/>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8059" name="Rectangle 368"/>
          <p:cNvSpPr>
            <a:spLocks noChangeArrowheads="1"/>
          </p:cNvSpPr>
          <p:nvPr/>
        </p:nvSpPr>
        <p:spPr bwMode="auto">
          <a:xfrm>
            <a:off x="4560888" y="5946775"/>
            <a:ext cx="127000" cy="549275"/>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8060" name="Rectangle 369"/>
          <p:cNvSpPr>
            <a:spLocks noChangeArrowheads="1"/>
          </p:cNvSpPr>
          <p:nvPr/>
        </p:nvSpPr>
        <p:spPr bwMode="auto">
          <a:xfrm>
            <a:off x="5505450" y="5946775"/>
            <a:ext cx="127000" cy="549275"/>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8061" name="Rectangle 370"/>
          <p:cNvSpPr>
            <a:spLocks noChangeArrowheads="1"/>
          </p:cNvSpPr>
          <p:nvPr/>
        </p:nvSpPr>
        <p:spPr bwMode="auto">
          <a:xfrm>
            <a:off x="6419850" y="5946775"/>
            <a:ext cx="127000" cy="549275"/>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8062" name="Rectangle 371"/>
          <p:cNvSpPr>
            <a:spLocks noChangeArrowheads="1"/>
          </p:cNvSpPr>
          <p:nvPr/>
        </p:nvSpPr>
        <p:spPr bwMode="auto">
          <a:xfrm>
            <a:off x="7323138" y="5946775"/>
            <a:ext cx="346075" cy="609600"/>
          </a:xfrm>
          <a:prstGeom prst="rect">
            <a:avLst/>
          </a:prstGeom>
          <a:noFill/>
          <a:ln w="9525">
            <a:noFill/>
            <a:miter lim="800000"/>
            <a:headEnd/>
            <a:tailEnd/>
          </a:ln>
        </p:spPr>
        <p:txBody>
          <a:bodyPr wrap="none" lIns="0" tIns="0" rIns="0" bIns="0">
            <a:spAutoFit/>
          </a:bodyPr>
          <a:lstStyle/>
          <a:p>
            <a:pPr eaLnBrk="0" hangingPunct="0"/>
            <a:r>
              <a:rPr lang="en-US" sz="3600" b="1" dirty="0">
                <a:solidFill>
                  <a:srgbClr val="FFFF00"/>
                </a:solidFill>
                <a:cs typeface="Arial" charset="0"/>
              </a:rPr>
              <a:t> </a:t>
            </a:r>
            <a:endParaRPr lang="en-US" sz="2400" dirty="0">
              <a:solidFill>
                <a:srgbClr val="000000"/>
              </a:solidFill>
              <a:latin typeface="Times New Roman" pitchFamily="18" charset="0"/>
              <a:cs typeface="Arial" charset="0"/>
            </a:endParaRPr>
          </a:p>
        </p:txBody>
      </p:sp>
      <p:sp>
        <p:nvSpPr>
          <p:cNvPr id="798063" name="Rectangle 372"/>
          <p:cNvSpPr>
            <a:spLocks noChangeArrowheads="1"/>
          </p:cNvSpPr>
          <p:nvPr/>
        </p:nvSpPr>
        <p:spPr bwMode="auto">
          <a:xfrm>
            <a:off x="1697038" y="5873750"/>
            <a:ext cx="4762"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64" name="Line 373"/>
          <p:cNvSpPr>
            <a:spLocks noChangeShapeType="1"/>
          </p:cNvSpPr>
          <p:nvPr/>
        </p:nvSpPr>
        <p:spPr bwMode="auto">
          <a:xfrm>
            <a:off x="1697038" y="5873750"/>
            <a:ext cx="4762" cy="1588"/>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065" name="Line 374"/>
          <p:cNvSpPr>
            <a:spLocks noChangeShapeType="1"/>
          </p:cNvSpPr>
          <p:nvPr/>
        </p:nvSpPr>
        <p:spPr bwMode="auto">
          <a:xfrm>
            <a:off x="1697038" y="5873750"/>
            <a:ext cx="1587" cy="6350"/>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066" name="Rectangle 375"/>
          <p:cNvSpPr>
            <a:spLocks noChangeArrowheads="1"/>
          </p:cNvSpPr>
          <p:nvPr/>
        </p:nvSpPr>
        <p:spPr bwMode="auto">
          <a:xfrm>
            <a:off x="1701800" y="5873750"/>
            <a:ext cx="1400175"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67" name="Line 376"/>
          <p:cNvSpPr>
            <a:spLocks noChangeShapeType="1"/>
          </p:cNvSpPr>
          <p:nvPr/>
        </p:nvSpPr>
        <p:spPr bwMode="auto">
          <a:xfrm>
            <a:off x="1701800" y="5873750"/>
            <a:ext cx="1400175"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68" name="Rectangle 377"/>
          <p:cNvSpPr>
            <a:spLocks noChangeArrowheads="1"/>
          </p:cNvSpPr>
          <p:nvPr/>
        </p:nvSpPr>
        <p:spPr bwMode="auto">
          <a:xfrm>
            <a:off x="3101975" y="587375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69" name="Line 378"/>
          <p:cNvSpPr>
            <a:spLocks noChangeShapeType="1"/>
          </p:cNvSpPr>
          <p:nvPr/>
        </p:nvSpPr>
        <p:spPr bwMode="auto">
          <a:xfrm>
            <a:off x="3101975" y="587375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70" name="Line 379"/>
          <p:cNvSpPr>
            <a:spLocks noChangeShapeType="1"/>
          </p:cNvSpPr>
          <p:nvPr/>
        </p:nvSpPr>
        <p:spPr bwMode="auto">
          <a:xfrm>
            <a:off x="3101975" y="587375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71" name="Rectangle 380"/>
          <p:cNvSpPr>
            <a:spLocks noChangeArrowheads="1"/>
          </p:cNvSpPr>
          <p:nvPr/>
        </p:nvSpPr>
        <p:spPr bwMode="auto">
          <a:xfrm>
            <a:off x="3108325" y="5873750"/>
            <a:ext cx="96520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72" name="Line 381"/>
          <p:cNvSpPr>
            <a:spLocks noChangeShapeType="1"/>
          </p:cNvSpPr>
          <p:nvPr/>
        </p:nvSpPr>
        <p:spPr bwMode="auto">
          <a:xfrm>
            <a:off x="3108325" y="5873750"/>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73" name="Rectangle 382"/>
          <p:cNvSpPr>
            <a:spLocks noChangeArrowheads="1"/>
          </p:cNvSpPr>
          <p:nvPr/>
        </p:nvSpPr>
        <p:spPr bwMode="auto">
          <a:xfrm>
            <a:off x="4073525" y="587375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74" name="Line 383"/>
          <p:cNvSpPr>
            <a:spLocks noChangeShapeType="1"/>
          </p:cNvSpPr>
          <p:nvPr/>
        </p:nvSpPr>
        <p:spPr bwMode="auto">
          <a:xfrm>
            <a:off x="4073525" y="587375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75" name="Line 384"/>
          <p:cNvSpPr>
            <a:spLocks noChangeShapeType="1"/>
          </p:cNvSpPr>
          <p:nvPr/>
        </p:nvSpPr>
        <p:spPr bwMode="auto">
          <a:xfrm>
            <a:off x="4073525" y="587375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76" name="Rectangle 385"/>
          <p:cNvSpPr>
            <a:spLocks noChangeArrowheads="1"/>
          </p:cNvSpPr>
          <p:nvPr/>
        </p:nvSpPr>
        <p:spPr bwMode="auto">
          <a:xfrm>
            <a:off x="4079875" y="5873750"/>
            <a:ext cx="96520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77" name="Line 386"/>
          <p:cNvSpPr>
            <a:spLocks noChangeShapeType="1"/>
          </p:cNvSpPr>
          <p:nvPr/>
        </p:nvSpPr>
        <p:spPr bwMode="auto">
          <a:xfrm>
            <a:off x="4079875" y="5873750"/>
            <a:ext cx="96520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78" name="Rectangle 387"/>
          <p:cNvSpPr>
            <a:spLocks noChangeArrowheads="1"/>
          </p:cNvSpPr>
          <p:nvPr/>
        </p:nvSpPr>
        <p:spPr bwMode="auto">
          <a:xfrm>
            <a:off x="5045075" y="587375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79" name="Line 388"/>
          <p:cNvSpPr>
            <a:spLocks noChangeShapeType="1"/>
          </p:cNvSpPr>
          <p:nvPr/>
        </p:nvSpPr>
        <p:spPr bwMode="auto">
          <a:xfrm>
            <a:off x="5045075" y="587375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80" name="Line 389"/>
          <p:cNvSpPr>
            <a:spLocks noChangeShapeType="1"/>
          </p:cNvSpPr>
          <p:nvPr/>
        </p:nvSpPr>
        <p:spPr bwMode="auto">
          <a:xfrm>
            <a:off x="5045075" y="587375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81" name="Rectangle 390"/>
          <p:cNvSpPr>
            <a:spLocks noChangeArrowheads="1"/>
          </p:cNvSpPr>
          <p:nvPr/>
        </p:nvSpPr>
        <p:spPr bwMode="auto">
          <a:xfrm>
            <a:off x="5051425" y="5873750"/>
            <a:ext cx="9080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82" name="Line 391"/>
          <p:cNvSpPr>
            <a:spLocks noChangeShapeType="1"/>
          </p:cNvSpPr>
          <p:nvPr/>
        </p:nvSpPr>
        <p:spPr bwMode="auto">
          <a:xfrm>
            <a:off x="5051425" y="5873750"/>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83" name="Rectangle 392"/>
          <p:cNvSpPr>
            <a:spLocks noChangeArrowheads="1"/>
          </p:cNvSpPr>
          <p:nvPr/>
        </p:nvSpPr>
        <p:spPr bwMode="auto">
          <a:xfrm>
            <a:off x="5959475" y="587375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84" name="Line 393"/>
          <p:cNvSpPr>
            <a:spLocks noChangeShapeType="1"/>
          </p:cNvSpPr>
          <p:nvPr/>
        </p:nvSpPr>
        <p:spPr bwMode="auto">
          <a:xfrm>
            <a:off x="5959475" y="587375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85" name="Line 394"/>
          <p:cNvSpPr>
            <a:spLocks noChangeShapeType="1"/>
          </p:cNvSpPr>
          <p:nvPr/>
        </p:nvSpPr>
        <p:spPr bwMode="auto">
          <a:xfrm>
            <a:off x="5959475" y="587375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86" name="Rectangle 395"/>
          <p:cNvSpPr>
            <a:spLocks noChangeArrowheads="1"/>
          </p:cNvSpPr>
          <p:nvPr/>
        </p:nvSpPr>
        <p:spPr bwMode="auto">
          <a:xfrm>
            <a:off x="5965825" y="5873750"/>
            <a:ext cx="9080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87" name="Line 396"/>
          <p:cNvSpPr>
            <a:spLocks noChangeShapeType="1"/>
          </p:cNvSpPr>
          <p:nvPr/>
        </p:nvSpPr>
        <p:spPr bwMode="auto">
          <a:xfrm>
            <a:off x="5965825" y="5873750"/>
            <a:ext cx="908050"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88" name="Rectangle 397"/>
          <p:cNvSpPr>
            <a:spLocks noChangeArrowheads="1"/>
          </p:cNvSpPr>
          <p:nvPr/>
        </p:nvSpPr>
        <p:spPr bwMode="auto">
          <a:xfrm>
            <a:off x="6873875" y="587375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89" name="Line 398"/>
          <p:cNvSpPr>
            <a:spLocks noChangeShapeType="1"/>
          </p:cNvSpPr>
          <p:nvPr/>
        </p:nvSpPr>
        <p:spPr bwMode="auto">
          <a:xfrm>
            <a:off x="6873875" y="587375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90" name="Line 399"/>
          <p:cNvSpPr>
            <a:spLocks noChangeShapeType="1"/>
          </p:cNvSpPr>
          <p:nvPr/>
        </p:nvSpPr>
        <p:spPr bwMode="auto">
          <a:xfrm>
            <a:off x="6873875" y="5873750"/>
            <a:ext cx="1588"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91" name="Rectangle 400"/>
          <p:cNvSpPr>
            <a:spLocks noChangeArrowheads="1"/>
          </p:cNvSpPr>
          <p:nvPr/>
        </p:nvSpPr>
        <p:spPr bwMode="auto">
          <a:xfrm>
            <a:off x="6880225" y="5873750"/>
            <a:ext cx="887413"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92" name="Line 401"/>
          <p:cNvSpPr>
            <a:spLocks noChangeShapeType="1"/>
          </p:cNvSpPr>
          <p:nvPr/>
        </p:nvSpPr>
        <p:spPr bwMode="auto">
          <a:xfrm>
            <a:off x="6880225" y="5873750"/>
            <a:ext cx="887413" cy="1588"/>
          </a:xfrm>
          <a:prstGeom prst="line">
            <a:avLst/>
          </a:prstGeom>
          <a:noFill/>
          <a:ln w="0">
            <a:solidFill>
              <a:srgbClr val="FFFFFF"/>
            </a:solidFill>
            <a:round/>
            <a:headEnd/>
            <a:tailEnd/>
          </a:ln>
        </p:spPr>
        <p:txBody>
          <a:bodyPr/>
          <a:lstStyle/>
          <a:p>
            <a:endParaRPr lang="en-US" dirty="0">
              <a:solidFill>
                <a:srgbClr val="000000"/>
              </a:solidFill>
              <a:cs typeface="Arial" charset="0"/>
            </a:endParaRPr>
          </a:p>
        </p:txBody>
      </p:sp>
      <p:sp>
        <p:nvSpPr>
          <p:cNvPr id="798093" name="Rectangle 402"/>
          <p:cNvSpPr>
            <a:spLocks noChangeArrowheads="1"/>
          </p:cNvSpPr>
          <p:nvPr/>
        </p:nvSpPr>
        <p:spPr bwMode="auto">
          <a:xfrm>
            <a:off x="7767638" y="5873750"/>
            <a:ext cx="6350" cy="6350"/>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94" name="Line 403"/>
          <p:cNvSpPr>
            <a:spLocks noChangeShapeType="1"/>
          </p:cNvSpPr>
          <p:nvPr/>
        </p:nvSpPr>
        <p:spPr bwMode="auto">
          <a:xfrm>
            <a:off x="7767638" y="5873750"/>
            <a:ext cx="6350" cy="1588"/>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95" name="Line 404"/>
          <p:cNvSpPr>
            <a:spLocks noChangeShapeType="1"/>
          </p:cNvSpPr>
          <p:nvPr/>
        </p:nvSpPr>
        <p:spPr bwMode="auto">
          <a:xfrm>
            <a:off x="7767638" y="5873750"/>
            <a:ext cx="1587" cy="6350"/>
          </a:xfrm>
          <a:prstGeom prst="line">
            <a:avLst/>
          </a:prstGeom>
          <a:noFill/>
          <a:ln w="0">
            <a:solidFill>
              <a:schemeClr val="tx2"/>
            </a:solidFill>
            <a:round/>
            <a:headEnd/>
            <a:tailEnd/>
          </a:ln>
        </p:spPr>
        <p:txBody>
          <a:bodyPr/>
          <a:lstStyle/>
          <a:p>
            <a:endParaRPr lang="en-US" dirty="0">
              <a:solidFill>
                <a:srgbClr val="000000"/>
              </a:solidFill>
              <a:cs typeface="Arial" charset="0"/>
            </a:endParaRPr>
          </a:p>
        </p:txBody>
      </p:sp>
      <p:sp>
        <p:nvSpPr>
          <p:cNvPr id="798096" name="Rectangle 405"/>
          <p:cNvSpPr>
            <a:spLocks noChangeArrowheads="1"/>
          </p:cNvSpPr>
          <p:nvPr/>
        </p:nvSpPr>
        <p:spPr bwMode="auto">
          <a:xfrm>
            <a:off x="1697038" y="5880100"/>
            <a:ext cx="4762"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97" name="Rectangle 407"/>
          <p:cNvSpPr>
            <a:spLocks noChangeArrowheads="1"/>
          </p:cNvSpPr>
          <p:nvPr/>
        </p:nvSpPr>
        <p:spPr bwMode="auto">
          <a:xfrm>
            <a:off x="1697038" y="6500813"/>
            <a:ext cx="4762"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098" name="Line 408"/>
          <p:cNvSpPr>
            <a:spLocks noChangeShapeType="1"/>
          </p:cNvSpPr>
          <p:nvPr/>
        </p:nvSpPr>
        <p:spPr bwMode="auto">
          <a:xfrm>
            <a:off x="1697038" y="6500813"/>
            <a:ext cx="4762"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099" name="Line 409"/>
          <p:cNvSpPr>
            <a:spLocks noChangeShapeType="1"/>
          </p:cNvSpPr>
          <p:nvPr/>
        </p:nvSpPr>
        <p:spPr bwMode="auto">
          <a:xfrm>
            <a:off x="1697038" y="6500813"/>
            <a:ext cx="1587"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00" name="Rectangle 410"/>
          <p:cNvSpPr>
            <a:spLocks noChangeArrowheads="1"/>
          </p:cNvSpPr>
          <p:nvPr/>
        </p:nvSpPr>
        <p:spPr bwMode="auto">
          <a:xfrm>
            <a:off x="1697038" y="6500813"/>
            <a:ext cx="4762"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01" name="Line 411"/>
          <p:cNvSpPr>
            <a:spLocks noChangeShapeType="1"/>
          </p:cNvSpPr>
          <p:nvPr/>
        </p:nvSpPr>
        <p:spPr bwMode="auto">
          <a:xfrm>
            <a:off x="1697038" y="6500813"/>
            <a:ext cx="4762"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02" name="Line 412"/>
          <p:cNvSpPr>
            <a:spLocks noChangeShapeType="1"/>
          </p:cNvSpPr>
          <p:nvPr/>
        </p:nvSpPr>
        <p:spPr bwMode="auto">
          <a:xfrm>
            <a:off x="1697038" y="6500813"/>
            <a:ext cx="1587"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03" name="Rectangle 413"/>
          <p:cNvSpPr>
            <a:spLocks noChangeArrowheads="1"/>
          </p:cNvSpPr>
          <p:nvPr/>
        </p:nvSpPr>
        <p:spPr bwMode="auto">
          <a:xfrm>
            <a:off x="1701800" y="6500813"/>
            <a:ext cx="1400175"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04" name="Rectangle 415"/>
          <p:cNvSpPr>
            <a:spLocks noChangeArrowheads="1"/>
          </p:cNvSpPr>
          <p:nvPr/>
        </p:nvSpPr>
        <p:spPr bwMode="auto">
          <a:xfrm>
            <a:off x="3101975" y="5880100"/>
            <a:ext cx="6350"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05" name="Rectangle 417"/>
          <p:cNvSpPr>
            <a:spLocks noChangeArrowheads="1"/>
          </p:cNvSpPr>
          <p:nvPr/>
        </p:nvSpPr>
        <p:spPr bwMode="auto">
          <a:xfrm>
            <a:off x="3101975" y="6500813"/>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06" name="Line 418"/>
          <p:cNvSpPr>
            <a:spLocks noChangeShapeType="1"/>
          </p:cNvSpPr>
          <p:nvPr/>
        </p:nvSpPr>
        <p:spPr bwMode="auto">
          <a:xfrm>
            <a:off x="3101975" y="6500813"/>
            <a:ext cx="6350"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07" name="Line 419"/>
          <p:cNvSpPr>
            <a:spLocks noChangeShapeType="1"/>
          </p:cNvSpPr>
          <p:nvPr/>
        </p:nvSpPr>
        <p:spPr bwMode="auto">
          <a:xfrm>
            <a:off x="3101975" y="6500813"/>
            <a:ext cx="1588"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08" name="Rectangle 420"/>
          <p:cNvSpPr>
            <a:spLocks noChangeArrowheads="1"/>
          </p:cNvSpPr>
          <p:nvPr/>
        </p:nvSpPr>
        <p:spPr bwMode="auto">
          <a:xfrm>
            <a:off x="3108325" y="6500813"/>
            <a:ext cx="96520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09" name="Rectangle 422"/>
          <p:cNvSpPr>
            <a:spLocks noChangeArrowheads="1"/>
          </p:cNvSpPr>
          <p:nvPr/>
        </p:nvSpPr>
        <p:spPr bwMode="auto">
          <a:xfrm>
            <a:off x="4073525" y="5880100"/>
            <a:ext cx="6350"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10" name="Rectangle 424"/>
          <p:cNvSpPr>
            <a:spLocks noChangeArrowheads="1"/>
          </p:cNvSpPr>
          <p:nvPr/>
        </p:nvSpPr>
        <p:spPr bwMode="auto">
          <a:xfrm>
            <a:off x="4073525" y="6500813"/>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11" name="Line 425"/>
          <p:cNvSpPr>
            <a:spLocks noChangeShapeType="1"/>
          </p:cNvSpPr>
          <p:nvPr/>
        </p:nvSpPr>
        <p:spPr bwMode="auto">
          <a:xfrm>
            <a:off x="4073525" y="6500813"/>
            <a:ext cx="6350"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12" name="Line 426"/>
          <p:cNvSpPr>
            <a:spLocks noChangeShapeType="1"/>
          </p:cNvSpPr>
          <p:nvPr/>
        </p:nvSpPr>
        <p:spPr bwMode="auto">
          <a:xfrm>
            <a:off x="4073525" y="6500813"/>
            <a:ext cx="1588"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13" name="Rectangle 427"/>
          <p:cNvSpPr>
            <a:spLocks noChangeArrowheads="1"/>
          </p:cNvSpPr>
          <p:nvPr/>
        </p:nvSpPr>
        <p:spPr bwMode="auto">
          <a:xfrm>
            <a:off x="4079875" y="6500813"/>
            <a:ext cx="96520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14" name="Rectangle 429"/>
          <p:cNvSpPr>
            <a:spLocks noChangeArrowheads="1"/>
          </p:cNvSpPr>
          <p:nvPr/>
        </p:nvSpPr>
        <p:spPr bwMode="auto">
          <a:xfrm>
            <a:off x="5045075" y="5880100"/>
            <a:ext cx="6350"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15" name="Rectangle 431"/>
          <p:cNvSpPr>
            <a:spLocks noChangeArrowheads="1"/>
          </p:cNvSpPr>
          <p:nvPr/>
        </p:nvSpPr>
        <p:spPr bwMode="auto">
          <a:xfrm>
            <a:off x="5045075" y="6500813"/>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16" name="Line 432"/>
          <p:cNvSpPr>
            <a:spLocks noChangeShapeType="1"/>
          </p:cNvSpPr>
          <p:nvPr/>
        </p:nvSpPr>
        <p:spPr bwMode="auto">
          <a:xfrm>
            <a:off x="5045075" y="6500813"/>
            <a:ext cx="6350"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17" name="Line 433"/>
          <p:cNvSpPr>
            <a:spLocks noChangeShapeType="1"/>
          </p:cNvSpPr>
          <p:nvPr/>
        </p:nvSpPr>
        <p:spPr bwMode="auto">
          <a:xfrm>
            <a:off x="5045075" y="6500813"/>
            <a:ext cx="1588"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18" name="Rectangle 434"/>
          <p:cNvSpPr>
            <a:spLocks noChangeArrowheads="1"/>
          </p:cNvSpPr>
          <p:nvPr/>
        </p:nvSpPr>
        <p:spPr bwMode="auto">
          <a:xfrm>
            <a:off x="5051425" y="6500813"/>
            <a:ext cx="9080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19" name="Rectangle 436"/>
          <p:cNvSpPr>
            <a:spLocks noChangeArrowheads="1"/>
          </p:cNvSpPr>
          <p:nvPr/>
        </p:nvSpPr>
        <p:spPr bwMode="auto">
          <a:xfrm>
            <a:off x="5959475" y="5880100"/>
            <a:ext cx="6350"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20" name="Rectangle 438"/>
          <p:cNvSpPr>
            <a:spLocks noChangeArrowheads="1"/>
          </p:cNvSpPr>
          <p:nvPr/>
        </p:nvSpPr>
        <p:spPr bwMode="auto">
          <a:xfrm>
            <a:off x="5959475" y="6500813"/>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21" name="Line 439"/>
          <p:cNvSpPr>
            <a:spLocks noChangeShapeType="1"/>
          </p:cNvSpPr>
          <p:nvPr/>
        </p:nvSpPr>
        <p:spPr bwMode="auto">
          <a:xfrm>
            <a:off x="5959475" y="6500813"/>
            <a:ext cx="6350"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22" name="Line 440"/>
          <p:cNvSpPr>
            <a:spLocks noChangeShapeType="1"/>
          </p:cNvSpPr>
          <p:nvPr/>
        </p:nvSpPr>
        <p:spPr bwMode="auto">
          <a:xfrm>
            <a:off x="5959475" y="6500813"/>
            <a:ext cx="1588"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23" name="Rectangle 441"/>
          <p:cNvSpPr>
            <a:spLocks noChangeArrowheads="1"/>
          </p:cNvSpPr>
          <p:nvPr/>
        </p:nvSpPr>
        <p:spPr bwMode="auto">
          <a:xfrm>
            <a:off x="5965825" y="6500813"/>
            <a:ext cx="9080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24" name="Rectangle 443"/>
          <p:cNvSpPr>
            <a:spLocks noChangeArrowheads="1"/>
          </p:cNvSpPr>
          <p:nvPr/>
        </p:nvSpPr>
        <p:spPr bwMode="auto">
          <a:xfrm>
            <a:off x="6873875" y="5880100"/>
            <a:ext cx="6350" cy="620713"/>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25" name="Rectangle 445"/>
          <p:cNvSpPr>
            <a:spLocks noChangeArrowheads="1"/>
          </p:cNvSpPr>
          <p:nvPr/>
        </p:nvSpPr>
        <p:spPr bwMode="auto">
          <a:xfrm>
            <a:off x="6873875" y="6500813"/>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26" name="Line 446"/>
          <p:cNvSpPr>
            <a:spLocks noChangeShapeType="1"/>
          </p:cNvSpPr>
          <p:nvPr/>
        </p:nvSpPr>
        <p:spPr bwMode="auto">
          <a:xfrm>
            <a:off x="6873875" y="6500813"/>
            <a:ext cx="6350"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27" name="Line 447"/>
          <p:cNvSpPr>
            <a:spLocks noChangeShapeType="1"/>
          </p:cNvSpPr>
          <p:nvPr/>
        </p:nvSpPr>
        <p:spPr bwMode="auto">
          <a:xfrm>
            <a:off x="6873875" y="6500813"/>
            <a:ext cx="1588"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28" name="Rectangle 448"/>
          <p:cNvSpPr>
            <a:spLocks noChangeArrowheads="1"/>
          </p:cNvSpPr>
          <p:nvPr/>
        </p:nvSpPr>
        <p:spPr bwMode="auto">
          <a:xfrm>
            <a:off x="6880225" y="6500813"/>
            <a:ext cx="887413"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29" name="Rectangle 452"/>
          <p:cNvSpPr>
            <a:spLocks noChangeArrowheads="1"/>
          </p:cNvSpPr>
          <p:nvPr/>
        </p:nvSpPr>
        <p:spPr bwMode="auto">
          <a:xfrm>
            <a:off x="7767638" y="6500813"/>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30" name="Line 453"/>
          <p:cNvSpPr>
            <a:spLocks noChangeShapeType="1"/>
          </p:cNvSpPr>
          <p:nvPr/>
        </p:nvSpPr>
        <p:spPr bwMode="auto">
          <a:xfrm>
            <a:off x="7767638" y="6500813"/>
            <a:ext cx="6350"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31" name="Line 454"/>
          <p:cNvSpPr>
            <a:spLocks noChangeShapeType="1"/>
          </p:cNvSpPr>
          <p:nvPr/>
        </p:nvSpPr>
        <p:spPr bwMode="auto">
          <a:xfrm>
            <a:off x="7767638" y="6500813"/>
            <a:ext cx="1587"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32" name="Rectangle 455"/>
          <p:cNvSpPr>
            <a:spLocks noChangeArrowheads="1"/>
          </p:cNvSpPr>
          <p:nvPr/>
        </p:nvSpPr>
        <p:spPr bwMode="auto">
          <a:xfrm>
            <a:off x="7767638" y="6500813"/>
            <a:ext cx="6350" cy="4762"/>
          </a:xfrm>
          <a:prstGeom prst="rect">
            <a:avLst/>
          </a:prstGeom>
          <a:solidFill>
            <a:srgbClr val="000000"/>
          </a:solidFill>
          <a:ln w="9525">
            <a:noFill/>
            <a:miter lim="800000"/>
            <a:headEnd/>
            <a:tailEnd/>
          </a:ln>
        </p:spPr>
        <p:txBody>
          <a:bodyPr/>
          <a:lstStyle/>
          <a:p>
            <a:pPr eaLnBrk="0" hangingPunct="0"/>
            <a:endParaRPr lang="en-US" sz="3200" b="1" dirty="0">
              <a:solidFill>
                <a:srgbClr val="000000"/>
              </a:solidFill>
              <a:latin typeface="Times New Roman" pitchFamily="18" charset="0"/>
              <a:cs typeface="Arial" charset="0"/>
            </a:endParaRPr>
          </a:p>
        </p:txBody>
      </p:sp>
      <p:sp>
        <p:nvSpPr>
          <p:cNvPr id="798133" name="Line 456"/>
          <p:cNvSpPr>
            <a:spLocks noChangeShapeType="1"/>
          </p:cNvSpPr>
          <p:nvPr/>
        </p:nvSpPr>
        <p:spPr bwMode="auto">
          <a:xfrm>
            <a:off x="7767638" y="6500813"/>
            <a:ext cx="6350" cy="1587"/>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34" name="Line 457"/>
          <p:cNvSpPr>
            <a:spLocks noChangeShapeType="1"/>
          </p:cNvSpPr>
          <p:nvPr/>
        </p:nvSpPr>
        <p:spPr bwMode="auto">
          <a:xfrm>
            <a:off x="7767638" y="6500813"/>
            <a:ext cx="1587" cy="4762"/>
          </a:xfrm>
          <a:prstGeom prst="line">
            <a:avLst/>
          </a:prstGeom>
          <a:noFill/>
          <a:ln w="0">
            <a:solidFill>
              <a:srgbClr val="000000"/>
            </a:solidFill>
            <a:round/>
            <a:headEnd/>
            <a:tailEnd/>
          </a:ln>
        </p:spPr>
        <p:txBody>
          <a:bodyPr/>
          <a:lstStyle/>
          <a:p>
            <a:endParaRPr lang="en-US" dirty="0">
              <a:solidFill>
                <a:srgbClr val="000000"/>
              </a:solidFill>
              <a:cs typeface="Arial" charset="0"/>
            </a:endParaRPr>
          </a:p>
        </p:txBody>
      </p:sp>
      <p:sp>
        <p:nvSpPr>
          <p:cNvPr id="798135" name="Rectangle 458"/>
          <p:cNvSpPr>
            <a:spLocks noChangeArrowheads="1"/>
          </p:cNvSpPr>
          <p:nvPr/>
        </p:nvSpPr>
        <p:spPr bwMode="auto">
          <a:xfrm>
            <a:off x="1676400" y="6507163"/>
            <a:ext cx="9525" cy="19050"/>
          </a:xfrm>
          <a:prstGeom prst="rect">
            <a:avLst/>
          </a:prstGeom>
          <a:noFill/>
          <a:ln w="9525">
            <a:noFill/>
            <a:miter lim="800000"/>
            <a:headEnd/>
            <a:tailEnd/>
          </a:ln>
        </p:spPr>
        <p:txBody>
          <a:bodyPr wrap="none" lIns="0" tIns="0" rIns="0" bIns="0">
            <a:spAutoFit/>
          </a:bodyPr>
          <a:lstStyle/>
          <a:p>
            <a:pPr eaLnBrk="0" hangingPunct="0"/>
            <a:r>
              <a:rPr lang="en-US" sz="100" dirty="0">
                <a:solidFill>
                  <a:srgbClr val="000000"/>
                </a:solidFill>
                <a:cs typeface="Arial" charset="0"/>
              </a:rPr>
              <a:t> </a:t>
            </a:r>
            <a:endParaRPr lang="en-US" sz="2400" dirty="0">
              <a:solidFill>
                <a:srgbClr val="000000"/>
              </a:solidFill>
              <a:latin typeface="Times New Roman" pitchFamily="18" charset="0"/>
              <a:cs typeface="Arial" charset="0"/>
            </a:endParaRPr>
          </a:p>
        </p:txBody>
      </p:sp>
      <p:sp>
        <p:nvSpPr>
          <p:cNvPr id="798136" name="Rectangle 459"/>
          <p:cNvSpPr>
            <a:spLocks noChangeArrowheads="1"/>
          </p:cNvSpPr>
          <p:nvPr/>
        </p:nvSpPr>
        <p:spPr bwMode="auto">
          <a:xfrm>
            <a:off x="1676400" y="6538913"/>
            <a:ext cx="82550" cy="173037"/>
          </a:xfrm>
          <a:prstGeom prst="rect">
            <a:avLst/>
          </a:prstGeom>
          <a:noFill/>
          <a:ln w="9525">
            <a:noFill/>
            <a:miter lim="800000"/>
            <a:headEnd/>
            <a:tailEnd/>
          </a:ln>
        </p:spPr>
        <p:txBody>
          <a:bodyPr wrap="none" lIns="0" tIns="0" rIns="0" bIns="0">
            <a:spAutoFit/>
          </a:bodyPr>
          <a:lstStyle/>
          <a:p>
            <a:pPr eaLnBrk="0" hangingPunct="0"/>
            <a:r>
              <a:rPr lang="en-US" sz="1000" dirty="0">
                <a:solidFill>
                  <a:srgbClr val="000000"/>
                </a:solidFill>
                <a:latin typeface="Times New Roman" pitchFamily="18" charset="0"/>
                <a:cs typeface="Arial" charset="0"/>
              </a:rPr>
              <a:t> </a:t>
            </a:r>
            <a:endParaRPr lang="en-US" sz="2400" dirty="0">
              <a:solidFill>
                <a:srgbClr val="000000"/>
              </a:solidFill>
              <a:latin typeface="Times New Roman" pitchFamily="18" charset="0"/>
              <a:cs typeface="Arial" charset="0"/>
            </a:endParaRPr>
          </a:p>
        </p:txBody>
      </p:sp>
      <p:sp>
        <p:nvSpPr>
          <p:cNvPr id="798137" name="Text Box 460"/>
          <p:cNvSpPr txBox="1">
            <a:spLocks noChangeArrowheads="1"/>
          </p:cNvSpPr>
          <p:nvPr/>
        </p:nvSpPr>
        <p:spPr bwMode="auto">
          <a:xfrm>
            <a:off x="1295400" y="381000"/>
            <a:ext cx="6713697" cy="738664"/>
          </a:xfrm>
          <a:prstGeom prst="rect">
            <a:avLst/>
          </a:prstGeom>
          <a:noFill/>
          <a:ln w="12700">
            <a:noFill/>
            <a:miter lim="800000"/>
            <a:headEnd/>
            <a:tailEnd/>
          </a:ln>
        </p:spPr>
        <p:txBody>
          <a:bodyPr wrap="none">
            <a:spAutoFit/>
          </a:bodyPr>
          <a:lstStyle/>
          <a:p>
            <a:pPr eaLnBrk="0" hangingPunct="0"/>
            <a:r>
              <a:rPr lang="en-GB" sz="4200" dirty="0" smtClean="0">
                <a:solidFill>
                  <a:srgbClr val="FFFFFF"/>
                </a:solidFill>
                <a:cs typeface="Arial" charset="0"/>
              </a:rPr>
              <a:t>Monitoring the Spread </a:t>
            </a:r>
            <a:r>
              <a:rPr lang="en-GB" sz="4200" dirty="0">
                <a:solidFill>
                  <a:srgbClr val="FFFFFF"/>
                </a:solidFill>
                <a:cs typeface="Arial" charset="0"/>
              </a:rPr>
              <a:t>Plan</a:t>
            </a:r>
          </a:p>
        </p:txBody>
      </p:sp>
      <p:sp>
        <p:nvSpPr>
          <p:cNvPr id="798138" name="Line 461"/>
          <p:cNvSpPr>
            <a:spLocks noChangeShapeType="1"/>
          </p:cNvSpPr>
          <p:nvPr/>
        </p:nvSpPr>
        <p:spPr bwMode="auto">
          <a:xfrm flipV="1">
            <a:off x="1290638" y="2133600"/>
            <a:ext cx="4762" cy="3657600"/>
          </a:xfrm>
          <a:prstGeom prst="line">
            <a:avLst/>
          </a:prstGeom>
          <a:noFill/>
          <a:ln w="57150">
            <a:solidFill>
              <a:srgbClr val="FFFF00"/>
            </a:solidFill>
            <a:round/>
            <a:headEnd/>
            <a:tailEnd type="triangle" w="med" len="med"/>
          </a:ln>
        </p:spPr>
        <p:txBody>
          <a:bodyPr wrap="none" anchor="ctr"/>
          <a:lstStyle/>
          <a:p>
            <a:endParaRPr lang="en-US" dirty="0">
              <a:solidFill>
                <a:srgbClr val="000000"/>
              </a:solidFill>
              <a:cs typeface="Arial" charset="0"/>
            </a:endParaRPr>
          </a:p>
        </p:txBody>
      </p:sp>
      <p:sp>
        <p:nvSpPr>
          <p:cNvPr id="798139" name="Line 462"/>
          <p:cNvSpPr>
            <a:spLocks noChangeShapeType="1"/>
          </p:cNvSpPr>
          <p:nvPr/>
        </p:nvSpPr>
        <p:spPr bwMode="auto">
          <a:xfrm flipV="1">
            <a:off x="1752600" y="6248400"/>
            <a:ext cx="6019800" cy="0"/>
          </a:xfrm>
          <a:prstGeom prst="line">
            <a:avLst/>
          </a:prstGeom>
          <a:noFill/>
          <a:ln w="57150">
            <a:solidFill>
              <a:srgbClr val="FFFF00"/>
            </a:solidFill>
            <a:round/>
            <a:headEnd/>
            <a:tailEnd type="triangle" w="med" len="med"/>
          </a:ln>
        </p:spPr>
        <p:txBody>
          <a:bodyPr wrap="none" anchor="ctr"/>
          <a:lstStyle/>
          <a:p>
            <a:endParaRPr lang="en-US" dirty="0">
              <a:solidFill>
                <a:srgbClr val="000000"/>
              </a:solidFill>
              <a:cs typeface="Arial" charset="0"/>
            </a:endParaRPr>
          </a:p>
        </p:txBody>
      </p:sp>
      <p:sp>
        <p:nvSpPr>
          <p:cNvPr id="798140" name="Text Box 463"/>
          <p:cNvSpPr txBox="1">
            <a:spLocks noChangeArrowheads="1"/>
          </p:cNvSpPr>
          <p:nvPr/>
        </p:nvSpPr>
        <p:spPr bwMode="auto">
          <a:xfrm>
            <a:off x="762000" y="1600200"/>
            <a:ext cx="833438" cy="396875"/>
          </a:xfrm>
          <a:prstGeom prst="rect">
            <a:avLst/>
          </a:prstGeom>
          <a:noFill/>
          <a:ln w="12700">
            <a:noFill/>
            <a:miter lim="800000"/>
            <a:headEnd/>
            <a:tailEnd/>
          </a:ln>
        </p:spPr>
        <p:txBody>
          <a:bodyPr wrap="none">
            <a:spAutoFit/>
          </a:bodyPr>
          <a:lstStyle/>
          <a:p>
            <a:pPr eaLnBrk="0" hangingPunct="0"/>
            <a:r>
              <a:rPr lang="en-GB" sz="2000" b="1" dirty="0">
                <a:solidFill>
                  <a:srgbClr val="FFFF00"/>
                </a:solidFill>
                <a:cs typeface="Arial" charset="0"/>
              </a:rPr>
              <a:t>100%</a:t>
            </a:r>
          </a:p>
        </p:txBody>
      </p:sp>
      <p:sp>
        <p:nvSpPr>
          <p:cNvPr id="798141" name="Text Box 464"/>
          <p:cNvSpPr txBox="1">
            <a:spLocks noChangeArrowheads="1"/>
          </p:cNvSpPr>
          <p:nvPr/>
        </p:nvSpPr>
        <p:spPr bwMode="auto">
          <a:xfrm>
            <a:off x="7848600" y="6003925"/>
            <a:ext cx="833438" cy="396875"/>
          </a:xfrm>
          <a:prstGeom prst="rect">
            <a:avLst/>
          </a:prstGeom>
          <a:noFill/>
          <a:ln w="12700">
            <a:noFill/>
            <a:miter lim="800000"/>
            <a:headEnd/>
            <a:tailEnd/>
          </a:ln>
        </p:spPr>
        <p:txBody>
          <a:bodyPr wrap="none">
            <a:spAutoFit/>
          </a:bodyPr>
          <a:lstStyle/>
          <a:p>
            <a:pPr eaLnBrk="0" hangingPunct="0"/>
            <a:r>
              <a:rPr lang="en-GB" sz="2000" dirty="0">
                <a:solidFill>
                  <a:srgbClr val="FFFF00"/>
                </a:solidFill>
                <a:cs typeface="Arial" charset="0"/>
              </a:rPr>
              <a:t>100%</a:t>
            </a:r>
          </a:p>
        </p:txBody>
      </p:sp>
      <p:sp>
        <p:nvSpPr>
          <p:cNvPr id="798142" name="Text Box 465"/>
          <p:cNvSpPr txBox="1">
            <a:spLocks noChangeArrowheads="1"/>
          </p:cNvSpPr>
          <p:nvPr/>
        </p:nvSpPr>
        <p:spPr bwMode="auto">
          <a:xfrm>
            <a:off x="4038600" y="6324600"/>
            <a:ext cx="1574800" cy="457200"/>
          </a:xfrm>
          <a:prstGeom prst="rect">
            <a:avLst/>
          </a:prstGeom>
          <a:noFill/>
          <a:ln w="12700">
            <a:noFill/>
            <a:miter lim="800000"/>
            <a:headEnd/>
            <a:tailEnd/>
          </a:ln>
        </p:spPr>
        <p:txBody>
          <a:bodyPr wrap="none">
            <a:spAutoFit/>
          </a:bodyPr>
          <a:lstStyle/>
          <a:p>
            <a:pPr eaLnBrk="0" hangingPunct="0"/>
            <a:r>
              <a:rPr lang="en-GB" sz="2400" b="1" dirty="0">
                <a:solidFill>
                  <a:srgbClr val="FFFFFF"/>
                </a:solidFill>
                <a:cs typeface="Arial" charset="0"/>
              </a:rPr>
              <a:t>Coverage</a:t>
            </a:r>
          </a:p>
        </p:txBody>
      </p:sp>
      <p:sp>
        <p:nvSpPr>
          <p:cNvPr id="798143" name="Text Box 466"/>
          <p:cNvSpPr txBox="1">
            <a:spLocks noChangeArrowheads="1"/>
          </p:cNvSpPr>
          <p:nvPr/>
        </p:nvSpPr>
        <p:spPr bwMode="auto">
          <a:xfrm rot="-5360935">
            <a:off x="-207169" y="3510757"/>
            <a:ext cx="2268537" cy="457200"/>
          </a:xfrm>
          <a:prstGeom prst="rect">
            <a:avLst/>
          </a:prstGeom>
          <a:noFill/>
          <a:ln w="12700">
            <a:noFill/>
            <a:miter lim="800000"/>
            <a:headEnd/>
            <a:tailEnd/>
          </a:ln>
        </p:spPr>
        <p:txBody>
          <a:bodyPr wrap="none">
            <a:spAutoFit/>
          </a:bodyPr>
          <a:lstStyle/>
          <a:p>
            <a:pPr eaLnBrk="0" hangingPunct="0"/>
            <a:r>
              <a:rPr lang="en-GB" sz="2400" b="1" dirty="0">
                <a:solidFill>
                  <a:srgbClr val="FFFFFF"/>
                </a:solidFill>
                <a:cs typeface="Arial" charset="0"/>
              </a:rPr>
              <a:t>Completeness</a:t>
            </a:r>
          </a:p>
        </p:txBody>
      </p:sp>
      <p:sp>
        <p:nvSpPr>
          <p:cNvPr id="798144" name="Text Box 467"/>
          <p:cNvSpPr txBox="1">
            <a:spLocks noChangeArrowheads="1"/>
          </p:cNvSpPr>
          <p:nvPr/>
        </p:nvSpPr>
        <p:spPr bwMode="auto">
          <a:xfrm>
            <a:off x="1731963" y="3429000"/>
            <a:ext cx="1392237" cy="584200"/>
          </a:xfrm>
          <a:prstGeom prst="rect">
            <a:avLst/>
          </a:prstGeom>
          <a:noFill/>
          <a:ln w="12700">
            <a:noFill/>
            <a:miter lim="800000"/>
            <a:headEnd/>
            <a:tailEnd/>
          </a:ln>
        </p:spPr>
        <p:txBody>
          <a:bodyPr wrap="none">
            <a:spAutoFit/>
          </a:bodyPr>
          <a:lstStyle/>
          <a:p>
            <a:pPr eaLnBrk="0" hangingPunct="0"/>
            <a:r>
              <a:rPr lang="en-US" sz="1600" b="1" dirty="0">
                <a:solidFill>
                  <a:srgbClr val="FFFFFF"/>
                </a:solidFill>
                <a:cs typeface="Arial" charset="0"/>
              </a:rPr>
              <a:t>Enhanced </a:t>
            </a:r>
          </a:p>
          <a:p>
            <a:pPr eaLnBrk="0" hangingPunct="0"/>
            <a:r>
              <a:rPr lang="en-US" sz="1600" b="1" dirty="0">
                <a:solidFill>
                  <a:srgbClr val="FFFFFF"/>
                </a:solidFill>
                <a:cs typeface="Arial" charset="0"/>
              </a:rPr>
              <a:t>Assessment</a:t>
            </a:r>
          </a:p>
        </p:txBody>
      </p:sp>
      <p:sp>
        <p:nvSpPr>
          <p:cNvPr id="798145" name="Text Box 468"/>
          <p:cNvSpPr txBox="1">
            <a:spLocks noChangeArrowheads="1"/>
          </p:cNvSpPr>
          <p:nvPr/>
        </p:nvSpPr>
        <p:spPr bwMode="auto">
          <a:xfrm>
            <a:off x="1728788" y="4648200"/>
            <a:ext cx="1243012" cy="584200"/>
          </a:xfrm>
          <a:prstGeom prst="rect">
            <a:avLst/>
          </a:prstGeom>
          <a:noFill/>
          <a:ln w="12700">
            <a:noFill/>
            <a:miter lim="800000"/>
            <a:headEnd/>
            <a:tailEnd/>
          </a:ln>
        </p:spPr>
        <p:txBody>
          <a:bodyPr wrap="none">
            <a:spAutoFit/>
          </a:bodyPr>
          <a:lstStyle/>
          <a:p>
            <a:pPr eaLnBrk="0" hangingPunct="0"/>
            <a:r>
              <a:rPr lang="en-US" sz="1600" b="1" dirty="0">
                <a:solidFill>
                  <a:srgbClr val="FFFFFF"/>
                </a:solidFill>
                <a:cs typeface="Arial" charset="0"/>
              </a:rPr>
              <a:t>Real-time</a:t>
            </a:r>
          </a:p>
          <a:p>
            <a:pPr eaLnBrk="0" hangingPunct="0"/>
            <a:r>
              <a:rPr lang="en-US" sz="1600" b="1" dirty="0">
                <a:solidFill>
                  <a:srgbClr val="FFFFFF"/>
                </a:solidFill>
                <a:cs typeface="Arial" charset="0"/>
              </a:rPr>
              <a:t>Handovers</a:t>
            </a:r>
          </a:p>
        </p:txBody>
      </p:sp>
      <p:sp>
        <p:nvSpPr>
          <p:cNvPr id="798146" name="Rectangle 469"/>
          <p:cNvSpPr>
            <a:spLocks noChangeArrowheads="1"/>
          </p:cNvSpPr>
          <p:nvPr/>
        </p:nvSpPr>
        <p:spPr bwMode="auto">
          <a:xfrm>
            <a:off x="3205163" y="21828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47" name="Rectangle 470"/>
          <p:cNvSpPr>
            <a:spLocks noChangeArrowheads="1"/>
          </p:cNvSpPr>
          <p:nvPr/>
        </p:nvSpPr>
        <p:spPr bwMode="auto">
          <a:xfrm>
            <a:off x="3205163" y="34782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48" name="Rectangle 471"/>
          <p:cNvSpPr>
            <a:spLocks noChangeArrowheads="1"/>
          </p:cNvSpPr>
          <p:nvPr/>
        </p:nvSpPr>
        <p:spPr bwMode="auto">
          <a:xfrm>
            <a:off x="3205163" y="40878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49" name="Rectangle 472"/>
          <p:cNvSpPr>
            <a:spLocks noChangeArrowheads="1"/>
          </p:cNvSpPr>
          <p:nvPr/>
        </p:nvSpPr>
        <p:spPr bwMode="auto">
          <a:xfrm>
            <a:off x="3205163" y="46974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0" name="Rectangle 473"/>
          <p:cNvSpPr>
            <a:spLocks noChangeArrowheads="1"/>
          </p:cNvSpPr>
          <p:nvPr/>
        </p:nvSpPr>
        <p:spPr bwMode="auto">
          <a:xfrm>
            <a:off x="3205163" y="53070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1" name="Rectangle 475"/>
          <p:cNvSpPr>
            <a:spLocks noChangeArrowheads="1"/>
          </p:cNvSpPr>
          <p:nvPr/>
        </p:nvSpPr>
        <p:spPr bwMode="auto">
          <a:xfrm>
            <a:off x="3205163" y="27924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2" name="Rectangle 476"/>
          <p:cNvSpPr>
            <a:spLocks noChangeArrowheads="1"/>
          </p:cNvSpPr>
          <p:nvPr/>
        </p:nvSpPr>
        <p:spPr bwMode="auto">
          <a:xfrm>
            <a:off x="4195763" y="21828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3" name="Rectangle 477"/>
          <p:cNvSpPr>
            <a:spLocks noChangeArrowheads="1"/>
          </p:cNvSpPr>
          <p:nvPr/>
        </p:nvSpPr>
        <p:spPr bwMode="auto">
          <a:xfrm>
            <a:off x="5110163" y="21828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4" name="Rectangle 478"/>
          <p:cNvSpPr>
            <a:spLocks noChangeArrowheads="1"/>
          </p:cNvSpPr>
          <p:nvPr/>
        </p:nvSpPr>
        <p:spPr bwMode="auto">
          <a:xfrm>
            <a:off x="6024563" y="21828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5" name="Rectangle 479"/>
          <p:cNvSpPr>
            <a:spLocks noChangeArrowheads="1"/>
          </p:cNvSpPr>
          <p:nvPr/>
        </p:nvSpPr>
        <p:spPr bwMode="auto">
          <a:xfrm>
            <a:off x="6938963" y="21828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6" name="Rectangle 480"/>
          <p:cNvSpPr>
            <a:spLocks noChangeArrowheads="1"/>
          </p:cNvSpPr>
          <p:nvPr/>
        </p:nvSpPr>
        <p:spPr bwMode="auto">
          <a:xfrm>
            <a:off x="4195763" y="2792413"/>
            <a:ext cx="762000" cy="457200"/>
          </a:xfrm>
          <a:prstGeom prst="rect">
            <a:avLst/>
          </a:prstGeom>
          <a:solidFill>
            <a:srgbClr val="FFFF00"/>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7" name="Rectangle 482"/>
          <p:cNvSpPr>
            <a:spLocks noChangeArrowheads="1"/>
          </p:cNvSpPr>
          <p:nvPr/>
        </p:nvSpPr>
        <p:spPr bwMode="auto">
          <a:xfrm>
            <a:off x="6938963" y="3478213"/>
            <a:ext cx="762000" cy="457200"/>
          </a:xfrm>
          <a:prstGeom prst="rect">
            <a:avLst/>
          </a:prstGeom>
          <a:solidFill>
            <a:srgbClr val="FFFF00"/>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8" name="Rectangle 483"/>
          <p:cNvSpPr>
            <a:spLocks noChangeArrowheads="1"/>
          </p:cNvSpPr>
          <p:nvPr/>
        </p:nvSpPr>
        <p:spPr bwMode="auto">
          <a:xfrm>
            <a:off x="4195763" y="4087813"/>
            <a:ext cx="762000" cy="457200"/>
          </a:xfrm>
          <a:prstGeom prst="rect">
            <a:avLst/>
          </a:prstGeom>
          <a:solidFill>
            <a:srgbClr val="FFFF00"/>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59" name="Rectangle 484"/>
          <p:cNvSpPr>
            <a:spLocks noChangeArrowheads="1"/>
          </p:cNvSpPr>
          <p:nvPr/>
        </p:nvSpPr>
        <p:spPr bwMode="auto">
          <a:xfrm>
            <a:off x="5110163" y="4087813"/>
            <a:ext cx="762000" cy="457200"/>
          </a:xfrm>
          <a:prstGeom prst="rect">
            <a:avLst/>
          </a:prstGeom>
          <a:solidFill>
            <a:srgbClr val="F10D49"/>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0" name="Rectangle 485"/>
          <p:cNvSpPr>
            <a:spLocks noChangeArrowheads="1"/>
          </p:cNvSpPr>
          <p:nvPr/>
        </p:nvSpPr>
        <p:spPr bwMode="auto">
          <a:xfrm>
            <a:off x="4195763" y="4697413"/>
            <a:ext cx="762000" cy="457200"/>
          </a:xfrm>
          <a:prstGeom prst="rect">
            <a:avLst/>
          </a:prstGeom>
          <a:solidFill>
            <a:srgbClr val="F10D49"/>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1" name="Rectangle 487"/>
          <p:cNvSpPr>
            <a:spLocks noChangeArrowheads="1"/>
          </p:cNvSpPr>
          <p:nvPr/>
        </p:nvSpPr>
        <p:spPr bwMode="auto">
          <a:xfrm>
            <a:off x="6938963" y="2792413"/>
            <a:ext cx="762000" cy="457200"/>
          </a:xfrm>
          <a:prstGeom prst="rect">
            <a:avLst/>
          </a:prstGeom>
          <a:solidFill>
            <a:srgbClr val="00FF00"/>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2" name="Rectangle 488"/>
          <p:cNvSpPr>
            <a:spLocks noChangeArrowheads="1"/>
          </p:cNvSpPr>
          <p:nvPr/>
        </p:nvSpPr>
        <p:spPr bwMode="auto">
          <a:xfrm>
            <a:off x="6938963" y="4697413"/>
            <a:ext cx="762000" cy="457200"/>
          </a:xfrm>
          <a:prstGeom prst="rect">
            <a:avLst/>
          </a:prstGeom>
          <a:solidFill>
            <a:srgbClr val="F10D49"/>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3" name="Rectangle 489"/>
          <p:cNvSpPr>
            <a:spLocks noChangeArrowheads="1"/>
          </p:cNvSpPr>
          <p:nvPr/>
        </p:nvSpPr>
        <p:spPr bwMode="auto">
          <a:xfrm>
            <a:off x="5110163" y="4697413"/>
            <a:ext cx="762000" cy="457200"/>
          </a:xfrm>
          <a:prstGeom prst="rect">
            <a:avLst/>
          </a:prstGeom>
          <a:solidFill>
            <a:srgbClr val="F10D49"/>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4" name="Rectangle 490"/>
          <p:cNvSpPr>
            <a:spLocks noChangeArrowheads="1"/>
          </p:cNvSpPr>
          <p:nvPr/>
        </p:nvSpPr>
        <p:spPr bwMode="auto">
          <a:xfrm>
            <a:off x="5110163" y="5307013"/>
            <a:ext cx="762000" cy="457200"/>
          </a:xfrm>
          <a:prstGeom prst="rect">
            <a:avLst/>
          </a:prstGeom>
          <a:solidFill>
            <a:srgbClr val="F10D49"/>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5" name="Rectangle 491"/>
          <p:cNvSpPr>
            <a:spLocks noChangeArrowheads="1"/>
          </p:cNvSpPr>
          <p:nvPr/>
        </p:nvSpPr>
        <p:spPr bwMode="auto">
          <a:xfrm>
            <a:off x="4195763" y="5307013"/>
            <a:ext cx="762000" cy="457200"/>
          </a:xfrm>
          <a:prstGeom prst="rect">
            <a:avLst/>
          </a:prstGeom>
          <a:solidFill>
            <a:srgbClr val="F10D49"/>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6" name="Rectangle 493"/>
          <p:cNvSpPr>
            <a:spLocks noChangeArrowheads="1"/>
          </p:cNvSpPr>
          <p:nvPr/>
        </p:nvSpPr>
        <p:spPr bwMode="auto">
          <a:xfrm>
            <a:off x="6938963" y="4087813"/>
            <a:ext cx="762000" cy="457200"/>
          </a:xfrm>
          <a:prstGeom prst="rect">
            <a:avLst/>
          </a:prstGeom>
          <a:solidFill>
            <a:srgbClr val="F10D49"/>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7" name="Rectangle 494"/>
          <p:cNvSpPr>
            <a:spLocks noChangeArrowheads="1"/>
          </p:cNvSpPr>
          <p:nvPr/>
        </p:nvSpPr>
        <p:spPr bwMode="auto">
          <a:xfrm>
            <a:off x="6938963" y="5307013"/>
            <a:ext cx="762000" cy="457200"/>
          </a:xfrm>
          <a:prstGeom prst="rect">
            <a:avLst/>
          </a:prstGeom>
          <a:solidFill>
            <a:srgbClr val="F10D49"/>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8" name="Rectangle 495"/>
          <p:cNvSpPr>
            <a:spLocks noChangeArrowheads="1"/>
          </p:cNvSpPr>
          <p:nvPr/>
        </p:nvSpPr>
        <p:spPr bwMode="auto">
          <a:xfrm>
            <a:off x="6024563" y="5307013"/>
            <a:ext cx="762000" cy="457200"/>
          </a:xfrm>
          <a:prstGeom prst="rect">
            <a:avLst/>
          </a:prstGeom>
          <a:solidFill>
            <a:srgbClr val="F10D49"/>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69" name="Rectangle 497"/>
          <p:cNvSpPr>
            <a:spLocks noChangeArrowheads="1"/>
          </p:cNvSpPr>
          <p:nvPr/>
        </p:nvSpPr>
        <p:spPr bwMode="auto">
          <a:xfrm>
            <a:off x="5110163" y="3478213"/>
            <a:ext cx="762000" cy="457200"/>
          </a:xfrm>
          <a:prstGeom prst="rect">
            <a:avLst/>
          </a:prstGeom>
          <a:solidFill>
            <a:srgbClr val="FFFF00"/>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70" name="Rectangle 498"/>
          <p:cNvSpPr>
            <a:spLocks noChangeArrowheads="1"/>
          </p:cNvSpPr>
          <p:nvPr/>
        </p:nvSpPr>
        <p:spPr bwMode="auto">
          <a:xfrm>
            <a:off x="6024563" y="3478213"/>
            <a:ext cx="762000" cy="457200"/>
          </a:xfrm>
          <a:prstGeom prst="rect">
            <a:avLst/>
          </a:prstGeom>
          <a:solidFill>
            <a:srgbClr val="FFFF00"/>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71" name="Rectangle 499"/>
          <p:cNvSpPr>
            <a:spLocks noChangeArrowheads="1"/>
          </p:cNvSpPr>
          <p:nvPr/>
        </p:nvSpPr>
        <p:spPr bwMode="auto">
          <a:xfrm>
            <a:off x="6024563" y="2792413"/>
            <a:ext cx="762000" cy="457200"/>
          </a:xfrm>
          <a:prstGeom prst="rect">
            <a:avLst/>
          </a:prstGeom>
          <a:solidFill>
            <a:srgbClr val="FFFF00"/>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72" name="Rectangle 500"/>
          <p:cNvSpPr>
            <a:spLocks noChangeArrowheads="1"/>
          </p:cNvSpPr>
          <p:nvPr/>
        </p:nvSpPr>
        <p:spPr bwMode="auto">
          <a:xfrm>
            <a:off x="6024563" y="4697413"/>
            <a:ext cx="762000" cy="457200"/>
          </a:xfrm>
          <a:prstGeom prst="rect">
            <a:avLst/>
          </a:prstGeom>
          <a:solidFill>
            <a:srgbClr val="FFFF00"/>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73" name="Rectangle 501"/>
          <p:cNvSpPr>
            <a:spLocks noChangeArrowheads="1"/>
          </p:cNvSpPr>
          <p:nvPr/>
        </p:nvSpPr>
        <p:spPr bwMode="auto">
          <a:xfrm>
            <a:off x="4195763" y="34782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74" name="Rectangle 502"/>
          <p:cNvSpPr>
            <a:spLocks noChangeArrowheads="1"/>
          </p:cNvSpPr>
          <p:nvPr/>
        </p:nvSpPr>
        <p:spPr bwMode="auto">
          <a:xfrm>
            <a:off x="5110163" y="27924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75" name="Rectangle 503"/>
          <p:cNvSpPr>
            <a:spLocks noChangeArrowheads="1"/>
          </p:cNvSpPr>
          <p:nvPr/>
        </p:nvSpPr>
        <p:spPr bwMode="auto">
          <a:xfrm>
            <a:off x="6024563" y="4087813"/>
            <a:ext cx="762000" cy="457200"/>
          </a:xfrm>
          <a:prstGeom prst="rect">
            <a:avLst/>
          </a:prstGeom>
          <a:solidFill>
            <a:srgbClr val="12EC12"/>
          </a:solidFill>
          <a:ln w="9525">
            <a:solidFill>
              <a:schemeClr val="tx1"/>
            </a:solidFill>
            <a:miter lim="800000"/>
            <a:headEnd/>
            <a:tailEnd/>
          </a:ln>
        </p:spPr>
        <p:txBody>
          <a:bodyPr wrap="none" anchor="ctr"/>
          <a:lstStyle/>
          <a:p>
            <a:pPr eaLnBrk="0" hangingPunct="0"/>
            <a:endParaRPr lang="en-US" sz="3200" b="1" dirty="0">
              <a:solidFill>
                <a:srgbClr val="000000"/>
              </a:solidFill>
              <a:latin typeface="Times New Roman" pitchFamily="18" charset="0"/>
              <a:cs typeface="Arial" charset="0"/>
            </a:endParaRPr>
          </a:p>
        </p:txBody>
      </p:sp>
      <p:sp>
        <p:nvSpPr>
          <p:cNvPr id="798176" name="TextBox 503"/>
          <p:cNvSpPr txBox="1">
            <a:spLocks noChangeArrowheads="1"/>
          </p:cNvSpPr>
          <p:nvPr/>
        </p:nvSpPr>
        <p:spPr bwMode="auto">
          <a:xfrm>
            <a:off x="1752600" y="5257800"/>
            <a:ext cx="1154113" cy="584200"/>
          </a:xfrm>
          <a:prstGeom prst="rect">
            <a:avLst/>
          </a:prstGeom>
          <a:noFill/>
          <a:ln w="9525">
            <a:noFill/>
            <a:miter lim="800000"/>
            <a:headEnd/>
            <a:tailEnd/>
          </a:ln>
        </p:spPr>
        <p:txBody>
          <a:bodyPr wrap="none">
            <a:spAutoFit/>
          </a:bodyPr>
          <a:lstStyle/>
          <a:p>
            <a:r>
              <a:rPr lang="en-US" sz="1600" b="1" dirty="0">
                <a:solidFill>
                  <a:srgbClr val="FFFFFF"/>
                </a:solidFill>
                <a:cs typeface="Arial" charset="0"/>
              </a:rPr>
              <a:t>Follow-up</a:t>
            </a:r>
          </a:p>
          <a:p>
            <a:r>
              <a:rPr lang="en-US" sz="1600" b="1" dirty="0">
                <a:solidFill>
                  <a:srgbClr val="FFFFFF"/>
                </a:solidFill>
                <a:cs typeface="Arial" charset="0"/>
              </a:rPr>
              <a:t>Appts</a:t>
            </a:r>
          </a:p>
        </p:txBody>
      </p:sp>
      <p:sp>
        <p:nvSpPr>
          <p:cNvPr id="798177" name="TextBox 504"/>
          <p:cNvSpPr txBox="1">
            <a:spLocks noChangeArrowheads="1"/>
          </p:cNvSpPr>
          <p:nvPr/>
        </p:nvSpPr>
        <p:spPr bwMode="auto">
          <a:xfrm>
            <a:off x="1752600" y="2159000"/>
            <a:ext cx="971550" cy="584200"/>
          </a:xfrm>
          <a:prstGeom prst="rect">
            <a:avLst/>
          </a:prstGeom>
          <a:noFill/>
          <a:ln w="9525">
            <a:noFill/>
            <a:miter lim="800000"/>
            <a:headEnd/>
            <a:tailEnd/>
          </a:ln>
        </p:spPr>
        <p:txBody>
          <a:bodyPr wrap="none">
            <a:spAutoFit/>
          </a:bodyPr>
          <a:lstStyle/>
          <a:p>
            <a:r>
              <a:rPr lang="en-US" sz="1600" b="1" dirty="0">
                <a:solidFill>
                  <a:srgbClr val="FFFFFF"/>
                </a:solidFill>
                <a:cs typeface="Arial" charset="0"/>
              </a:rPr>
              <a:t>Health </a:t>
            </a:r>
          </a:p>
          <a:p>
            <a:r>
              <a:rPr lang="en-US" sz="1600" b="1" dirty="0">
                <a:solidFill>
                  <a:srgbClr val="FFFFFF"/>
                </a:solidFill>
                <a:cs typeface="Arial" charset="0"/>
              </a:rPr>
              <a:t>Literacy</a:t>
            </a:r>
          </a:p>
        </p:txBody>
      </p:sp>
      <p:sp>
        <p:nvSpPr>
          <p:cNvPr id="483" name="TextBox 482"/>
          <p:cNvSpPr txBox="1"/>
          <p:nvPr/>
        </p:nvSpPr>
        <p:spPr>
          <a:xfrm>
            <a:off x="1722625" y="4139625"/>
            <a:ext cx="1096775" cy="584775"/>
          </a:xfrm>
          <a:prstGeom prst="rect">
            <a:avLst/>
          </a:prstGeom>
          <a:noFill/>
        </p:spPr>
        <p:txBody>
          <a:bodyPr wrap="none" rtlCol="0">
            <a:spAutoFit/>
          </a:bodyPr>
          <a:lstStyle/>
          <a:p>
            <a:r>
              <a:rPr lang="en-US" sz="1600" b="1" dirty="0" smtClean="0">
                <a:solidFill>
                  <a:schemeClr val="bg1"/>
                </a:solidFill>
              </a:rPr>
              <a:t>Med Rec </a:t>
            </a:r>
          </a:p>
          <a:p>
            <a:endParaRPr lang="en-US" sz="1600" b="1"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 #2</a:t>
            </a:r>
            <a:endParaRPr lang="en-US" dirty="0"/>
          </a:p>
        </p:txBody>
      </p:sp>
      <p:sp>
        <p:nvSpPr>
          <p:cNvPr id="3" name="Content Placeholder 2"/>
          <p:cNvSpPr>
            <a:spLocks noGrp="1"/>
          </p:cNvSpPr>
          <p:nvPr>
            <p:ph idx="1"/>
          </p:nvPr>
        </p:nvSpPr>
        <p:spPr>
          <a:xfrm>
            <a:off x="457200" y="1447800"/>
            <a:ext cx="8229600" cy="4297363"/>
          </a:xfrm>
        </p:spPr>
        <p:txBody>
          <a:bodyPr/>
          <a:lstStyle/>
          <a:p>
            <a:pPr marL="0" lvl="0" indent="0">
              <a:spcAft>
                <a:spcPts val="1200"/>
              </a:spcAft>
              <a:buNone/>
            </a:pPr>
            <a:r>
              <a:rPr lang="en-US" sz="2400" i="1" dirty="0" smtClean="0"/>
              <a:t>Sunny Skies Hospital </a:t>
            </a:r>
            <a:r>
              <a:rPr lang="en-US" sz="2400" i="1" dirty="0"/>
              <a:t>will improve transitions home for all </a:t>
            </a:r>
            <a:r>
              <a:rPr lang="en-US" sz="2400" i="1" dirty="0" smtClean="0"/>
              <a:t>patients with heart failure, AMI or pneumonia as </a:t>
            </a:r>
            <a:r>
              <a:rPr lang="en-US" sz="2400" i="1" dirty="0"/>
              <a:t>measured by a reduction in unplanned 30-day all-cause readmission rates for </a:t>
            </a:r>
            <a:r>
              <a:rPr lang="en-US" sz="2400" i="1" dirty="0" smtClean="0"/>
              <a:t>these 3 populations in the next 18 months. </a:t>
            </a:r>
            <a:endParaRPr lang="en-US" sz="2400" i="1" dirty="0"/>
          </a:p>
          <a:p>
            <a:pPr marL="0" indent="0">
              <a:spcAft>
                <a:spcPts val="1200"/>
              </a:spcAft>
              <a:buNone/>
            </a:pPr>
            <a:r>
              <a:rPr lang="en-US" sz="2400" b="1" u="sng" dirty="0">
                <a:solidFill>
                  <a:srgbClr val="157D26"/>
                </a:solidFill>
              </a:rPr>
              <a:t>Strategy</a:t>
            </a:r>
            <a:r>
              <a:rPr lang="en-US" sz="2400" b="1" dirty="0">
                <a:solidFill>
                  <a:srgbClr val="157D26"/>
                </a:solidFill>
              </a:rPr>
              <a:t>: </a:t>
            </a:r>
            <a:r>
              <a:rPr lang="en-US" sz="2400" b="1" dirty="0" smtClean="0">
                <a:solidFill>
                  <a:srgbClr val="157D26"/>
                </a:solidFill>
              </a:rPr>
              <a:t>Select one medical unit (with a high rate of readmissions) to </a:t>
            </a:r>
            <a:r>
              <a:rPr lang="en-US" sz="2400" b="1" dirty="0">
                <a:solidFill>
                  <a:srgbClr val="157D26"/>
                </a:solidFill>
              </a:rPr>
              <a:t>implement </a:t>
            </a:r>
            <a:r>
              <a:rPr lang="en-US" sz="2400" b="1" dirty="0" smtClean="0">
                <a:solidFill>
                  <a:srgbClr val="157D26"/>
                </a:solidFill>
              </a:rPr>
              <a:t> </a:t>
            </a:r>
            <a:r>
              <a:rPr lang="en-US" sz="2400" b="1" dirty="0">
                <a:solidFill>
                  <a:srgbClr val="157D26"/>
                </a:solidFill>
              </a:rPr>
              <a:t>the recommended changes for </a:t>
            </a:r>
            <a:r>
              <a:rPr lang="en-US" sz="2400" b="1" dirty="0" smtClean="0">
                <a:solidFill>
                  <a:srgbClr val="157D26"/>
                </a:solidFill>
              </a:rPr>
              <a:t>all patients; and simultaneously develop the infrastructure and supports necessary for the scale-up and spread of the successful changes to all medical units.  </a:t>
            </a:r>
            <a:endParaRPr lang="en-US" sz="2400" b="1" dirty="0">
              <a:solidFill>
                <a:srgbClr val="157D26"/>
              </a:solidFill>
            </a:endParaRPr>
          </a:p>
          <a:p>
            <a:pPr marL="0" lvl="0" indent="0">
              <a:spcAft>
                <a:spcPts val="1200"/>
              </a:spcAft>
              <a:buNone/>
            </a:pPr>
            <a:endParaRPr lang="en-US" sz="2600" i="1" dirty="0" smtClean="0"/>
          </a:p>
          <a:p>
            <a:pPr marL="0" lvl="0" indent="0">
              <a:spcAft>
                <a:spcPts val="1200"/>
              </a:spcAft>
              <a:buNone/>
            </a:pPr>
            <a:r>
              <a:rPr lang="en-US" i="1" dirty="0" smtClean="0"/>
              <a:t/>
            </a:r>
            <a:br>
              <a:rPr lang="en-US" i="1" dirty="0" smtClean="0"/>
            </a:br>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346891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Statement #3</a:t>
            </a:r>
            <a:endParaRPr lang="en-US" dirty="0"/>
          </a:p>
        </p:txBody>
      </p:sp>
      <p:sp>
        <p:nvSpPr>
          <p:cNvPr id="3" name="Content Placeholder 2"/>
          <p:cNvSpPr>
            <a:spLocks noGrp="1"/>
          </p:cNvSpPr>
          <p:nvPr>
            <p:ph idx="1"/>
          </p:nvPr>
        </p:nvSpPr>
        <p:spPr>
          <a:xfrm>
            <a:off x="457200" y="1295400"/>
            <a:ext cx="8229600" cy="4297363"/>
          </a:xfrm>
        </p:spPr>
        <p:txBody>
          <a:bodyPr/>
          <a:lstStyle/>
          <a:p>
            <a:pPr marL="0" lvl="0" indent="0">
              <a:spcAft>
                <a:spcPts val="1200"/>
              </a:spcAft>
              <a:buNone/>
            </a:pPr>
            <a:r>
              <a:rPr lang="en-US" sz="2400" i="1" dirty="0" smtClean="0"/>
              <a:t>Bubbling Brook </a:t>
            </a:r>
            <a:r>
              <a:rPr lang="en-US" sz="2400" i="1" dirty="0"/>
              <a:t>Hospital will improve transitions home for all patients as measured by a decrease in the 30-day all-cause hospital readmission rate from 12% to 8% percent or less within 24 months. </a:t>
            </a:r>
            <a:r>
              <a:rPr lang="en-US" sz="2400" i="1" dirty="0" smtClean="0"/>
              <a:t>We </a:t>
            </a:r>
            <a:r>
              <a:rPr lang="en-US" sz="2400" i="1" dirty="0"/>
              <a:t>will start our improvement work with patients on 4W and 5S.  We will expect to see a decrease in the readmission rates for patients discharged from those units of at least 10% within 12 months</a:t>
            </a:r>
            <a:r>
              <a:rPr lang="en-US" sz="2400" i="1" dirty="0" smtClean="0"/>
              <a:t>.</a:t>
            </a:r>
            <a:endParaRPr lang="en-US" sz="2400" i="1" dirty="0"/>
          </a:p>
          <a:p>
            <a:pPr marL="0" indent="0">
              <a:spcAft>
                <a:spcPts val="1200"/>
              </a:spcAft>
              <a:buNone/>
            </a:pPr>
            <a:r>
              <a:rPr lang="en-US" sz="2400" b="1" u="sng" dirty="0" smtClean="0">
                <a:solidFill>
                  <a:srgbClr val="157D26"/>
                </a:solidFill>
              </a:rPr>
              <a:t>Strategy</a:t>
            </a:r>
            <a:r>
              <a:rPr lang="en-US" sz="2400" b="1" dirty="0">
                <a:solidFill>
                  <a:srgbClr val="157D26"/>
                </a:solidFill>
              </a:rPr>
              <a:t>: I</a:t>
            </a:r>
            <a:r>
              <a:rPr lang="en-US" sz="2400" b="1" dirty="0" smtClean="0">
                <a:solidFill>
                  <a:srgbClr val="157D26"/>
                </a:solidFill>
              </a:rPr>
              <a:t>mplement  </a:t>
            </a:r>
            <a:r>
              <a:rPr lang="en-US" sz="2400" b="1" dirty="0">
                <a:solidFill>
                  <a:srgbClr val="157D26"/>
                </a:solidFill>
              </a:rPr>
              <a:t>the recommended changes for all </a:t>
            </a:r>
            <a:r>
              <a:rPr lang="en-US" sz="2400" b="1" dirty="0" smtClean="0">
                <a:solidFill>
                  <a:srgbClr val="157D26"/>
                </a:solidFill>
              </a:rPr>
              <a:t>patients on 4W and 5S; </a:t>
            </a:r>
            <a:r>
              <a:rPr lang="en-US" sz="2400" b="1" dirty="0">
                <a:solidFill>
                  <a:srgbClr val="157D26"/>
                </a:solidFill>
              </a:rPr>
              <a:t>and simultaneously develop the infrastructure and supports necessary for the scale-up and spread of the successful </a:t>
            </a:r>
            <a:r>
              <a:rPr lang="en-US" sz="2400" b="1" dirty="0" smtClean="0">
                <a:solidFill>
                  <a:srgbClr val="157D26"/>
                </a:solidFill>
              </a:rPr>
              <a:t>changes hospital-wide.</a:t>
            </a:r>
            <a:endParaRPr lang="en-US" sz="2400" b="1" dirty="0">
              <a:solidFill>
                <a:srgbClr val="157D26"/>
              </a:solidFill>
            </a:endParaRPr>
          </a:p>
          <a:p>
            <a:pPr marL="0" lvl="0" indent="0">
              <a:spcAft>
                <a:spcPts val="1200"/>
              </a:spcAft>
              <a:buNone/>
            </a:pPr>
            <a:endParaRPr lang="en-US" sz="2400" dirty="0"/>
          </a:p>
          <a:p>
            <a:endParaRPr lang="en-US" dirty="0"/>
          </a:p>
        </p:txBody>
      </p:sp>
      <p:pic>
        <p:nvPicPr>
          <p:cNvPr id="4" name="Picture 40" descr="logo_home"/>
          <p:cNvPicPr>
            <a:picLocks noChangeAspect="1" noChangeArrowheads="1"/>
          </p:cNvPicPr>
          <p:nvPr/>
        </p:nvPicPr>
        <p:blipFill>
          <a:blip r:embed="rId3" cstate="print"/>
          <a:srcRect/>
          <a:stretch>
            <a:fillRect/>
          </a:stretch>
        </p:blipFill>
        <p:spPr bwMode="auto">
          <a:xfrm>
            <a:off x="304800" y="5943600"/>
            <a:ext cx="3276600" cy="798513"/>
          </a:xfrm>
          <a:prstGeom prst="rect">
            <a:avLst/>
          </a:prstGeom>
          <a:noFill/>
          <a:ln w="9525">
            <a:noFill/>
            <a:miter lim="800000"/>
            <a:headEnd/>
            <a:tailEnd/>
          </a:ln>
        </p:spPr>
      </p:pic>
    </p:spTree>
    <p:extLst>
      <p:ext uri="{BB962C8B-B14F-4D97-AF65-F5344CB8AC3E}">
        <p14:creationId xmlns:p14="http://schemas.microsoft.com/office/powerpoint/2010/main" val="2002367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60437"/>
            <a:ext cx="8153400" cy="5059363"/>
          </a:xfrm>
        </p:spPr>
        <p:txBody>
          <a:bodyPr/>
          <a:lstStyle/>
          <a:p>
            <a:pPr marL="0" indent="0">
              <a:buNone/>
            </a:pPr>
            <a:r>
              <a:rPr lang="en-US" b="1" dirty="0" smtClean="0">
                <a:solidFill>
                  <a:srgbClr val="157D26"/>
                </a:solidFill>
                <a:latin typeface="Comic Sans MS" pitchFamily="66" charset="0"/>
              </a:rPr>
              <a:t>What is the </a:t>
            </a:r>
            <a:r>
              <a:rPr lang="en-US" b="1" u="sng" dirty="0" smtClean="0">
                <a:solidFill>
                  <a:srgbClr val="157D26"/>
                </a:solidFill>
                <a:latin typeface="Comic Sans MS" pitchFamily="66" charset="0"/>
              </a:rPr>
              <a:t>will and level of ambition </a:t>
            </a:r>
            <a:r>
              <a:rPr lang="en-US" b="1" dirty="0" smtClean="0">
                <a:solidFill>
                  <a:srgbClr val="157D26"/>
                </a:solidFill>
                <a:latin typeface="Comic Sans MS" pitchFamily="66" charset="0"/>
              </a:rPr>
              <a:t>at your organization or clinical setting?</a:t>
            </a:r>
          </a:p>
          <a:p>
            <a:pPr marL="0" indent="0">
              <a:buNone/>
            </a:pPr>
            <a:endParaRPr lang="en-US" b="1" dirty="0" smtClean="0">
              <a:solidFill>
                <a:srgbClr val="157D26"/>
              </a:solidFill>
              <a:latin typeface="Comic Sans MS" pitchFamily="66" charset="0"/>
            </a:endParaRPr>
          </a:p>
          <a:p>
            <a:pPr marL="0" indent="0">
              <a:buNone/>
            </a:pPr>
            <a:endParaRPr lang="en-US" b="1" dirty="0">
              <a:solidFill>
                <a:srgbClr val="157D26"/>
              </a:solidFill>
              <a:latin typeface="Comic Sans MS" pitchFamily="66" charset="0"/>
            </a:endParaRPr>
          </a:p>
          <a:p>
            <a:pPr marL="0" indent="0">
              <a:buNone/>
            </a:pPr>
            <a:r>
              <a:rPr lang="en-US" b="1" dirty="0" smtClean="0">
                <a:solidFill>
                  <a:srgbClr val="157D26"/>
                </a:solidFill>
                <a:latin typeface="Comic Sans MS" pitchFamily="66" charset="0"/>
              </a:rPr>
              <a:t>Considering </a:t>
            </a:r>
            <a:r>
              <a:rPr lang="en-US" b="1" dirty="0">
                <a:solidFill>
                  <a:srgbClr val="157D26"/>
                </a:solidFill>
                <a:latin typeface="Comic Sans MS" pitchFamily="66" charset="0"/>
              </a:rPr>
              <a:t>all of your organization’s strategic </a:t>
            </a:r>
            <a:r>
              <a:rPr lang="en-US" b="1" dirty="0" smtClean="0">
                <a:solidFill>
                  <a:srgbClr val="157D26"/>
                </a:solidFill>
                <a:latin typeface="Comic Sans MS" pitchFamily="66" charset="0"/>
              </a:rPr>
              <a:t>priorities, what is your </a:t>
            </a:r>
            <a:r>
              <a:rPr lang="en-US" b="1" u="sng" dirty="0" smtClean="0">
                <a:solidFill>
                  <a:srgbClr val="157D26"/>
                </a:solidFill>
                <a:latin typeface="Comic Sans MS" pitchFamily="66" charset="0"/>
              </a:rPr>
              <a:t>aim for reducing readmissions</a:t>
            </a:r>
            <a:r>
              <a:rPr lang="en-US" b="1" dirty="0" smtClean="0">
                <a:solidFill>
                  <a:srgbClr val="157D26"/>
                </a:solidFill>
                <a:latin typeface="Comic Sans MS" pitchFamily="66" charset="0"/>
              </a:rPr>
              <a:t>?</a:t>
            </a:r>
            <a:endParaRPr lang="en-US" b="1" dirty="0">
              <a:solidFill>
                <a:srgbClr val="157D26"/>
              </a:solidFill>
              <a:latin typeface="Comic Sans MS" pitchFamily="66" charset="0"/>
            </a:endParaRPr>
          </a:p>
        </p:txBody>
      </p:sp>
    </p:spTree>
    <p:extLst>
      <p:ext uri="{BB962C8B-B14F-4D97-AF65-F5344CB8AC3E}">
        <p14:creationId xmlns:p14="http://schemas.microsoft.com/office/powerpoint/2010/main" val="3105015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90500" y="228600"/>
            <a:ext cx="8801100" cy="762000"/>
          </a:xfrm>
        </p:spPr>
        <p:txBody>
          <a:bodyPr/>
          <a:lstStyle/>
          <a:p>
            <a:r>
              <a:rPr lang="en-US" sz="3400" dirty="0" smtClean="0"/>
              <a:t>Achieving Desired Results </a:t>
            </a:r>
            <a:br>
              <a:rPr lang="en-US" sz="3400" dirty="0" smtClean="0"/>
            </a:br>
            <a:r>
              <a:rPr lang="en-US" sz="3400" dirty="0" smtClean="0"/>
              <a:t>in the MA STAAR Collaborative </a:t>
            </a:r>
          </a:p>
        </p:txBody>
      </p:sp>
      <p:sp>
        <p:nvSpPr>
          <p:cNvPr id="258051" name="AutoShape 3"/>
          <p:cNvSpPr>
            <a:spLocks noChangeAspect="1" noChangeArrowheads="1"/>
          </p:cNvSpPr>
          <p:nvPr/>
        </p:nvSpPr>
        <p:spPr bwMode="auto">
          <a:xfrm>
            <a:off x="2597150" y="2362201"/>
            <a:ext cx="3849688" cy="2863850"/>
          </a:xfrm>
          <a:prstGeom prst="triangle">
            <a:avLst>
              <a:gd name="adj" fmla="val 50000"/>
            </a:avLst>
          </a:prstGeom>
          <a:solidFill>
            <a:srgbClr val="00CC66"/>
          </a:solidFill>
          <a:ln w="9525">
            <a:solidFill>
              <a:srgbClr val="000000"/>
            </a:solidFill>
            <a:miter lim="800000"/>
            <a:headEnd/>
            <a:tailEnd/>
          </a:ln>
        </p:spPr>
        <p:txBody>
          <a:bodyPr/>
          <a:lstStyle/>
          <a:p>
            <a:r>
              <a:rPr lang="en-US" b="1" dirty="0">
                <a:solidFill>
                  <a:srgbClr val="000000"/>
                </a:solidFill>
              </a:rPr>
              <a:t>    </a:t>
            </a:r>
            <a:r>
              <a:rPr lang="en-US" sz="2400" b="1" dirty="0">
                <a:solidFill>
                  <a:srgbClr val="000000"/>
                </a:solidFill>
              </a:rPr>
              <a:t>RESULTS</a:t>
            </a:r>
          </a:p>
        </p:txBody>
      </p:sp>
      <p:sp>
        <p:nvSpPr>
          <p:cNvPr id="258052" name="Oval 4"/>
          <p:cNvSpPr>
            <a:spLocks noChangeArrowheads="1"/>
          </p:cNvSpPr>
          <p:nvPr/>
        </p:nvSpPr>
        <p:spPr bwMode="auto">
          <a:xfrm>
            <a:off x="800100" y="5065713"/>
            <a:ext cx="2211388" cy="954087"/>
          </a:xfrm>
          <a:prstGeom prst="ellipse">
            <a:avLst/>
          </a:prstGeom>
          <a:solidFill>
            <a:srgbClr val="00CCFF"/>
          </a:solidFill>
          <a:ln w="9525">
            <a:solidFill>
              <a:srgbClr val="000000"/>
            </a:solidFill>
            <a:round/>
            <a:headEnd/>
            <a:tailEnd/>
          </a:ln>
        </p:spPr>
        <p:txBody>
          <a:bodyPr/>
          <a:lstStyle/>
          <a:p>
            <a:pPr algn="ctr" eaLnBrk="0" hangingPunct="0"/>
            <a:r>
              <a:rPr lang="en-US" sz="2400" b="1" dirty="0">
                <a:solidFill>
                  <a:srgbClr val="000000"/>
                </a:solidFill>
              </a:rPr>
              <a:t>Ideas</a:t>
            </a:r>
          </a:p>
        </p:txBody>
      </p:sp>
      <p:sp>
        <p:nvSpPr>
          <p:cNvPr id="258053" name="Oval 5"/>
          <p:cNvSpPr>
            <a:spLocks noChangeArrowheads="1"/>
          </p:cNvSpPr>
          <p:nvPr/>
        </p:nvSpPr>
        <p:spPr bwMode="auto">
          <a:xfrm>
            <a:off x="3427413" y="1444625"/>
            <a:ext cx="2212975" cy="954088"/>
          </a:xfrm>
          <a:prstGeom prst="ellipse">
            <a:avLst/>
          </a:prstGeom>
          <a:solidFill>
            <a:srgbClr val="FFCC00"/>
          </a:solidFill>
          <a:ln w="9525">
            <a:solidFill>
              <a:srgbClr val="000000"/>
            </a:solidFill>
            <a:round/>
            <a:headEnd/>
            <a:tailEnd/>
          </a:ln>
        </p:spPr>
        <p:txBody>
          <a:bodyPr/>
          <a:lstStyle/>
          <a:p>
            <a:pPr algn="ctr"/>
            <a:r>
              <a:rPr lang="en-US" sz="2400" b="1" dirty="0">
                <a:solidFill>
                  <a:srgbClr val="000000"/>
                </a:solidFill>
              </a:rPr>
              <a:t>Will</a:t>
            </a:r>
          </a:p>
        </p:txBody>
      </p:sp>
      <p:grpSp>
        <p:nvGrpSpPr>
          <p:cNvPr id="2" name="Group 12"/>
          <p:cNvGrpSpPr>
            <a:grpSpLocks/>
          </p:cNvGrpSpPr>
          <p:nvPr/>
        </p:nvGrpSpPr>
        <p:grpSpPr bwMode="auto">
          <a:xfrm>
            <a:off x="6056313" y="5065713"/>
            <a:ext cx="2211387" cy="954087"/>
            <a:chOff x="4031" y="3207"/>
            <a:chExt cx="1393" cy="601"/>
          </a:xfrm>
        </p:grpSpPr>
        <p:sp>
          <p:nvSpPr>
            <p:cNvPr id="258058" name="Oval 6"/>
            <p:cNvSpPr>
              <a:spLocks noChangeArrowheads="1"/>
            </p:cNvSpPr>
            <p:nvPr/>
          </p:nvSpPr>
          <p:spPr bwMode="auto">
            <a:xfrm>
              <a:off x="4031" y="3207"/>
              <a:ext cx="1393" cy="601"/>
            </a:xfrm>
            <a:prstGeom prst="ellipse">
              <a:avLst/>
            </a:prstGeom>
            <a:solidFill>
              <a:srgbClr val="FF66CC"/>
            </a:solidFill>
            <a:ln w="9525">
              <a:solidFill>
                <a:srgbClr val="000000"/>
              </a:solidFill>
              <a:round/>
              <a:headEnd/>
              <a:tailEnd/>
            </a:ln>
          </p:spPr>
          <p:txBody>
            <a:bodyPr/>
            <a:lstStyle/>
            <a:p>
              <a:endParaRPr lang="en-US" dirty="0">
                <a:solidFill>
                  <a:srgbClr val="000000"/>
                </a:solidFill>
              </a:endParaRPr>
            </a:p>
          </p:txBody>
        </p:sp>
        <p:sp>
          <p:nvSpPr>
            <p:cNvPr id="258059" name="Text Box 7"/>
            <p:cNvSpPr txBox="1">
              <a:spLocks noChangeArrowheads="1"/>
            </p:cNvSpPr>
            <p:nvPr/>
          </p:nvSpPr>
          <p:spPr bwMode="auto">
            <a:xfrm>
              <a:off x="4224" y="3360"/>
              <a:ext cx="1033" cy="288"/>
            </a:xfrm>
            <a:prstGeom prst="rect">
              <a:avLst/>
            </a:prstGeom>
            <a:noFill/>
            <a:ln w="12700">
              <a:noFill/>
              <a:miter lim="800000"/>
              <a:headEnd type="none" w="sm" len="sm"/>
              <a:tailEnd type="none" w="sm" len="sm"/>
            </a:ln>
          </p:spPr>
          <p:txBody>
            <a:bodyPr wrap="none">
              <a:spAutoFit/>
            </a:bodyPr>
            <a:lstStyle/>
            <a:p>
              <a:pPr algn="ctr" eaLnBrk="0" hangingPunct="0"/>
              <a:r>
                <a:rPr lang="en-US" sz="2400" b="1" dirty="0">
                  <a:solidFill>
                    <a:srgbClr val="000000"/>
                  </a:solidFill>
                </a:rPr>
                <a:t>Execution</a:t>
              </a:r>
            </a:p>
          </p:txBody>
        </p:sp>
      </p:grpSp>
      <p:sp>
        <p:nvSpPr>
          <p:cNvPr id="258055" name="Text Box 8"/>
          <p:cNvSpPr txBox="1">
            <a:spLocks noChangeArrowheads="1"/>
          </p:cNvSpPr>
          <p:nvPr/>
        </p:nvSpPr>
        <p:spPr bwMode="auto">
          <a:xfrm>
            <a:off x="5446713" y="3157538"/>
            <a:ext cx="1525587" cy="7016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Build </a:t>
            </a:r>
          </a:p>
          <a:p>
            <a:pPr eaLnBrk="0" hangingPunct="0"/>
            <a:r>
              <a:rPr lang="en-US" sz="2000" b="1" dirty="0">
                <a:solidFill>
                  <a:srgbClr val="000000"/>
                </a:solidFill>
              </a:rPr>
              <a:t>confidence</a:t>
            </a:r>
          </a:p>
        </p:txBody>
      </p:sp>
      <p:sp>
        <p:nvSpPr>
          <p:cNvPr id="258056" name="Text Box 9"/>
          <p:cNvSpPr txBox="1">
            <a:spLocks noChangeArrowheads="1"/>
          </p:cNvSpPr>
          <p:nvPr/>
        </p:nvSpPr>
        <p:spPr bwMode="auto">
          <a:xfrm>
            <a:off x="3009900" y="5370513"/>
            <a:ext cx="2979738" cy="396875"/>
          </a:xfrm>
          <a:prstGeom prst="rect">
            <a:avLst/>
          </a:prstGeom>
          <a:noFill/>
          <a:ln w="12700">
            <a:noFill/>
            <a:miter lim="800000"/>
            <a:headEnd type="none" w="sm" len="sm"/>
            <a:tailEnd type="none" w="sm" len="sm"/>
          </a:ln>
        </p:spPr>
        <p:txBody>
          <a:bodyPr wrap="none">
            <a:spAutoFit/>
          </a:bodyPr>
          <a:lstStyle/>
          <a:p>
            <a:pPr algn="ctr" eaLnBrk="0" hangingPunct="0"/>
            <a:r>
              <a:rPr lang="en-US" sz="2000" b="1" dirty="0">
                <a:solidFill>
                  <a:srgbClr val="000000"/>
                </a:solidFill>
              </a:rPr>
              <a:t>Sequencing and tempo</a:t>
            </a:r>
          </a:p>
        </p:txBody>
      </p:sp>
      <p:sp>
        <p:nvSpPr>
          <p:cNvPr id="258057" name="Text Box 10"/>
          <p:cNvSpPr txBox="1">
            <a:spLocks noChangeArrowheads="1"/>
          </p:cNvSpPr>
          <p:nvPr/>
        </p:nvSpPr>
        <p:spPr bwMode="auto">
          <a:xfrm>
            <a:off x="1866900" y="3160713"/>
            <a:ext cx="1649413" cy="701675"/>
          </a:xfrm>
          <a:prstGeom prst="rect">
            <a:avLst/>
          </a:prstGeom>
          <a:noFill/>
          <a:ln w="12700">
            <a:noFill/>
            <a:miter lim="800000"/>
            <a:headEnd type="none" w="sm" len="sm"/>
            <a:tailEnd type="none" w="sm" len="sm"/>
          </a:ln>
        </p:spPr>
        <p:txBody>
          <a:bodyPr wrap="none">
            <a:spAutoFit/>
          </a:bodyPr>
          <a:lstStyle/>
          <a:p>
            <a:pPr eaLnBrk="0" hangingPunct="0"/>
            <a:r>
              <a:rPr lang="en-US" sz="2000" b="1" dirty="0">
                <a:solidFill>
                  <a:srgbClr val="000000"/>
                </a:solidFill>
              </a:rPr>
              <a:t>New</a:t>
            </a:r>
          </a:p>
          <a:p>
            <a:pPr eaLnBrk="0" hangingPunct="0"/>
            <a:r>
              <a:rPr lang="en-US" sz="2000" b="1" dirty="0">
                <a:solidFill>
                  <a:srgbClr val="000000"/>
                </a:solidFill>
              </a:rPr>
              <a:t>possibilities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6"/>
          <p:cNvGrpSpPr>
            <a:grpSpLocks/>
          </p:cNvGrpSpPr>
          <p:nvPr/>
        </p:nvGrpSpPr>
        <p:grpSpPr bwMode="auto">
          <a:xfrm>
            <a:off x="533400" y="2665696"/>
            <a:ext cx="1591784" cy="580507"/>
            <a:chOff x="278" y="846"/>
            <a:chExt cx="2448" cy="1358"/>
          </a:xfrm>
        </p:grpSpPr>
        <p:sp>
          <p:nvSpPr>
            <p:cNvPr id="12" name="Freeform 7"/>
            <p:cNvSpPr>
              <a:spLocks/>
            </p:cNvSpPr>
            <p:nvPr/>
          </p:nvSpPr>
          <p:spPr bwMode="auto">
            <a:xfrm>
              <a:off x="2402" y="1994"/>
              <a:ext cx="1" cy="4"/>
            </a:xfrm>
            <a:custGeom>
              <a:avLst/>
              <a:gdLst/>
              <a:ahLst/>
              <a:cxnLst>
                <a:cxn ang="0">
                  <a:pos x="0" y="3"/>
                </a:cxn>
                <a:cxn ang="0">
                  <a:pos x="1" y="0"/>
                </a:cxn>
                <a:cxn ang="0">
                  <a:pos x="0" y="3"/>
                </a:cxn>
              </a:cxnLst>
              <a:rect l="0" t="0" r="r" b="b"/>
              <a:pathLst>
                <a:path w="1" h="3">
                  <a:moveTo>
                    <a:pt x="0" y="3"/>
                  </a:moveTo>
                  <a:lnTo>
                    <a:pt x="1" y="0"/>
                  </a:lnTo>
                  <a:lnTo>
                    <a:pt x="0" y="3"/>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3" name="Rectangle 8"/>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4" name="Rectangle 9"/>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5" name="Rectangle 10"/>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16" name="Freeform 11"/>
            <p:cNvSpPr>
              <a:spLocks/>
            </p:cNvSpPr>
            <p:nvPr/>
          </p:nvSpPr>
          <p:spPr bwMode="auto">
            <a:xfrm>
              <a:off x="598" y="869"/>
              <a:ext cx="1931" cy="1177"/>
            </a:xfrm>
            <a:custGeom>
              <a:avLst/>
              <a:gdLst/>
              <a:ahLst/>
              <a:cxnLst>
                <a:cxn ang="0">
                  <a:pos x="1285" y="632"/>
                </a:cxn>
                <a:cxn ang="0">
                  <a:pos x="1285" y="608"/>
                </a:cxn>
                <a:cxn ang="0">
                  <a:pos x="1287" y="608"/>
                </a:cxn>
                <a:cxn ang="0">
                  <a:pos x="1287" y="563"/>
                </a:cxn>
                <a:cxn ang="0">
                  <a:pos x="1178" y="563"/>
                </a:cxn>
                <a:cxn ang="0">
                  <a:pos x="1178" y="115"/>
                </a:cxn>
                <a:cxn ang="0">
                  <a:pos x="802" y="115"/>
                </a:cxn>
                <a:cxn ang="0">
                  <a:pos x="802" y="0"/>
                </a:cxn>
                <a:cxn ang="0">
                  <a:pos x="646" y="0"/>
                </a:cxn>
                <a:cxn ang="0">
                  <a:pos x="646" y="115"/>
                </a:cxn>
                <a:cxn ang="0">
                  <a:pos x="372" y="115"/>
                </a:cxn>
                <a:cxn ang="0">
                  <a:pos x="374" y="544"/>
                </a:cxn>
                <a:cxn ang="0">
                  <a:pos x="91" y="544"/>
                </a:cxn>
                <a:cxn ang="0">
                  <a:pos x="91" y="664"/>
                </a:cxn>
                <a:cxn ang="0">
                  <a:pos x="0" y="664"/>
                </a:cxn>
                <a:cxn ang="0">
                  <a:pos x="106" y="946"/>
                </a:cxn>
                <a:cxn ang="0">
                  <a:pos x="1070" y="946"/>
                </a:cxn>
                <a:cxn ang="0">
                  <a:pos x="1070" y="923"/>
                </a:cxn>
                <a:cxn ang="0">
                  <a:pos x="1087" y="921"/>
                </a:cxn>
                <a:cxn ang="0">
                  <a:pos x="1087" y="922"/>
                </a:cxn>
                <a:cxn ang="0">
                  <a:pos x="1171" y="922"/>
                </a:cxn>
                <a:cxn ang="0">
                  <a:pos x="1171" y="921"/>
                </a:cxn>
                <a:cxn ang="0">
                  <a:pos x="1220" y="921"/>
                </a:cxn>
                <a:cxn ang="0">
                  <a:pos x="1220" y="926"/>
                </a:cxn>
                <a:cxn ang="0">
                  <a:pos x="1244" y="926"/>
                </a:cxn>
                <a:cxn ang="0">
                  <a:pos x="1244" y="921"/>
                </a:cxn>
                <a:cxn ang="0">
                  <a:pos x="1300" y="923"/>
                </a:cxn>
                <a:cxn ang="0">
                  <a:pos x="1300" y="962"/>
                </a:cxn>
                <a:cxn ang="0">
                  <a:pos x="1551" y="962"/>
                </a:cxn>
                <a:cxn ang="0">
                  <a:pos x="1566" y="923"/>
                </a:cxn>
                <a:cxn ang="0">
                  <a:pos x="1567" y="920"/>
                </a:cxn>
                <a:cxn ang="0">
                  <a:pos x="1649" y="711"/>
                </a:cxn>
                <a:cxn ang="0">
                  <a:pos x="1649" y="711"/>
                </a:cxn>
                <a:cxn ang="0">
                  <a:pos x="1677" y="638"/>
                </a:cxn>
                <a:cxn ang="0">
                  <a:pos x="1677" y="638"/>
                </a:cxn>
                <a:cxn ang="0">
                  <a:pos x="1285" y="632"/>
                </a:cxn>
              </a:cxnLst>
              <a:rect l="0" t="0" r="r" b="b"/>
              <a:pathLst>
                <a:path w="1677" h="962">
                  <a:moveTo>
                    <a:pt x="1285" y="632"/>
                  </a:moveTo>
                  <a:lnTo>
                    <a:pt x="1285" y="608"/>
                  </a:lnTo>
                  <a:lnTo>
                    <a:pt x="1287" y="608"/>
                  </a:lnTo>
                  <a:lnTo>
                    <a:pt x="1287" y="563"/>
                  </a:lnTo>
                  <a:lnTo>
                    <a:pt x="1178" y="563"/>
                  </a:lnTo>
                  <a:lnTo>
                    <a:pt x="1178" y="115"/>
                  </a:lnTo>
                  <a:lnTo>
                    <a:pt x="802" y="115"/>
                  </a:lnTo>
                  <a:lnTo>
                    <a:pt x="802" y="0"/>
                  </a:lnTo>
                  <a:lnTo>
                    <a:pt x="646" y="0"/>
                  </a:lnTo>
                  <a:lnTo>
                    <a:pt x="646" y="115"/>
                  </a:lnTo>
                  <a:lnTo>
                    <a:pt x="372" y="115"/>
                  </a:lnTo>
                  <a:lnTo>
                    <a:pt x="374" y="544"/>
                  </a:lnTo>
                  <a:lnTo>
                    <a:pt x="91" y="544"/>
                  </a:lnTo>
                  <a:lnTo>
                    <a:pt x="91" y="664"/>
                  </a:lnTo>
                  <a:lnTo>
                    <a:pt x="0" y="664"/>
                  </a:lnTo>
                  <a:lnTo>
                    <a:pt x="106" y="946"/>
                  </a:lnTo>
                  <a:lnTo>
                    <a:pt x="1070" y="946"/>
                  </a:lnTo>
                  <a:lnTo>
                    <a:pt x="1070" y="923"/>
                  </a:lnTo>
                  <a:lnTo>
                    <a:pt x="1087" y="921"/>
                  </a:lnTo>
                  <a:lnTo>
                    <a:pt x="1087" y="922"/>
                  </a:lnTo>
                  <a:lnTo>
                    <a:pt x="1171" y="922"/>
                  </a:lnTo>
                  <a:lnTo>
                    <a:pt x="1171" y="921"/>
                  </a:lnTo>
                  <a:lnTo>
                    <a:pt x="1220" y="921"/>
                  </a:lnTo>
                  <a:lnTo>
                    <a:pt x="1220" y="926"/>
                  </a:lnTo>
                  <a:lnTo>
                    <a:pt x="1244" y="926"/>
                  </a:lnTo>
                  <a:lnTo>
                    <a:pt x="1244" y="921"/>
                  </a:lnTo>
                  <a:lnTo>
                    <a:pt x="1300" y="923"/>
                  </a:lnTo>
                  <a:lnTo>
                    <a:pt x="1300" y="962"/>
                  </a:lnTo>
                  <a:lnTo>
                    <a:pt x="1551" y="962"/>
                  </a:lnTo>
                  <a:lnTo>
                    <a:pt x="1566" y="923"/>
                  </a:lnTo>
                  <a:lnTo>
                    <a:pt x="1567" y="920"/>
                  </a:lnTo>
                  <a:lnTo>
                    <a:pt x="1649" y="711"/>
                  </a:lnTo>
                  <a:lnTo>
                    <a:pt x="1649" y="711"/>
                  </a:lnTo>
                  <a:lnTo>
                    <a:pt x="1677" y="638"/>
                  </a:lnTo>
                  <a:lnTo>
                    <a:pt x="1677" y="638"/>
                  </a:lnTo>
                  <a:lnTo>
                    <a:pt x="1285" y="632"/>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7" name="Freeform 12"/>
            <p:cNvSpPr>
              <a:spLocks/>
            </p:cNvSpPr>
            <p:nvPr/>
          </p:nvSpPr>
          <p:spPr bwMode="auto">
            <a:xfrm>
              <a:off x="1934" y="2172"/>
              <a:ext cx="398" cy="32"/>
            </a:xfrm>
            <a:custGeom>
              <a:avLst/>
              <a:gdLst/>
              <a:ahLst/>
              <a:cxnLst>
                <a:cxn ang="0">
                  <a:pos x="0" y="26"/>
                </a:cxn>
                <a:cxn ang="0">
                  <a:pos x="342" y="20"/>
                </a:cxn>
                <a:cxn ang="0">
                  <a:pos x="346" y="11"/>
                </a:cxn>
                <a:cxn ang="0">
                  <a:pos x="21" y="0"/>
                </a:cxn>
                <a:cxn ang="0">
                  <a:pos x="0" y="26"/>
                </a:cxn>
              </a:cxnLst>
              <a:rect l="0" t="0" r="r" b="b"/>
              <a:pathLst>
                <a:path w="346" h="26">
                  <a:moveTo>
                    <a:pt x="0" y="26"/>
                  </a:moveTo>
                  <a:lnTo>
                    <a:pt x="342" y="20"/>
                  </a:lnTo>
                  <a:lnTo>
                    <a:pt x="346" y="11"/>
                  </a:lnTo>
                  <a:lnTo>
                    <a:pt x="21" y="0"/>
                  </a:lnTo>
                  <a:lnTo>
                    <a:pt x="0" y="26"/>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8" name="Freeform 13"/>
            <p:cNvSpPr>
              <a:spLocks/>
            </p:cNvSpPr>
            <p:nvPr/>
          </p:nvSpPr>
          <p:spPr bwMode="auto">
            <a:xfrm>
              <a:off x="743" y="2090"/>
              <a:ext cx="845" cy="29"/>
            </a:xfrm>
            <a:custGeom>
              <a:avLst/>
              <a:gdLst/>
              <a:ahLst/>
              <a:cxnLst>
                <a:cxn ang="0">
                  <a:pos x="0" y="0"/>
                </a:cxn>
                <a:cxn ang="0">
                  <a:pos x="8" y="24"/>
                </a:cxn>
                <a:cxn ang="0">
                  <a:pos x="734" y="11"/>
                </a:cxn>
                <a:cxn ang="0">
                  <a:pos x="0" y="0"/>
                </a:cxn>
              </a:cxnLst>
              <a:rect l="0" t="0" r="r" b="b"/>
              <a:pathLst>
                <a:path w="734" h="24">
                  <a:moveTo>
                    <a:pt x="0" y="0"/>
                  </a:moveTo>
                  <a:lnTo>
                    <a:pt x="8" y="24"/>
                  </a:lnTo>
                  <a:lnTo>
                    <a:pt x="734" y="11"/>
                  </a:lnTo>
                  <a:lnTo>
                    <a:pt x="0" y="0"/>
                  </a:lnTo>
                  <a:close/>
                </a:path>
              </a:pathLst>
            </a:custGeom>
            <a:solidFill>
              <a:srgbClr val="CCC9DB"/>
            </a:solidFill>
            <a:ln w="9525">
              <a:noFill/>
              <a:round/>
              <a:headEnd/>
              <a:tailEnd/>
            </a:ln>
          </p:spPr>
          <p:txBody>
            <a:bodyPr/>
            <a:lstStyle/>
            <a:p>
              <a:endParaRPr lang="en-US" dirty="0">
                <a:solidFill>
                  <a:srgbClr val="000000"/>
                </a:solidFill>
              </a:endParaRPr>
            </a:p>
          </p:txBody>
        </p:sp>
        <p:sp>
          <p:nvSpPr>
            <p:cNvPr id="19" name="Rectangle 14"/>
            <p:cNvSpPr>
              <a:spLocks noChangeArrowheads="1"/>
            </p:cNvSpPr>
            <p:nvPr/>
          </p:nvSpPr>
          <p:spPr bwMode="auto">
            <a:xfrm>
              <a:off x="2126" y="1594"/>
              <a:ext cx="99"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20" name="Rectangle 15"/>
            <p:cNvSpPr>
              <a:spLocks noChangeArrowheads="1"/>
            </p:cNvSpPr>
            <p:nvPr/>
          </p:nvSpPr>
          <p:spPr bwMode="auto">
            <a:xfrm>
              <a:off x="1683" y="968"/>
              <a:ext cx="100"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21" name="Rectangle 16"/>
            <p:cNvSpPr>
              <a:spLocks noChangeArrowheads="1"/>
            </p:cNvSpPr>
            <p:nvPr/>
          </p:nvSpPr>
          <p:spPr bwMode="auto">
            <a:xfrm>
              <a:off x="2253" y="1594"/>
              <a:ext cx="101" cy="22"/>
            </a:xfrm>
            <a:prstGeom prst="rect">
              <a:avLst/>
            </a:prstGeom>
            <a:solidFill>
              <a:srgbClr val="CCC9DB"/>
            </a:solidFill>
            <a:ln w="9525">
              <a:noFill/>
              <a:miter lim="800000"/>
              <a:headEnd/>
              <a:tailEnd/>
            </a:ln>
          </p:spPr>
          <p:txBody>
            <a:bodyPr/>
            <a:lstStyle/>
            <a:p>
              <a:endParaRPr lang="en-US" dirty="0">
                <a:solidFill>
                  <a:srgbClr val="000000"/>
                </a:solidFill>
              </a:endParaRPr>
            </a:p>
          </p:txBody>
        </p:sp>
        <p:sp>
          <p:nvSpPr>
            <p:cNvPr id="22" name="Freeform 17"/>
            <p:cNvSpPr>
              <a:spLocks/>
            </p:cNvSpPr>
            <p:nvPr/>
          </p:nvSpPr>
          <p:spPr bwMode="auto">
            <a:xfrm>
              <a:off x="770" y="2036"/>
              <a:ext cx="1329" cy="166"/>
            </a:xfrm>
            <a:custGeom>
              <a:avLst/>
              <a:gdLst/>
              <a:ahLst/>
              <a:cxnLst>
                <a:cxn ang="0">
                  <a:pos x="764" y="122"/>
                </a:cxn>
                <a:cxn ang="0">
                  <a:pos x="773" y="108"/>
                </a:cxn>
                <a:cxn ang="0">
                  <a:pos x="784" y="97"/>
                </a:cxn>
                <a:cxn ang="0">
                  <a:pos x="799" y="89"/>
                </a:cxn>
                <a:cxn ang="0">
                  <a:pos x="814" y="86"/>
                </a:cxn>
                <a:cxn ang="0">
                  <a:pos x="826" y="86"/>
                </a:cxn>
                <a:cxn ang="0">
                  <a:pos x="838" y="88"/>
                </a:cxn>
                <a:cxn ang="0">
                  <a:pos x="849" y="94"/>
                </a:cxn>
                <a:cxn ang="0">
                  <a:pos x="858" y="94"/>
                </a:cxn>
                <a:cxn ang="0">
                  <a:pos x="867" y="88"/>
                </a:cxn>
                <a:cxn ang="0">
                  <a:pos x="876" y="83"/>
                </a:cxn>
                <a:cxn ang="0">
                  <a:pos x="887" y="80"/>
                </a:cxn>
                <a:cxn ang="0">
                  <a:pos x="900" y="78"/>
                </a:cxn>
                <a:cxn ang="0">
                  <a:pos x="916" y="77"/>
                </a:cxn>
                <a:cxn ang="0">
                  <a:pos x="928" y="69"/>
                </a:cxn>
                <a:cxn ang="0">
                  <a:pos x="938" y="54"/>
                </a:cxn>
                <a:cxn ang="0">
                  <a:pos x="952" y="42"/>
                </a:cxn>
                <a:cxn ang="0">
                  <a:pos x="969" y="34"/>
                </a:cxn>
                <a:cxn ang="0">
                  <a:pos x="989" y="30"/>
                </a:cxn>
                <a:cxn ang="0">
                  <a:pos x="1010" y="33"/>
                </a:cxn>
                <a:cxn ang="0">
                  <a:pos x="1029" y="40"/>
                </a:cxn>
                <a:cxn ang="0">
                  <a:pos x="1045" y="53"/>
                </a:cxn>
                <a:cxn ang="0">
                  <a:pos x="1055" y="58"/>
                </a:cxn>
                <a:cxn ang="0">
                  <a:pos x="1064" y="55"/>
                </a:cxn>
                <a:cxn ang="0">
                  <a:pos x="1082" y="53"/>
                </a:cxn>
                <a:cxn ang="0">
                  <a:pos x="1109" y="57"/>
                </a:cxn>
                <a:cxn ang="0">
                  <a:pos x="1130" y="70"/>
                </a:cxn>
                <a:cxn ang="0">
                  <a:pos x="1147" y="89"/>
                </a:cxn>
                <a:cxn ang="0">
                  <a:pos x="1153" y="95"/>
                </a:cxn>
                <a:cxn ang="0">
                  <a:pos x="1152" y="82"/>
                </a:cxn>
                <a:cxn ang="0">
                  <a:pos x="1146" y="62"/>
                </a:cxn>
                <a:cxn ang="0">
                  <a:pos x="1131" y="41"/>
                </a:cxn>
                <a:cxn ang="0">
                  <a:pos x="1109" y="27"/>
                </a:cxn>
                <a:cxn ang="0">
                  <a:pos x="1081" y="22"/>
                </a:cxn>
                <a:cxn ang="0">
                  <a:pos x="1063" y="25"/>
                </a:cxn>
                <a:cxn ang="0">
                  <a:pos x="1054" y="28"/>
                </a:cxn>
                <a:cxn ang="0">
                  <a:pos x="1044" y="22"/>
                </a:cxn>
                <a:cxn ang="0">
                  <a:pos x="1028" y="9"/>
                </a:cxn>
                <a:cxn ang="0">
                  <a:pos x="1008" y="1"/>
                </a:cxn>
                <a:cxn ang="0">
                  <a:pos x="987" y="0"/>
                </a:cxn>
                <a:cxn ang="0">
                  <a:pos x="966" y="4"/>
                </a:cxn>
                <a:cxn ang="0">
                  <a:pos x="949" y="12"/>
                </a:cxn>
                <a:cxn ang="0">
                  <a:pos x="936" y="24"/>
                </a:cxn>
                <a:cxn ang="0">
                  <a:pos x="926" y="39"/>
                </a:cxn>
                <a:cxn ang="0">
                  <a:pos x="915" y="47"/>
                </a:cxn>
                <a:cxn ang="0">
                  <a:pos x="899" y="48"/>
                </a:cxn>
                <a:cxn ang="0">
                  <a:pos x="886" y="50"/>
                </a:cxn>
                <a:cxn ang="0">
                  <a:pos x="875" y="53"/>
                </a:cxn>
                <a:cxn ang="0">
                  <a:pos x="866" y="58"/>
                </a:cxn>
                <a:cxn ang="0">
                  <a:pos x="857" y="64"/>
                </a:cxn>
                <a:cxn ang="0">
                  <a:pos x="848" y="64"/>
                </a:cxn>
                <a:cxn ang="0">
                  <a:pos x="837" y="58"/>
                </a:cxn>
                <a:cxn ang="0">
                  <a:pos x="825" y="56"/>
                </a:cxn>
                <a:cxn ang="0">
                  <a:pos x="813" y="56"/>
                </a:cxn>
                <a:cxn ang="0">
                  <a:pos x="796" y="60"/>
                </a:cxn>
                <a:cxn ang="0">
                  <a:pos x="780" y="69"/>
                </a:cxn>
                <a:cxn ang="0">
                  <a:pos x="767" y="83"/>
                </a:cxn>
                <a:cxn ang="0">
                  <a:pos x="760" y="100"/>
                </a:cxn>
                <a:cxn ang="0">
                  <a:pos x="0" y="110"/>
                </a:cxn>
                <a:cxn ang="0">
                  <a:pos x="761" y="136"/>
                </a:cxn>
              </a:cxnLst>
              <a:rect l="0" t="0" r="r" b="b"/>
              <a:pathLst>
                <a:path w="1153" h="136">
                  <a:moveTo>
                    <a:pt x="761" y="129"/>
                  </a:moveTo>
                  <a:lnTo>
                    <a:pt x="764" y="122"/>
                  </a:lnTo>
                  <a:lnTo>
                    <a:pt x="768" y="114"/>
                  </a:lnTo>
                  <a:lnTo>
                    <a:pt x="773" y="108"/>
                  </a:lnTo>
                  <a:lnTo>
                    <a:pt x="777" y="102"/>
                  </a:lnTo>
                  <a:lnTo>
                    <a:pt x="784" y="97"/>
                  </a:lnTo>
                  <a:lnTo>
                    <a:pt x="791" y="93"/>
                  </a:lnTo>
                  <a:lnTo>
                    <a:pt x="799" y="89"/>
                  </a:lnTo>
                  <a:lnTo>
                    <a:pt x="807" y="87"/>
                  </a:lnTo>
                  <a:lnTo>
                    <a:pt x="814" y="86"/>
                  </a:lnTo>
                  <a:lnTo>
                    <a:pt x="820" y="86"/>
                  </a:lnTo>
                  <a:lnTo>
                    <a:pt x="826" y="86"/>
                  </a:lnTo>
                  <a:lnTo>
                    <a:pt x="832" y="87"/>
                  </a:lnTo>
                  <a:lnTo>
                    <a:pt x="838" y="88"/>
                  </a:lnTo>
                  <a:lnTo>
                    <a:pt x="843" y="91"/>
                  </a:lnTo>
                  <a:lnTo>
                    <a:pt x="849" y="94"/>
                  </a:lnTo>
                  <a:lnTo>
                    <a:pt x="855" y="97"/>
                  </a:lnTo>
                  <a:lnTo>
                    <a:pt x="858" y="94"/>
                  </a:lnTo>
                  <a:lnTo>
                    <a:pt x="863" y="91"/>
                  </a:lnTo>
                  <a:lnTo>
                    <a:pt x="867" y="88"/>
                  </a:lnTo>
                  <a:lnTo>
                    <a:pt x="872" y="85"/>
                  </a:lnTo>
                  <a:lnTo>
                    <a:pt x="876" y="83"/>
                  </a:lnTo>
                  <a:lnTo>
                    <a:pt x="882" y="81"/>
                  </a:lnTo>
                  <a:lnTo>
                    <a:pt x="887" y="80"/>
                  </a:lnTo>
                  <a:lnTo>
                    <a:pt x="892" y="79"/>
                  </a:lnTo>
                  <a:lnTo>
                    <a:pt x="900" y="78"/>
                  </a:lnTo>
                  <a:lnTo>
                    <a:pt x="908" y="77"/>
                  </a:lnTo>
                  <a:lnTo>
                    <a:pt x="916" y="77"/>
                  </a:lnTo>
                  <a:lnTo>
                    <a:pt x="924" y="78"/>
                  </a:lnTo>
                  <a:lnTo>
                    <a:pt x="928" y="69"/>
                  </a:lnTo>
                  <a:lnTo>
                    <a:pt x="932" y="62"/>
                  </a:lnTo>
                  <a:lnTo>
                    <a:pt x="938" y="54"/>
                  </a:lnTo>
                  <a:lnTo>
                    <a:pt x="945" y="48"/>
                  </a:lnTo>
                  <a:lnTo>
                    <a:pt x="952" y="42"/>
                  </a:lnTo>
                  <a:lnTo>
                    <a:pt x="960" y="38"/>
                  </a:lnTo>
                  <a:lnTo>
                    <a:pt x="969" y="34"/>
                  </a:lnTo>
                  <a:lnTo>
                    <a:pt x="978" y="32"/>
                  </a:lnTo>
                  <a:lnTo>
                    <a:pt x="989" y="30"/>
                  </a:lnTo>
                  <a:lnTo>
                    <a:pt x="999" y="30"/>
                  </a:lnTo>
                  <a:lnTo>
                    <a:pt x="1010" y="33"/>
                  </a:lnTo>
                  <a:lnTo>
                    <a:pt x="1020" y="36"/>
                  </a:lnTo>
                  <a:lnTo>
                    <a:pt x="1029" y="40"/>
                  </a:lnTo>
                  <a:lnTo>
                    <a:pt x="1038" y="45"/>
                  </a:lnTo>
                  <a:lnTo>
                    <a:pt x="1045" y="53"/>
                  </a:lnTo>
                  <a:lnTo>
                    <a:pt x="1052" y="60"/>
                  </a:lnTo>
                  <a:lnTo>
                    <a:pt x="1055" y="58"/>
                  </a:lnTo>
                  <a:lnTo>
                    <a:pt x="1060" y="56"/>
                  </a:lnTo>
                  <a:lnTo>
                    <a:pt x="1064" y="55"/>
                  </a:lnTo>
                  <a:lnTo>
                    <a:pt x="1069" y="54"/>
                  </a:lnTo>
                  <a:lnTo>
                    <a:pt x="1082" y="53"/>
                  </a:lnTo>
                  <a:lnTo>
                    <a:pt x="1096" y="54"/>
                  </a:lnTo>
                  <a:lnTo>
                    <a:pt x="1109" y="57"/>
                  </a:lnTo>
                  <a:lnTo>
                    <a:pt x="1120" y="63"/>
                  </a:lnTo>
                  <a:lnTo>
                    <a:pt x="1130" y="70"/>
                  </a:lnTo>
                  <a:lnTo>
                    <a:pt x="1139" y="79"/>
                  </a:lnTo>
                  <a:lnTo>
                    <a:pt x="1147" y="89"/>
                  </a:lnTo>
                  <a:lnTo>
                    <a:pt x="1152" y="101"/>
                  </a:lnTo>
                  <a:lnTo>
                    <a:pt x="1153" y="95"/>
                  </a:lnTo>
                  <a:lnTo>
                    <a:pt x="1153" y="88"/>
                  </a:lnTo>
                  <a:lnTo>
                    <a:pt x="1152" y="82"/>
                  </a:lnTo>
                  <a:lnTo>
                    <a:pt x="1151" y="74"/>
                  </a:lnTo>
                  <a:lnTo>
                    <a:pt x="1146" y="62"/>
                  </a:lnTo>
                  <a:lnTo>
                    <a:pt x="1139" y="51"/>
                  </a:lnTo>
                  <a:lnTo>
                    <a:pt x="1131" y="41"/>
                  </a:lnTo>
                  <a:lnTo>
                    <a:pt x="1120" y="33"/>
                  </a:lnTo>
                  <a:lnTo>
                    <a:pt x="1109" y="27"/>
                  </a:lnTo>
                  <a:lnTo>
                    <a:pt x="1095" y="23"/>
                  </a:lnTo>
                  <a:lnTo>
                    <a:pt x="1081" y="22"/>
                  </a:lnTo>
                  <a:lnTo>
                    <a:pt x="1068" y="24"/>
                  </a:lnTo>
                  <a:lnTo>
                    <a:pt x="1063" y="25"/>
                  </a:lnTo>
                  <a:lnTo>
                    <a:pt x="1059" y="26"/>
                  </a:lnTo>
                  <a:lnTo>
                    <a:pt x="1054" y="28"/>
                  </a:lnTo>
                  <a:lnTo>
                    <a:pt x="1049" y="29"/>
                  </a:lnTo>
                  <a:lnTo>
                    <a:pt x="1044" y="22"/>
                  </a:lnTo>
                  <a:lnTo>
                    <a:pt x="1036" y="15"/>
                  </a:lnTo>
                  <a:lnTo>
                    <a:pt x="1028" y="9"/>
                  </a:lnTo>
                  <a:lnTo>
                    <a:pt x="1019" y="5"/>
                  </a:lnTo>
                  <a:lnTo>
                    <a:pt x="1008" y="1"/>
                  </a:lnTo>
                  <a:lnTo>
                    <a:pt x="998" y="0"/>
                  </a:lnTo>
                  <a:lnTo>
                    <a:pt x="987" y="0"/>
                  </a:lnTo>
                  <a:lnTo>
                    <a:pt x="977" y="1"/>
                  </a:lnTo>
                  <a:lnTo>
                    <a:pt x="966" y="4"/>
                  </a:lnTo>
                  <a:lnTo>
                    <a:pt x="957" y="8"/>
                  </a:lnTo>
                  <a:lnTo>
                    <a:pt x="949" y="12"/>
                  </a:lnTo>
                  <a:lnTo>
                    <a:pt x="942" y="18"/>
                  </a:lnTo>
                  <a:lnTo>
                    <a:pt x="936" y="24"/>
                  </a:lnTo>
                  <a:lnTo>
                    <a:pt x="931" y="32"/>
                  </a:lnTo>
                  <a:lnTo>
                    <a:pt x="926" y="39"/>
                  </a:lnTo>
                  <a:lnTo>
                    <a:pt x="923" y="48"/>
                  </a:lnTo>
                  <a:lnTo>
                    <a:pt x="915" y="47"/>
                  </a:lnTo>
                  <a:lnTo>
                    <a:pt x="907" y="47"/>
                  </a:lnTo>
                  <a:lnTo>
                    <a:pt x="899" y="48"/>
                  </a:lnTo>
                  <a:lnTo>
                    <a:pt x="891" y="49"/>
                  </a:lnTo>
                  <a:lnTo>
                    <a:pt x="886" y="50"/>
                  </a:lnTo>
                  <a:lnTo>
                    <a:pt x="881" y="51"/>
                  </a:lnTo>
                  <a:lnTo>
                    <a:pt x="875" y="53"/>
                  </a:lnTo>
                  <a:lnTo>
                    <a:pt x="871" y="55"/>
                  </a:lnTo>
                  <a:lnTo>
                    <a:pt x="866" y="58"/>
                  </a:lnTo>
                  <a:lnTo>
                    <a:pt x="862" y="60"/>
                  </a:lnTo>
                  <a:lnTo>
                    <a:pt x="857" y="64"/>
                  </a:lnTo>
                  <a:lnTo>
                    <a:pt x="853" y="67"/>
                  </a:lnTo>
                  <a:lnTo>
                    <a:pt x="848" y="64"/>
                  </a:lnTo>
                  <a:lnTo>
                    <a:pt x="842" y="60"/>
                  </a:lnTo>
                  <a:lnTo>
                    <a:pt x="837" y="58"/>
                  </a:lnTo>
                  <a:lnTo>
                    <a:pt x="831" y="57"/>
                  </a:lnTo>
                  <a:lnTo>
                    <a:pt x="825" y="56"/>
                  </a:lnTo>
                  <a:lnTo>
                    <a:pt x="818" y="56"/>
                  </a:lnTo>
                  <a:lnTo>
                    <a:pt x="813" y="56"/>
                  </a:lnTo>
                  <a:lnTo>
                    <a:pt x="806" y="57"/>
                  </a:lnTo>
                  <a:lnTo>
                    <a:pt x="796" y="60"/>
                  </a:lnTo>
                  <a:lnTo>
                    <a:pt x="788" y="64"/>
                  </a:lnTo>
                  <a:lnTo>
                    <a:pt x="780" y="69"/>
                  </a:lnTo>
                  <a:lnTo>
                    <a:pt x="773" y="76"/>
                  </a:lnTo>
                  <a:lnTo>
                    <a:pt x="767" y="83"/>
                  </a:lnTo>
                  <a:lnTo>
                    <a:pt x="763" y="92"/>
                  </a:lnTo>
                  <a:lnTo>
                    <a:pt x="760" y="100"/>
                  </a:lnTo>
                  <a:lnTo>
                    <a:pt x="759" y="110"/>
                  </a:lnTo>
                  <a:lnTo>
                    <a:pt x="0" y="110"/>
                  </a:lnTo>
                  <a:lnTo>
                    <a:pt x="10" y="136"/>
                  </a:lnTo>
                  <a:lnTo>
                    <a:pt x="761" y="136"/>
                  </a:lnTo>
                  <a:lnTo>
                    <a:pt x="761" y="129"/>
                  </a:lnTo>
                  <a:close/>
                </a:path>
              </a:pathLst>
            </a:custGeom>
            <a:solidFill>
              <a:srgbClr val="CCC9DB"/>
            </a:solidFill>
            <a:ln w="9525">
              <a:noFill/>
              <a:round/>
              <a:headEnd/>
              <a:tailEnd/>
            </a:ln>
          </p:spPr>
          <p:txBody>
            <a:bodyPr/>
            <a:lstStyle/>
            <a:p>
              <a:endParaRPr lang="en-US" dirty="0">
                <a:solidFill>
                  <a:srgbClr val="000000"/>
                </a:solidFill>
              </a:endParaRPr>
            </a:p>
          </p:txBody>
        </p:sp>
        <p:sp>
          <p:nvSpPr>
            <p:cNvPr id="23" name="Freeform 18"/>
            <p:cNvSpPr>
              <a:spLocks/>
            </p:cNvSpPr>
            <p:nvPr/>
          </p:nvSpPr>
          <p:spPr bwMode="auto">
            <a:xfrm>
              <a:off x="395" y="1016"/>
              <a:ext cx="2245" cy="959"/>
            </a:xfrm>
            <a:custGeom>
              <a:avLst/>
              <a:gdLst/>
              <a:ahLst/>
              <a:cxnLst>
                <a:cxn ang="0">
                  <a:pos x="0" y="784"/>
                </a:cxn>
                <a:cxn ang="0">
                  <a:pos x="0" y="542"/>
                </a:cxn>
                <a:cxn ang="0">
                  <a:pos x="233" y="542"/>
                </a:cxn>
                <a:cxn ang="0">
                  <a:pos x="233" y="422"/>
                </a:cxn>
                <a:cxn ang="0">
                  <a:pos x="522" y="422"/>
                </a:cxn>
                <a:cxn ang="0">
                  <a:pos x="522" y="0"/>
                </a:cxn>
                <a:cxn ang="0">
                  <a:pos x="1286" y="0"/>
                </a:cxn>
                <a:cxn ang="0">
                  <a:pos x="1286" y="437"/>
                </a:cxn>
                <a:cxn ang="0">
                  <a:pos x="1418" y="437"/>
                </a:cxn>
                <a:cxn ang="0">
                  <a:pos x="1418" y="497"/>
                </a:cxn>
                <a:cxn ang="0">
                  <a:pos x="1733" y="497"/>
                </a:cxn>
                <a:cxn ang="0">
                  <a:pos x="1733" y="537"/>
                </a:cxn>
                <a:cxn ang="0">
                  <a:pos x="1949" y="537"/>
                </a:cxn>
                <a:cxn ang="0">
                  <a:pos x="1949" y="780"/>
                </a:cxn>
                <a:cxn ang="0">
                  <a:pos x="0" y="784"/>
                </a:cxn>
              </a:cxnLst>
              <a:rect l="0" t="0" r="r" b="b"/>
              <a:pathLst>
                <a:path w="1949" h="784">
                  <a:moveTo>
                    <a:pt x="0" y="784"/>
                  </a:moveTo>
                  <a:lnTo>
                    <a:pt x="0" y="542"/>
                  </a:lnTo>
                  <a:lnTo>
                    <a:pt x="233" y="542"/>
                  </a:lnTo>
                  <a:lnTo>
                    <a:pt x="233" y="422"/>
                  </a:lnTo>
                  <a:lnTo>
                    <a:pt x="522" y="422"/>
                  </a:lnTo>
                  <a:lnTo>
                    <a:pt x="522" y="0"/>
                  </a:lnTo>
                  <a:lnTo>
                    <a:pt x="1286" y="0"/>
                  </a:lnTo>
                  <a:lnTo>
                    <a:pt x="1286" y="437"/>
                  </a:lnTo>
                  <a:lnTo>
                    <a:pt x="1418" y="437"/>
                  </a:lnTo>
                  <a:lnTo>
                    <a:pt x="1418" y="497"/>
                  </a:lnTo>
                  <a:lnTo>
                    <a:pt x="1733" y="497"/>
                  </a:lnTo>
                  <a:lnTo>
                    <a:pt x="1733" y="537"/>
                  </a:lnTo>
                  <a:lnTo>
                    <a:pt x="1949" y="537"/>
                  </a:lnTo>
                  <a:lnTo>
                    <a:pt x="1949" y="780"/>
                  </a:lnTo>
                  <a:lnTo>
                    <a:pt x="0" y="784"/>
                  </a:lnTo>
                  <a:close/>
                </a:path>
              </a:pathLst>
            </a:custGeom>
            <a:solidFill>
              <a:srgbClr val="6699FF"/>
            </a:solidFill>
            <a:ln w="9525">
              <a:noFill/>
              <a:round/>
              <a:headEnd/>
              <a:tailEnd/>
            </a:ln>
          </p:spPr>
          <p:txBody>
            <a:bodyPr/>
            <a:lstStyle/>
            <a:p>
              <a:endParaRPr lang="en-US" dirty="0">
                <a:solidFill>
                  <a:srgbClr val="000000"/>
                </a:solidFill>
              </a:endParaRPr>
            </a:p>
          </p:txBody>
        </p:sp>
        <p:sp>
          <p:nvSpPr>
            <p:cNvPr id="24" name="Rectangle 19"/>
            <p:cNvSpPr>
              <a:spLocks noChangeArrowheads="1"/>
            </p:cNvSpPr>
            <p:nvPr/>
          </p:nvSpPr>
          <p:spPr bwMode="auto">
            <a:xfrm>
              <a:off x="770" y="1714"/>
              <a:ext cx="533" cy="256"/>
            </a:xfrm>
            <a:prstGeom prst="rect">
              <a:avLst/>
            </a:prstGeom>
            <a:solidFill>
              <a:srgbClr val="C4C4C4"/>
            </a:solidFill>
            <a:ln w="9525">
              <a:noFill/>
              <a:miter lim="800000"/>
              <a:headEnd/>
              <a:tailEnd/>
            </a:ln>
          </p:spPr>
          <p:txBody>
            <a:bodyPr/>
            <a:lstStyle/>
            <a:p>
              <a:endParaRPr lang="en-US" dirty="0">
                <a:solidFill>
                  <a:srgbClr val="000000"/>
                </a:solidFill>
              </a:endParaRPr>
            </a:p>
          </p:txBody>
        </p:sp>
        <p:sp>
          <p:nvSpPr>
            <p:cNvPr id="25" name="Rectangle 20"/>
            <p:cNvSpPr>
              <a:spLocks noChangeArrowheads="1"/>
            </p:cNvSpPr>
            <p:nvPr/>
          </p:nvSpPr>
          <p:spPr bwMode="auto">
            <a:xfrm>
              <a:off x="1829" y="1028"/>
              <a:ext cx="47" cy="585"/>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26" name="Rectangle 21"/>
            <p:cNvSpPr>
              <a:spLocks noChangeArrowheads="1"/>
            </p:cNvSpPr>
            <p:nvPr/>
          </p:nvSpPr>
          <p:spPr bwMode="auto">
            <a:xfrm>
              <a:off x="1017" y="1023"/>
              <a:ext cx="826" cy="63"/>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27" name="Rectangle 22"/>
            <p:cNvSpPr>
              <a:spLocks noChangeArrowheads="1"/>
            </p:cNvSpPr>
            <p:nvPr/>
          </p:nvSpPr>
          <p:spPr bwMode="auto">
            <a:xfrm>
              <a:off x="382" y="1684"/>
              <a:ext cx="1571" cy="40"/>
            </a:xfrm>
            <a:prstGeom prst="rect">
              <a:avLst/>
            </a:prstGeom>
            <a:solidFill>
              <a:srgbClr val="A5A5A5"/>
            </a:solidFill>
            <a:ln w="9525">
              <a:noFill/>
              <a:miter lim="800000"/>
              <a:headEnd/>
              <a:tailEnd/>
            </a:ln>
          </p:spPr>
          <p:txBody>
            <a:bodyPr/>
            <a:lstStyle/>
            <a:p>
              <a:endParaRPr lang="en-US" dirty="0">
                <a:solidFill>
                  <a:srgbClr val="000000"/>
                </a:solidFill>
              </a:endParaRPr>
            </a:p>
          </p:txBody>
        </p:sp>
        <p:sp>
          <p:nvSpPr>
            <p:cNvPr id="28" name="Freeform 23"/>
            <p:cNvSpPr>
              <a:spLocks/>
            </p:cNvSpPr>
            <p:nvPr/>
          </p:nvSpPr>
          <p:spPr bwMode="auto">
            <a:xfrm>
              <a:off x="1975" y="1797"/>
              <a:ext cx="114" cy="177"/>
            </a:xfrm>
            <a:custGeom>
              <a:avLst/>
              <a:gdLst/>
              <a:ahLst/>
              <a:cxnLst>
                <a:cxn ang="0">
                  <a:pos x="99" y="52"/>
                </a:cxn>
                <a:cxn ang="0">
                  <a:pos x="99" y="0"/>
                </a:cxn>
                <a:cxn ang="0">
                  <a:pos x="0" y="0"/>
                </a:cxn>
                <a:cxn ang="0">
                  <a:pos x="0" y="144"/>
                </a:cxn>
                <a:cxn ang="0">
                  <a:pos x="99" y="52"/>
                </a:cxn>
              </a:cxnLst>
              <a:rect l="0" t="0" r="r" b="b"/>
              <a:pathLst>
                <a:path w="99" h="144">
                  <a:moveTo>
                    <a:pt x="99" y="52"/>
                  </a:moveTo>
                  <a:lnTo>
                    <a:pt x="99" y="0"/>
                  </a:lnTo>
                  <a:lnTo>
                    <a:pt x="0" y="0"/>
                  </a:lnTo>
                  <a:lnTo>
                    <a:pt x="0" y="144"/>
                  </a:lnTo>
                  <a:lnTo>
                    <a:pt x="99" y="52"/>
                  </a:lnTo>
                  <a:close/>
                </a:path>
              </a:pathLst>
            </a:custGeom>
            <a:solidFill>
              <a:srgbClr val="DBDBDB"/>
            </a:solidFill>
            <a:ln w="9525">
              <a:noFill/>
              <a:round/>
              <a:headEnd/>
              <a:tailEnd/>
            </a:ln>
          </p:spPr>
          <p:txBody>
            <a:bodyPr/>
            <a:lstStyle/>
            <a:p>
              <a:endParaRPr lang="en-US" dirty="0">
                <a:solidFill>
                  <a:srgbClr val="000000"/>
                </a:solidFill>
              </a:endParaRPr>
            </a:p>
          </p:txBody>
        </p:sp>
        <p:sp>
          <p:nvSpPr>
            <p:cNvPr id="29" name="Rectangle 24"/>
            <p:cNvSpPr>
              <a:spLocks noChangeArrowheads="1"/>
            </p:cNvSpPr>
            <p:nvPr/>
          </p:nvSpPr>
          <p:spPr bwMode="auto">
            <a:xfrm>
              <a:off x="1972" y="1689"/>
              <a:ext cx="659" cy="72"/>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30" name="Freeform 25"/>
            <p:cNvSpPr>
              <a:spLocks/>
            </p:cNvSpPr>
            <p:nvPr/>
          </p:nvSpPr>
          <p:spPr bwMode="auto">
            <a:xfrm>
              <a:off x="780" y="1826"/>
              <a:ext cx="482" cy="144"/>
            </a:xfrm>
            <a:custGeom>
              <a:avLst/>
              <a:gdLst/>
              <a:ahLst/>
              <a:cxnLst>
                <a:cxn ang="0">
                  <a:pos x="348" y="118"/>
                </a:cxn>
                <a:cxn ang="0">
                  <a:pos x="419" y="0"/>
                </a:cxn>
                <a:cxn ang="0">
                  <a:pos x="0" y="0"/>
                </a:cxn>
                <a:cxn ang="0">
                  <a:pos x="0" y="118"/>
                </a:cxn>
                <a:cxn ang="0">
                  <a:pos x="348" y="118"/>
                </a:cxn>
              </a:cxnLst>
              <a:rect l="0" t="0" r="r" b="b"/>
              <a:pathLst>
                <a:path w="419" h="118">
                  <a:moveTo>
                    <a:pt x="348" y="118"/>
                  </a:moveTo>
                  <a:lnTo>
                    <a:pt x="419" y="0"/>
                  </a:lnTo>
                  <a:lnTo>
                    <a:pt x="0" y="0"/>
                  </a:lnTo>
                  <a:lnTo>
                    <a:pt x="0" y="118"/>
                  </a:lnTo>
                  <a:lnTo>
                    <a:pt x="348" y="118"/>
                  </a:lnTo>
                  <a:close/>
                </a:path>
              </a:pathLst>
            </a:custGeom>
            <a:solidFill>
              <a:srgbClr val="AFAFAF"/>
            </a:solidFill>
            <a:ln w="9525">
              <a:noFill/>
              <a:round/>
              <a:headEnd/>
              <a:tailEnd/>
            </a:ln>
          </p:spPr>
          <p:txBody>
            <a:bodyPr/>
            <a:lstStyle/>
            <a:p>
              <a:endParaRPr lang="en-US" dirty="0">
                <a:solidFill>
                  <a:srgbClr val="000000"/>
                </a:solidFill>
              </a:endParaRPr>
            </a:p>
          </p:txBody>
        </p:sp>
        <p:sp>
          <p:nvSpPr>
            <p:cNvPr id="31" name="Rectangle 26"/>
            <p:cNvSpPr>
              <a:spLocks noChangeArrowheads="1"/>
            </p:cNvSpPr>
            <p:nvPr/>
          </p:nvSpPr>
          <p:spPr bwMode="auto">
            <a:xfrm>
              <a:off x="1835" y="1583"/>
              <a:ext cx="196" cy="36"/>
            </a:xfrm>
            <a:prstGeom prst="rect">
              <a:avLst/>
            </a:prstGeom>
            <a:solidFill>
              <a:srgbClr val="DBDBDB"/>
            </a:solidFill>
            <a:ln w="9525">
              <a:noFill/>
              <a:miter lim="800000"/>
              <a:headEnd/>
              <a:tailEnd/>
            </a:ln>
          </p:spPr>
          <p:txBody>
            <a:bodyPr/>
            <a:lstStyle/>
            <a:p>
              <a:endParaRPr lang="en-US" dirty="0">
                <a:solidFill>
                  <a:srgbClr val="000000"/>
                </a:solidFill>
              </a:endParaRPr>
            </a:p>
          </p:txBody>
        </p:sp>
        <p:sp>
          <p:nvSpPr>
            <p:cNvPr id="32" name="Rectangle 27"/>
            <p:cNvSpPr>
              <a:spLocks noChangeArrowheads="1"/>
            </p:cNvSpPr>
            <p:nvPr/>
          </p:nvSpPr>
          <p:spPr bwMode="auto">
            <a:xfrm>
              <a:off x="1092"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33" name="Rectangle 28"/>
            <p:cNvSpPr>
              <a:spLocks noChangeArrowheads="1"/>
            </p:cNvSpPr>
            <p:nvPr/>
          </p:nvSpPr>
          <p:spPr bwMode="auto">
            <a:xfrm>
              <a:off x="1220" y="1182"/>
              <a:ext cx="69"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34" name="Rectangle 29"/>
            <p:cNvSpPr>
              <a:spLocks noChangeArrowheads="1"/>
            </p:cNvSpPr>
            <p:nvPr/>
          </p:nvSpPr>
          <p:spPr bwMode="auto">
            <a:xfrm>
              <a:off x="1347"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35" name="Rectangle 30"/>
            <p:cNvSpPr>
              <a:spLocks noChangeArrowheads="1"/>
            </p:cNvSpPr>
            <p:nvPr/>
          </p:nvSpPr>
          <p:spPr bwMode="auto">
            <a:xfrm>
              <a:off x="1474" y="1182"/>
              <a:ext cx="67"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36" name="Rectangle 31"/>
            <p:cNvSpPr>
              <a:spLocks noChangeArrowheads="1"/>
            </p:cNvSpPr>
            <p:nvPr/>
          </p:nvSpPr>
          <p:spPr bwMode="auto">
            <a:xfrm>
              <a:off x="1600" y="1182"/>
              <a:ext cx="69"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37" name="Rectangle 32"/>
            <p:cNvSpPr>
              <a:spLocks noChangeArrowheads="1"/>
            </p:cNvSpPr>
            <p:nvPr/>
          </p:nvSpPr>
          <p:spPr bwMode="auto">
            <a:xfrm>
              <a:off x="1729" y="1182"/>
              <a:ext cx="68" cy="69"/>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38" name="Rectangle 33"/>
            <p:cNvSpPr>
              <a:spLocks noChangeArrowheads="1"/>
            </p:cNvSpPr>
            <p:nvPr/>
          </p:nvSpPr>
          <p:spPr bwMode="auto">
            <a:xfrm>
              <a:off x="1092"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39" name="Rectangle 34"/>
            <p:cNvSpPr>
              <a:spLocks noChangeArrowheads="1"/>
            </p:cNvSpPr>
            <p:nvPr/>
          </p:nvSpPr>
          <p:spPr bwMode="auto">
            <a:xfrm>
              <a:off x="1220" y="1073"/>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0" name="Rectangle 35"/>
            <p:cNvSpPr>
              <a:spLocks noChangeArrowheads="1"/>
            </p:cNvSpPr>
            <p:nvPr/>
          </p:nvSpPr>
          <p:spPr bwMode="auto">
            <a:xfrm>
              <a:off x="1347"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1" name="Rectangle 36"/>
            <p:cNvSpPr>
              <a:spLocks noChangeArrowheads="1"/>
            </p:cNvSpPr>
            <p:nvPr/>
          </p:nvSpPr>
          <p:spPr bwMode="auto">
            <a:xfrm>
              <a:off x="1474" y="1073"/>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2" name="Rectangle 37"/>
            <p:cNvSpPr>
              <a:spLocks noChangeArrowheads="1"/>
            </p:cNvSpPr>
            <p:nvPr/>
          </p:nvSpPr>
          <p:spPr bwMode="auto">
            <a:xfrm>
              <a:off x="1600" y="1073"/>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3" name="Rectangle 38"/>
            <p:cNvSpPr>
              <a:spLocks noChangeArrowheads="1"/>
            </p:cNvSpPr>
            <p:nvPr/>
          </p:nvSpPr>
          <p:spPr bwMode="auto">
            <a:xfrm>
              <a:off x="1729" y="1073"/>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4" name="Rectangle 39"/>
            <p:cNvSpPr>
              <a:spLocks noChangeArrowheads="1"/>
            </p:cNvSpPr>
            <p:nvPr/>
          </p:nvSpPr>
          <p:spPr bwMode="auto">
            <a:xfrm>
              <a:off x="1092"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5" name="Rectangle 40"/>
            <p:cNvSpPr>
              <a:spLocks noChangeArrowheads="1"/>
            </p:cNvSpPr>
            <p:nvPr/>
          </p:nvSpPr>
          <p:spPr bwMode="auto">
            <a:xfrm>
              <a:off x="1220" y="1296"/>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6" name="Rectangle 41"/>
            <p:cNvSpPr>
              <a:spLocks noChangeArrowheads="1"/>
            </p:cNvSpPr>
            <p:nvPr/>
          </p:nvSpPr>
          <p:spPr bwMode="auto">
            <a:xfrm>
              <a:off x="1347"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7" name="Rectangle 42"/>
            <p:cNvSpPr>
              <a:spLocks noChangeArrowheads="1"/>
            </p:cNvSpPr>
            <p:nvPr/>
          </p:nvSpPr>
          <p:spPr bwMode="auto">
            <a:xfrm>
              <a:off x="1474" y="1296"/>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8" name="Rectangle 43"/>
            <p:cNvSpPr>
              <a:spLocks noChangeArrowheads="1"/>
            </p:cNvSpPr>
            <p:nvPr/>
          </p:nvSpPr>
          <p:spPr bwMode="auto">
            <a:xfrm>
              <a:off x="1600" y="1296"/>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49" name="Rectangle 44"/>
            <p:cNvSpPr>
              <a:spLocks noChangeArrowheads="1"/>
            </p:cNvSpPr>
            <p:nvPr/>
          </p:nvSpPr>
          <p:spPr bwMode="auto">
            <a:xfrm>
              <a:off x="1729" y="1296"/>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0" name="Rectangle 45"/>
            <p:cNvSpPr>
              <a:spLocks noChangeArrowheads="1"/>
            </p:cNvSpPr>
            <p:nvPr/>
          </p:nvSpPr>
          <p:spPr bwMode="auto">
            <a:xfrm>
              <a:off x="1092"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1" name="Rectangle 46"/>
            <p:cNvSpPr>
              <a:spLocks noChangeArrowheads="1"/>
            </p:cNvSpPr>
            <p:nvPr/>
          </p:nvSpPr>
          <p:spPr bwMode="auto">
            <a:xfrm>
              <a:off x="1220" y="1410"/>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3" name="Rectangle 47"/>
            <p:cNvSpPr>
              <a:spLocks noChangeArrowheads="1"/>
            </p:cNvSpPr>
            <p:nvPr/>
          </p:nvSpPr>
          <p:spPr bwMode="auto">
            <a:xfrm>
              <a:off x="1347"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4" name="Rectangle 48"/>
            <p:cNvSpPr>
              <a:spLocks noChangeArrowheads="1"/>
            </p:cNvSpPr>
            <p:nvPr/>
          </p:nvSpPr>
          <p:spPr bwMode="auto">
            <a:xfrm>
              <a:off x="1474" y="1410"/>
              <a:ext cx="67"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6" name="Rectangle 49"/>
            <p:cNvSpPr>
              <a:spLocks noChangeArrowheads="1"/>
            </p:cNvSpPr>
            <p:nvPr/>
          </p:nvSpPr>
          <p:spPr bwMode="auto">
            <a:xfrm>
              <a:off x="1600" y="1410"/>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8" name="Rectangle 50"/>
            <p:cNvSpPr>
              <a:spLocks noChangeArrowheads="1"/>
            </p:cNvSpPr>
            <p:nvPr/>
          </p:nvSpPr>
          <p:spPr bwMode="auto">
            <a:xfrm>
              <a:off x="1729" y="1410"/>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59" name="Rectangle 51"/>
            <p:cNvSpPr>
              <a:spLocks noChangeArrowheads="1"/>
            </p:cNvSpPr>
            <p:nvPr/>
          </p:nvSpPr>
          <p:spPr bwMode="auto">
            <a:xfrm>
              <a:off x="1600" y="1525"/>
              <a:ext cx="69"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1" name="Rectangle 52"/>
            <p:cNvSpPr>
              <a:spLocks noChangeArrowheads="1"/>
            </p:cNvSpPr>
            <p:nvPr/>
          </p:nvSpPr>
          <p:spPr bwMode="auto">
            <a:xfrm>
              <a:off x="1729" y="1525"/>
              <a:ext cx="68" cy="68"/>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2" name="Rectangle 53"/>
            <p:cNvSpPr>
              <a:spLocks noChangeArrowheads="1"/>
            </p:cNvSpPr>
            <p:nvPr/>
          </p:nvSpPr>
          <p:spPr bwMode="auto">
            <a:xfrm>
              <a:off x="763" y="1583"/>
              <a:ext cx="209"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3" name="Rectangle 54"/>
            <p:cNvSpPr>
              <a:spLocks noChangeArrowheads="1"/>
            </p:cNvSpPr>
            <p:nvPr/>
          </p:nvSpPr>
          <p:spPr bwMode="auto">
            <a:xfrm>
              <a:off x="1008" y="1583"/>
              <a:ext cx="207"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7" name="Rectangle 55"/>
            <p:cNvSpPr>
              <a:spLocks noChangeArrowheads="1"/>
            </p:cNvSpPr>
            <p:nvPr/>
          </p:nvSpPr>
          <p:spPr bwMode="auto">
            <a:xfrm>
              <a:off x="1252" y="1583"/>
              <a:ext cx="207"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8" name="Rectangle 56"/>
            <p:cNvSpPr>
              <a:spLocks noChangeArrowheads="1"/>
            </p:cNvSpPr>
            <p:nvPr/>
          </p:nvSpPr>
          <p:spPr bwMode="auto">
            <a:xfrm>
              <a:off x="2465" y="1834"/>
              <a:ext cx="48" cy="76"/>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69" name="Rectangle 57"/>
            <p:cNvSpPr>
              <a:spLocks noChangeArrowheads="1"/>
            </p:cNvSpPr>
            <p:nvPr/>
          </p:nvSpPr>
          <p:spPr bwMode="auto">
            <a:xfrm>
              <a:off x="2550" y="1834"/>
              <a:ext cx="49" cy="76"/>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71" name="Rectangle 58"/>
            <p:cNvSpPr>
              <a:spLocks noChangeArrowheads="1"/>
            </p:cNvSpPr>
            <p:nvPr/>
          </p:nvSpPr>
          <p:spPr bwMode="auto">
            <a:xfrm>
              <a:off x="1802" y="1807"/>
              <a:ext cx="97" cy="165"/>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72" name="Freeform 59"/>
            <p:cNvSpPr>
              <a:spLocks/>
            </p:cNvSpPr>
            <p:nvPr/>
          </p:nvSpPr>
          <p:spPr bwMode="auto">
            <a:xfrm>
              <a:off x="278" y="1656"/>
              <a:ext cx="2448" cy="332"/>
            </a:xfrm>
            <a:custGeom>
              <a:avLst/>
              <a:gdLst/>
              <a:ahLst/>
              <a:cxnLst>
                <a:cxn ang="0">
                  <a:pos x="0" y="0"/>
                </a:cxn>
                <a:cxn ang="0">
                  <a:pos x="30" y="33"/>
                </a:cxn>
                <a:cxn ang="0">
                  <a:pos x="84" y="33"/>
                </a:cxn>
                <a:cxn ang="0">
                  <a:pos x="84" y="264"/>
                </a:cxn>
                <a:cxn ang="0">
                  <a:pos x="108" y="264"/>
                </a:cxn>
                <a:cxn ang="0">
                  <a:pos x="108" y="33"/>
                </a:cxn>
                <a:cxn ang="0">
                  <a:pos x="410" y="33"/>
                </a:cxn>
                <a:cxn ang="0">
                  <a:pos x="410" y="264"/>
                </a:cxn>
                <a:cxn ang="0">
                  <a:pos x="434" y="264"/>
                </a:cxn>
                <a:cxn ang="0">
                  <a:pos x="434" y="127"/>
                </a:cxn>
                <a:cxn ang="0">
                  <a:pos x="885" y="127"/>
                </a:cxn>
                <a:cxn ang="0">
                  <a:pos x="885" y="126"/>
                </a:cxn>
                <a:cxn ang="0">
                  <a:pos x="887" y="126"/>
                </a:cxn>
                <a:cxn ang="0">
                  <a:pos x="885" y="124"/>
                </a:cxn>
                <a:cxn ang="0">
                  <a:pos x="885" y="119"/>
                </a:cxn>
                <a:cxn ang="0">
                  <a:pos x="878" y="119"/>
                </a:cxn>
                <a:cxn ang="0">
                  <a:pos x="829" y="86"/>
                </a:cxn>
                <a:cxn ang="0">
                  <a:pos x="434" y="86"/>
                </a:cxn>
                <a:cxn ang="0">
                  <a:pos x="434" y="33"/>
                </a:cxn>
                <a:cxn ang="0">
                  <a:pos x="1252" y="33"/>
                </a:cxn>
                <a:cxn ang="0">
                  <a:pos x="1252" y="272"/>
                </a:cxn>
                <a:cxn ang="0">
                  <a:pos x="1265" y="272"/>
                </a:cxn>
                <a:cxn ang="0">
                  <a:pos x="1265" y="33"/>
                </a:cxn>
                <a:cxn ang="0">
                  <a:pos x="1456" y="33"/>
                </a:cxn>
                <a:cxn ang="0">
                  <a:pos x="1456" y="264"/>
                </a:cxn>
                <a:cxn ang="0">
                  <a:pos x="1480" y="264"/>
                </a:cxn>
                <a:cxn ang="0">
                  <a:pos x="1480" y="128"/>
                </a:cxn>
                <a:cxn ang="0">
                  <a:pos x="1565" y="128"/>
                </a:cxn>
                <a:cxn ang="0">
                  <a:pos x="1565" y="259"/>
                </a:cxn>
                <a:cxn ang="0">
                  <a:pos x="1587" y="259"/>
                </a:cxn>
                <a:cxn ang="0">
                  <a:pos x="1587" y="128"/>
                </a:cxn>
                <a:cxn ang="0">
                  <a:pos x="1621" y="128"/>
                </a:cxn>
                <a:cxn ang="0">
                  <a:pos x="1621" y="111"/>
                </a:cxn>
                <a:cxn ang="0">
                  <a:pos x="1591" y="111"/>
                </a:cxn>
                <a:cxn ang="0">
                  <a:pos x="1541" y="63"/>
                </a:cxn>
                <a:cxn ang="0">
                  <a:pos x="1480" y="63"/>
                </a:cxn>
                <a:cxn ang="0">
                  <a:pos x="1480" y="33"/>
                </a:cxn>
                <a:cxn ang="0">
                  <a:pos x="1738" y="33"/>
                </a:cxn>
                <a:cxn ang="0">
                  <a:pos x="1738" y="264"/>
                </a:cxn>
                <a:cxn ang="0">
                  <a:pos x="1762" y="264"/>
                </a:cxn>
                <a:cxn ang="0">
                  <a:pos x="1762" y="33"/>
                </a:cxn>
                <a:cxn ang="0">
                  <a:pos x="1825" y="33"/>
                </a:cxn>
                <a:cxn ang="0">
                  <a:pos x="1825" y="266"/>
                </a:cxn>
                <a:cxn ang="0">
                  <a:pos x="1849" y="266"/>
                </a:cxn>
                <a:cxn ang="0">
                  <a:pos x="1849" y="33"/>
                </a:cxn>
                <a:cxn ang="0">
                  <a:pos x="2038" y="33"/>
                </a:cxn>
                <a:cxn ang="0">
                  <a:pos x="2038" y="268"/>
                </a:cxn>
                <a:cxn ang="0">
                  <a:pos x="2060" y="268"/>
                </a:cxn>
                <a:cxn ang="0">
                  <a:pos x="2060" y="33"/>
                </a:cxn>
                <a:cxn ang="0">
                  <a:pos x="2097" y="33"/>
                </a:cxn>
                <a:cxn ang="0">
                  <a:pos x="2125" y="0"/>
                </a:cxn>
                <a:cxn ang="0">
                  <a:pos x="0" y="0"/>
                </a:cxn>
              </a:cxnLst>
              <a:rect l="0" t="0" r="r" b="b"/>
              <a:pathLst>
                <a:path w="2125" h="272">
                  <a:moveTo>
                    <a:pt x="0" y="0"/>
                  </a:moveTo>
                  <a:lnTo>
                    <a:pt x="30" y="33"/>
                  </a:lnTo>
                  <a:lnTo>
                    <a:pt x="84" y="33"/>
                  </a:lnTo>
                  <a:lnTo>
                    <a:pt x="84" y="264"/>
                  </a:lnTo>
                  <a:lnTo>
                    <a:pt x="108" y="264"/>
                  </a:lnTo>
                  <a:lnTo>
                    <a:pt x="108" y="33"/>
                  </a:lnTo>
                  <a:lnTo>
                    <a:pt x="410" y="33"/>
                  </a:lnTo>
                  <a:lnTo>
                    <a:pt x="410" y="264"/>
                  </a:lnTo>
                  <a:lnTo>
                    <a:pt x="434" y="264"/>
                  </a:lnTo>
                  <a:lnTo>
                    <a:pt x="434" y="127"/>
                  </a:lnTo>
                  <a:lnTo>
                    <a:pt x="885" y="127"/>
                  </a:lnTo>
                  <a:lnTo>
                    <a:pt x="885" y="126"/>
                  </a:lnTo>
                  <a:lnTo>
                    <a:pt x="887" y="126"/>
                  </a:lnTo>
                  <a:lnTo>
                    <a:pt x="885" y="124"/>
                  </a:lnTo>
                  <a:lnTo>
                    <a:pt x="885" y="119"/>
                  </a:lnTo>
                  <a:lnTo>
                    <a:pt x="878" y="119"/>
                  </a:lnTo>
                  <a:lnTo>
                    <a:pt x="829" y="86"/>
                  </a:lnTo>
                  <a:lnTo>
                    <a:pt x="434" y="86"/>
                  </a:lnTo>
                  <a:lnTo>
                    <a:pt x="434" y="33"/>
                  </a:lnTo>
                  <a:lnTo>
                    <a:pt x="1252" y="33"/>
                  </a:lnTo>
                  <a:lnTo>
                    <a:pt x="1252" y="272"/>
                  </a:lnTo>
                  <a:lnTo>
                    <a:pt x="1265" y="272"/>
                  </a:lnTo>
                  <a:lnTo>
                    <a:pt x="1265" y="33"/>
                  </a:lnTo>
                  <a:lnTo>
                    <a:pt x="1456" y="33"/>
                  </a:lnTo>
                  <a:lnTo>
                    <a:pt x="1456" y="264"/>
                  </a:lnTo>
                  <a:lnTo>
                    <a:pt x="1480" y="264"/>
                  </a:lnTo>
                  <a:lnTo>
                    <a:pt x="1480" y="128"/>
                  </a:lnTo>
                  <a:lnTo>
                    <a:pt x="1565" y="128"/>
                  </a:lnTo>
                  <a:lnTo>
                    <a:pt x="1565" y="259"/>
                  </a:lnTo>
                  <a:lnTo>
                    <a:pt x="1587" y="259"/>
                  </a:lnTo>
                  <a:lnTo>
                    <a:pt x="1587" y="128"/>
                  </a:lnTo>
                  <a:lnTo>
                    <a:pt x="1621" y="128"/>
                  </a:lnTo>
                  <a:lnTo>
                    <a:pt x="1621" y="111"/>
                  </a:lnTo>
                  <a:lnTo>
                    <a:pt x="1591" y="111"/>
                  </a:lnTo>
                  <a:lnTo>
                    <a:pt x="1541" y="63"/>
                  </a:lnTo>
                  <a:lnTo>
                    <a:pt x="1480" y="63"/>
                  </a:lnTo>
                  <a:lnTo>
                    <a:pt x="1480" y="33"/>
                  </a:lnTo>
                  <a:lnTo>
                    <a:pt x="1738" y="33"/>
                  </a:lnTo>
                  <a:lnTo>
                    <a:pt x="1738" y="264"/>
                  </a:lnTo>
                  <a:lnTo>
                    <a:pt x="1762" y="264"/>
                  </a:lnTo>
                  <a:lnTo>
                    <a:pt x="1762" y="33"/>
                  </a:lnTo>
                  <a:lnTo>
                    <a:pt x="1825" y="33"/>
                  </a:lnTo>
                  <a:lnTo>
                    <a:pt x="1825" y="266"/>
                  </a:lnTo>
                  <a:lnTo>
                    <a:pt x="1849" y="266"/>
                  </a:lnTo>
                  <a:lnTo>
                    <a:pt x="1849" y="33"/>
                  </a:lnTo>
                  <a:lnTo>
                    <a:pt x="2038" y="33"/>
                  </a:lnTo>
                  <a:lnTo>
                    <a:pt x="2038" y="268"/>
                  </a:lnTo>
                  <a:lnTo>
                    <a:pt x="2060" y="268"/>
                  </a:lnTo>
                  <a:lnTo>
                    <a:pt x="2060" y="33"/>
                  </a:lnTo>
                  <a:lnTo>
                    <a:pt x="2097" y="33"/>
                  </a:lnTo>
                  <a:lnTo>
                    <a:pt x="2125" y="0"/>
                  </a:lnTo>
                  <a:lnTo>
                    <a:pt x="0"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3" name="Freeform 60"/>
            <p:cNvSpPr>
              <a:spLocks/>
            </p:cNvSpPr>
            <p:nvPr/>
          </p:nvSpPr>
          <p:spPr bwMode="auto">
            <a:xfrm>
              <a:off x="327" y="1828"/>
              <a:ext cx="1456" cy="173"/>
            </a:xfrm>
            <a:custGeom>
              <a:avLst/>
              <a:gdLst/>
              <a:ahLst/>
              <a:cxnLst>
                <a:cxn ang="0">
                  <a:pos x="1176" y="119"/>
                </a:cxn>
                <a:cxn ang="0">
                  <a:pos x="1176" y="0"/>
                </a:cxn>
                <a:cxn ang="0">
                  <a:pos x="1092" y="0"/>
                </a:cxn>
                <a:cxn ang="0">
                  <a:pos x="1092" y="119"/>
                </a:cxn>
                <a:cxn ang="0">
                  <a:pos x="1064" y="119"/>
                </a:cxn>
                <a:cxn ang="0">
                  <a:pos x="1064" y="0"/>
                </a:cxn>
                <a:cxn ang="0">
                  <a:pos x="981" y="0"/>
                </a:cxn>
                <a:cxn ang="0">
                  <a:pos x="981" y="119"/>
                </a:cxn>
                <a:cxn ang="0">
                  <a:pos x="955" y="119"/>
                </a:cxn>
                <a:cxn ang="0">
                  <a:pos x="955" y="0"/>
                </a:cxn>
                <a:cxn ang="0">
                  <a:pos x="871" y="0"/>
                </a:cxn>
                <a:cxn ang="0">
                  <a:pos x="871" y="119"/>
                </a:cxn>
                <a:cxn ang="0">
                  <a:pos x="711" y="119"/>
                </a:cxn>
                <a:cxn ang="0">
                  <a:pos x="711" y="2"/>
                </a:cxn>
                <a:cxn ang="0">
                  <a:pos x="684" y="2"/>
                </a:cxn>
                <a:cxn ang="0">
                  <a:pos x="684" y="119"/>
                </a:cxn>
                <a:cxn ang="0">
                  <a:pos x="536" y="119"/>
                </a:cxn>
                <a:cxn ang="0">
                  <a:pos x="536" y="2"/>
                </a:cxn>
                <a:cxn ang="0">
                  <a:pos x="510" y="2"/>
                </a:cxn>
                <a:cxn ang="0">
                  <a:pos x="510" y="119"/>
                </a:cxn>
                <a:cxn ang="0">
                  <a:pos x="320" y="119"/>
                </a:cxn>
                <a:cxn ang="0">
                  <a:pos x="320" y="1"/>
                </a:cxn>
                <a:cxn ang="0">
                  <a:pos x="190" y="1"/>
                </a:cxn>
                <a:cxn ang="0">
                  <a:pos x="190" y="119"/>
                </a:cxn>
                <a:cxn ang="0">
                  <a:pos x="0" y="119"/>
                </a:cxn>
                <a:cxn ang="0">
                  <a:pos x="0" y="141"/>
                </a:cxn>
                <a:cxn ang="0">
                  <a:pos x="1264" y="141"/>
                </a:cxn>
                <a:cxn ang="0">
                  <a:pos x="1264" y="119"/>
                </a:cxn>
                <a:cxn ang="0">
                  <a:pos x="1176" y="119"/>
                </a:cxn>
              </a:cxnLst>
              <a:rect l="0" t="0" r="r" b="b"/>
              <a:pathLst>
                <a:path w="1264" h="141">
                  <a:moveTo>
                    <a:pt x="1176" y="119"/>
                  </a:moveTo>
                  <a:lnTo>
                    <a:pt x="1176" y="0"/>
                  </a:lnTo>
                  <a:lnTo>
                    <a:pt x="1092" y="0"/>
                  </a:lnTo>
                  <a:lnTo>
                    <a:pt x="1092" y="119"/>
                  </a:lnTo>
                  <a:lnTo>
                    <a:pt x="1064" y="119"/>
                  </a:lnTo>
                  <a:lnTo>
                    <a:pt x="1064" y="0"/>
                  </a:lnTo>
                  <a:lnTo>
                    <a:pt x="981" y="0"/>
                  </a:lnTo>
                  <a:lnTo>
                    <a:pt x="981" y="119"/>
                  </a:lnTo>
                  <a:lnTo>
                    <a:pt x="955" y="119"/>
                  </a:lnTo>
                  <a:lnTo>
                    <a:pt x="955" y="0"/>
                  </a:lnTo>
                  <a:lnTo>
                    <a:pt x="871" y="0"/>
                  </a:lnTo>
                  <a:lnTo>
                    <a:pt x="871" y="119"/>
                  </a:lnTo>
                  <a:lnTo>
                    <a:pt x="711" y="119"/>
                  </a:lnTo>
                  <a:lnTo>
                    <a:pt x="711" y="2"/>
                  </a:lnTo>
                  <a:lnTo>
                    <a:pt x="684" y="2"/>
                  </a:lnTo>
                  <a:lnTo>
                    <a:pt x="684" y="119"/>
                  </a:lnTo>
                  <a:lnTo>
                    <a:pt x="536" y="119"/>
                  </a:lnTo>
                  <a:lnTo>
                    <a:pt x="536" y="2"/>
                  </a:lnTo>
                  <a:lnTo>
                    <a:pt x="510" y="2"/>
                  </a:lnTo>
                  <a:lnTo>
                    <a:pt x="510" y="119"/>
                  </a:lnTo>
                  <a:lnTo>
                    <a:pt x="320" y="119"/>
                  </a:lnTo>
                  <a:lnTo>
                    <a:pt x="320" y="1"/>
                  </a:lnTo>
                  <a:lnTo>
                    <a:pt x="190" y="1"/>
                  </a:lnTo>
                  <a:lnTo>
                    <a:pt x="190" y="119"/>
                  </a:lnTo>
                  <a:lnTo>
                    <a:pt x="0" y="119"/>
                  </a:lnTo>
                  <a:lnTo>
                    <a:pt x="0" y="141"/>
                  </a:lnTo>
                  <a:lnTo>
                    <a:pt x="1264" y="141"/>
                  </a:lnTo>
                  <a:lnTo>
                    <a:pt x="1264" y="119"/>
                  </a:lnTo>
                  <a:lnTo>
                    <a:pt x="1176" y="11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4" name="Freeform 61"/>
            <p:cNvSpPr>
              <a:spLocks/>
            </p:cNvSpPr>
            <p:nvPr/>
          </p:nvSpPr>
          <p:spPr bwMode="auto">
            <a:xfrm>
              <a:off x="655" y="846"/>
              <a:ext cx="1841" cy="810"/>
            </a:xfrm>
            <a:custGeom>
              <a:avLst/>
              <a:gdLst/>
              <a:ahLst/>
              <a:cxnLst>
                <a:cxn ang="0">
                  <a:pos x="1598" y="637"/>
                </a:cxn>
                <a:cxn ang="0">
                  <a:pos x="768" y="626"/>
                </a:cxn>
                <a:cxn ang="0">
                  <a:pos x="768" y="543"/>
                </a:cxn>
                <a:cxn ang="0">
                  <a:pos x="325" y="543"/>
                </a:cxn>
                <a:cxn ang="0">
                  <a:pos x="325" y="155"/>
                </a:cxn>
                <a:cxn ang="0">
                  <a:pos x="1045" y="155"/>
                </a:cxn>
                <a:cxn ang="0">
                  <a:pos x="1045" y="606"/>
                </a:cxn>
                <a:cxn ang="0">
                  <a:pos x="1196" y="606"/>
                </a:cxn>
                <a:cxn ang="0">
                  <a:pos x="1196" y="561"/>
                </a:cxn>
                <a:cxn ang="0">
                  <a:pos x="1087" y="561"/>
                </a:cxn>
                <a:cxn ang="0">
                  <a:pos x="1087" y="115"/>
                </a:cxn>
                <a:cxn ang="0">
                  <a:pos x="712" y="115"/>
                </a:cxn>
                <a:cxn ang="0">
                  <a:pos x="712" y="0"/>
                </a:cxn>
                <a:cxn ang="0">
                  <a:pos x="555" y="0"/>
                </a:cxn>
                <a:cxn ang="0">
                  <a:pos x="555" y="115"/>
                </a:cxn>
                <a:cxn ang="0">
                  <a:pos x="281" y="115"/>
                </a:cxn>
                <a:cxn ang="0">
                  <a:pos x="283" y="543"/>
                </a:cxn>
                <a:cxn ang="0">
                  <a:pos x="0" y="543"/>
                </a:cxn>
                <a:cxn ang="0">
                  <a:pos x="0" y="662"/>
                </a:cxn>
                <a:cxn ang="0">
                  <a:pos x="32" y="662"/>
                </a:cxn>
                <a:cxn ang="0">
                  <a:pos x="32" y="573"/>
                </a:cxn>
                <a:cxn ang="0">
                  <a:pos x="750" y="573"/>
                </a:cxn>
                <a:cxn ang="0">
                  <a:pos x="750" y="647"/>
                </a:cxn>
                <a:cxn ang="0">
                  <a:pos x="1598" y="637"/>
                </a:cxn>
              </a:cxnLst>
              <a:rect l="0" t="0" r="r" b="b"/>
              <a:pathLst>
                <a:path w="1598" h="662">
                  <a:moveTo>
                    <a:pt x="1598" y="637"/>
                  </a:moveTo>
                  <a:lnTo>
                    <a:pt x="768" y="626"/>
                  </a:lnTo>
                  <a:lnTo>
                    <a:pt x="768" y="543"/>
                  </a:lnTo>
                  <a:lnTo>
                    <a:pt x="325" y="543"/>
                  </a:lnTo>
                  <a:lnTo>
                    <a:pt x="325" y="155"/>
                  </a:lnTo>
                  <a:lnTo>
                    <a:pt x="1045" y="155"/>
                  </a:lnTo>
                  <a:lnTo>
                    <a:pt x="1045" y="606"/>
                  </a:lnTo>
                  <a:lnTo>
                    <a:pt x="1196" y="606"/>
                  </a:lnTo>
                  <a:lnTo>
                    <a:pt x="1196" y="561"/>
                  </a:lnTo>
                  <a:lnTo>
                    <a:pt x="1087" y="561"/>
                  </a:lnTo>
                  <a:lnTo>
                    <a:pt x="1087" y="115"/>
                  </a:lnTo>
                  <a:lnTo>
                    <a:pt x="712" y="115"/>
                  </a:lnTo>
                  <a:lnTo>
                    <a:pt x="712" y="0"/>
                  </a:lnTo>
                  <a:lnTo>
                    <a:pt x="555" y="0"/>
                  </a:lnTo>
                  <a:lnTo>
                    <a:pt x="555" y="115"/>
                  </a:lnTo>
                  <a:lnTo>
                    <a:pt x="281" y="115"/>
                  </a:lnTo>
                  <a:lnTo>
                    <a:pt x="283" y="543"/>
                  </a:lnTo>
                  <a:lnTo>
                    <a:pt x="0" y="543"/>
                  </a:lnTo>
                  <a:lnTo>
                    <a:pt x="0" y="662"/>
                  </a:lnTo>
                  <a:lnTo>
                    <a:pt x="32" y="662"/>
                  </a:lnTo>
                  <a:lnTo>
                    <a:pt x="32" y="573"/>
                  </a:lnTo>
                  <a:lnTo>
                    <a:pt x="750" y="573"/>
                  </a:lnTo>
                  <a:lnTo>
                    <a:pt x="750" y="647"/>
                  </a:lnTo>
                  <a:lnTo>
                    <a:pt x="1598" y="63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5" name="Freeform 62"/>
            <p:cNvSpPr>
              <a:spLocks/>
            </p:cNvSpPr>
            <p:nvPr/>
          </p:nvSpPr>
          <p:spPr bwMode="auto">
            <a:xfrm>
              <a:off x="1887" y="2147"/>
              <a:ext cx="626" cy="31"/>
            </a:xfrm>
            <a:custGeom>
              <a:avLst/>
              <a:gdLst/>
              <a:ahLst/>
              <a:cxnLst>
                <a:cxn ang="0">
                  <a:pos x="20" y="0"/>
                </a:cxn>
                <a:cxn ang="0">
                  <a:pos x="0" y="25"/>
                </a:cxn>
                <a:cxn ang="0">
                  <a:pos x="544" y="18"/>
                </a:cxn>
                <a:cxn ang="0">
                  <a:pos x="20" y="0"/>
                </a:cxn>
              </a:cxnLst>
              <a:rect l="0" t="0" r="r" b="b"/>
              <a:pathLst>
                <a:path w="544" h="25">
                  <a:moveTo>
                    <a:pt x="20" y="0"/>
                  </a:moveTo>
                  <a:lnTo>
                    <a:pt x="0" y="25"/>
                  </a:lnTo>
                  <a:lnTo>
                    <a:pt x="544" y="18"/>
                  </a:lnTo>
                  <a:lnTo>
                    <a:pt x="20"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6" name="Freeform 63"/>
            <p:cNvSpPr>
              <a:spLocks/>
            </p:cNvSpPr>
            <p:nvPr/>
          </p:nvSpPr>
          <p:spPr bwMode="auto">
            <a:xfrm>
              <a:off x="588" y="2065"/>
              <a:ext cx="953" cy="32"/>
            </a:xfrm>
            <a:custGeom>
              <a:avLst/>
              <a:gdLst/>
              <a:ahLst/>
              <a:cxnLst>
                <a:cxn ang="0">
                  <a:pos x="21" y="0"/>
                </a:cxn>
                <a:cxn ang="0">
                  <a:pos x="0" y="26"/>
                </a:cxn>
                <a:cxn ang="0">
                  <a:pos x="827" y="11"/>
                </a:cxn>
                <a:cxn ang="0">
                  <a:pos x="21" y="0"/>
                </a:cxn>
              </a:cxnLst>
              <a:rect l="0" t="0" r="r" b="b"/>
              <a:pathLst>
                <a:path w="827" h="26">
                  <a:moveTo>
                    <a:pt x="21" y="0"/>
                  </a:moveTo>
                  <a:lnTo>
                    <a:pt x="0" y="26"/>
                  </a:lnTo>
                  <a:lnTo>
                    <a:pt x="827" y="11"/>
                  </a:lnTo>
                  <a:lnTo>
                    <a:pt x="21" y="0"/>
                  </a:lnTo>
                  <a:close/>
                </a:path>
              </a:pathLst>
            </a:custGeom>
            <a:solidFill>
              <a:srgbClr val="000000"/>
            </a:solidFill>
            <a:ln w="9525">
              <a:noFill/>
              <a:round/>
              <a:headEnd/>
              <a:tailEnd/>
            </a:ln>
          </p:spPr>
          <p:txBody>
            <a:bodyPr/>
            <a:lstStyle/>
            <a:p>
              <a:endParaRPr lang="en-US" dirty="0">
                <a:solidFill>
                  <a:srgbClr val="000000"/>
                </a:solidFill>
              </a:endParaRPr>
            </a:p>
          </p:txBody>
        </p:sp>
        <p:sp>
          <p:nvSpPr>
            <p:cNvPr id="77" name="Rectangle 65"/>
            <p:cNvSpPr>
              <a:spLocks noChangeArrowheads="1"/>
            </p:cNvSpPr>
            <p:nvPr/>
          </p:nvSpPr>
          <p:spPr bwMode="auto">
            <a:xfrm>
              <a:off x="2079" y="1569"/>
              <a:ext cx="99" cy="24"/>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78" name="Rectangle 66"/>
            <p:cNvSpPr>
              <a:spLocks noChangeArrowheads="1"/>
            </p:cNvSpPr>
            <p:nvPr/>
          </p:nvSpPr>
          <p:spPr bwMode="auto">
            <a:xfrm>
              <a:off x="1635" y="942"/>
              <a:ext cx="101" cy="25"/>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79" name="Rectangle 67"/>
            <p:cNvSpPr>
              <a:spLocks noChangeArrowheads="1"/>
            </p:cNvSpPr>
            <p:nvPr/>
          </p:nvSpPr>
          <p:spPr bwMode="auto">
            <a:xfrm>
              <a:off x="2206" y="1569"/>
              <a:ext cx="101" cy="24"/>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0" name="Rectangle 68"/>
            <p:cNvSpPr>
              <a:spLocks noChangeArrowheads="1"/>
            </p:cNvSpPr>
            <p:nvPr/>
          </p:nvSpPr>
          <p:spPr bwMode="auto">
            <a:xfrm>
              <a:off x="500" y="2145"/>
              <a:ext cx="1100" cy="32"/>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1" name="Rectangle 69"/>
            <p:cNvSpPr>
              <a:spLocks noChangeArrowheads="1"/>
            </p:cNvSpPr>
            <p:nvPr/>
          </p:nvSpPr>
          <p:spPr bwMode="auto">
            <a:xfrm>
              <a:off x="1372" y="1729"/>
              <a:ext cx="350" cy="10"/>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2" name="Rectangle 70"/>
            <p:cNvSpPr>
              <a:spLocks noChangeArrowheads="1"/>
            </p:cNvSpPr>
            <p:nvPr/>
          </p:nvSpPr>
          <p:spPr bwMode="auto">
            <a:xfrm>
              <a:off x="2048" y="1974"/>
              <a:ext cx="640" cy="47"/>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3" name="Freeform 71"/>
            <p:cNvSpPr>
              <a:spLocks/>
            </p:cNvSpPr>
            <p:nvPr/>
          </p:nvSpPr>
          <p:spPr bwMode="auto">
            <a:xfrm>
              <a:off x="1596" y="2012"/>
              <a:ext cx="455" cy="159"/>
            </a:xfrm>
            <a:custGeom>
              <a:avLst/>
              <a:gdLst/>
              <a:ahLst/>
              <a:cxnLst>
                <a:cxn ang="0">
                  <a:pos x="56" y="86"/>
                </a:cxn>
                <a:cxn ang="0">
                  <a:pos x="68" y="86"/>
                </a:cxn>
                <a:cxn ang="0">
                  <a:pos x="80" y="89"/>
                </a:cxn>
                <a:cxn ang="0">
                  <a:pos x="91" y="93"/>
                </a:cxn>
                <a:cxn ang="0">
                  <a:pos x="100" y="93"/>
                </a:cxn>
                <a:cxn ang="0">
                  <a:pos x="109" y="88"/>
                </a:cxn>
                <a:cxn ang="0">
                  <a:pos x="118" y="84"/>
                </a:cxn>
                <a:cxn ang="0">
                  <a:pos x="129" y="79"/>
                </a:cxn>
                <a:cxn ang="0">
                  <a:pos x="142" y="77"/>
                </a:cxn>
                <a:cxn ang="0">
                  <a:pos x="158" y="77"/>
                </a:cxn>
                <a:cxn ang="0">
                  <a:pos x="170" y="70"/>
                </a:cxn>
                <a:cxn ang="0">
                  <a:pos x="179" y="55"/>
                </a:cxn>
                <a:cxn ang="0">
                  <a:pos x="194" y="43"/>
                </a:cxn>
                <a:cxn ang="0">
                  <a:pos x="211" y="33"/>
                </a:cxn>
                <a:cxn ang="0">
                  <a:pos x="230" y="30"/>
                </a:cxn>
                <a:cxn ang="0">
                  <a:pos x="252" y="32"/>
                </a:cxn>
                <a:cxn ang="0">
                  <a:pos x="271" y="40"/>
                </a:cxn>
                <a:cxn ang="0">
                  <a:pos x="287" y="53"/>
                </a:cxn>
                <a:cxn ang="0">
                  <a:pos x="297" y="58"/>
                </a:cxn>
                <a:cxn ang="0">
                  <a:pos x="306" y="55"/>
                </a:cxn>
                <a:cxn ang="0">
                  <a:pos x="324" y="53"/>
                </a:cxn>
                <a:cxn ang="0">
                  <a:pos x="351" y="57"/>
                </a:cxn>
                <a:cxn ang="0">
                  <a:pos x="372" y="70"/>
                </a:cxn>
                <a:cxn ang="0">
                  <a:pos x="389" y="90"/>
                </a:cxn>
                <a:cxn ang="0">
                  <a:pos x="395" y="96"/>
                </a:cxn>
                <a:cxn ang="0">
                  <a:pos x="394" y="82"/>
                </a:cxn>
                <a:cxn ang="0">
                  <a:pos x="388" y="62"/>
                </a:cxn>
                <a:cxn ang="0">
                  <a:pos x="373" y="41"/>
                </a:cxn>
                <a:cxn ang="0">
                  <a:pos x="351" y="27"/>
                </a:cxn>
                <a:cxn ang="0">
                  <a:pos x="323" y="23"/>
                </a:cxn>
                <a:cxn ang="0">
                  <a:pos x="305" y="25"/>
                </a:cxn>
                <a:cxn ang="0">
                  <a:pos x="296" y="28"/>
                </a:cxn>
                <a:cxn ang="0">
                  <a:pos x="285" y="23"/>
                </a:cxn>
                <a:cxn ang="0">
                  <a:pos x="269" y="10"/>
                </a:cxn>
                <a:cxn ang="0">
                  <a:pos x="249" y="2"/>
                </a:cxn>
                <a:cxn ang="0">
                  <a:pos x="229" y="0"/>
                </a:cxn>
                <a:cxn ang="0">
                  <a:pos x="208" y="3"/>
                </a:cxn>
                <a:cxn ang="0">
                  <a:pos x="191" y="13"/>
                </a:cxn>
                <a:cxn ang="0">
                  <a:pos x="178" y="25"/>
                </a:cxn>
                <a:cxn ang="0">
                  <a:pos x="169" y="40"/>
                </a:cxn>
                <a:cxn ang="0">
                  <a:pos x="157" y="47"/>
                </a:cxn>
                <a:cxn ang="0">
                  <a:pos x="140" y="47"/>
                </a:cxn>
                <a:cxn ang="0">
                  <a:pos x="128" y="49"/>
                </a:cxn>
                <a:cxn ang="0">
                  <a:pos x="117" y="54"/>
                </a:cxn>
                <a:cxn ang="0">
                  <a:pos x="107" y="58"/>
                </a:cxn>
                <a:cxn ang="0">
                  <a:pos x="99" y="63"/>
                </a:cxn>
                <a:cxn ang="0">
                  <a:pos x="90" y="63"/>
                </a:cxn>
                <a:cxn ang="0">
                  <a:pos x="79" y="59"/>
                </a:cxn>
                <a:cxn ang="0">
                  <a:pos x="67" y="56"/>
                </a:cxn>
                <a:cxn ang="0">
                  <a:pos x="55" y="56"/>
                </a:cxn>
                <a:cxn ang="0">
                  <a:pos x="36" y="60"/>
                </a:cxn>
                <a:cxn ang="0">
                  <a:pos x="17" y="73"/>
                </a:cxn>
                <a:cxn ang="0">
                  <a:pos x="5" y="91"/>
                </a:cxn>
                <a:cxn ang="0">
                  <a:pos x="0" y="113"/>
                </a:cxn>
                <a:cxn ang="0">
                  <a:pos x="2" y="126"/>
                </a:cxn>
                <a:cxn ang="0">
                  <a:pos x="3" y="129"/>
                </a:cxn>
                <a:cxn ang="0">
                  <a:pos x="6" y="122"/>
                </a:cxn>
                <a:cxn ang="0">
                  <a:pos x="15" y="108"/>
                </a:cxn>
                <a:cxn ang="0">
                  <a:pos x="26" y="98"/>
                </a:cxn>
                <a:cxn ang="0">
                  <a:pos x="41" y="89"/>
                </a:cxn>
              </a:cxnLst>
              <a:rect l="0" t="0" r="r" b="b"/>
              <a:pathLst>
                <a:path w="395" h="130">
                  <a:moveTo>
                    <a:pt x="49" y="87"/>
                  </a:moveTo>
                  <a:lnTo>
                    <a:pt x="56" y="86"/>
                  </a:lnTo>
                  <a:lnTo>
                    <a:pt x="62" y="86"/>
                  </a:lnTo>
                  <a:lnTo>
                    <a:pt x="68" y="86"/>
                  </a:lnTo>
                  <a:lnTo>
                    <a:pt x="74" y="87"/>
                  </a:lnTo>
                  <a:lnTo>
                    <a:pt x="80" y="89"/>
                  </a:lnTo>
                  <a:lnTo>
                    <a:pt x="85" y="91"/>
                  </a:lnTo>
                  <a:lnTo>
                    <a:pt x="91" y="93"/>
                  </a:lnTo>
                  <a:lnTo>
                    <a:pt x="97" y="97"/>
                  </a:lnTo>
                  <a:lnTo>
                    <a:pt x="100" y="93"/>
                  </a:lnTo>
                  <a:lnTo>
                    <a:pt x="105" y="90"/>
                  </a:lnTo>
                  <a:lnTo>
                    <a:pt x="109" y="88"/>
                  </a:lnTo>
                  <a:lnTo>
                    <a:pt x="114" y="86"/>
                  </a:lnTo>
                  <a:lnTo>
                    <a:pt x="118" y="84"/>
                  </a:lnTo>
                  <a:lnTo>
                    <a:pt x="124" y="82"/>
                  </a:lnTo>
                  <a:lnTo>
                    <a:pt x="129" y="79"/>
                  </a:lnTo>
                  <a:lnTo>
                    <a:pt x="134" y="78"/>
                  </a:lnTo>
                  <a:lnTo>
                    <a:pt x="142" y="77"/>
                  </a:lnTo>
                  <a:lnTo>
                    <a:pt x="150" y="76"/>
                  </a:lnTo>
                  <a:lnTo>
                    <a:pt x="158" y="77"/>
                  </a:lnTo>
                  <a:lnTo>
                    <a:pt x="166" y="78"/>
                  </a:lnTo>
                  <a:lnTo>
                    <a:pt x="170" y="70"/>
                  </a:lnTo>
                  <a:lnTo>
                    <a:pt x="174" y="62"/>
                  </a:lnTo>
                  <a:lnTo>
                    <a:pt x="179" y="55"/>
                  </a:lnTo>
                  <a:lnTo>
                    <a:pt x="186" y="48"/>
                  </a:lnTo>
                  <a:lnTo>
                    <a:pt x="194" y="43"/>
                  </a:lnTo>
                  <a:lnTo>
                    <a:pt x="202" y="38"/>
                  </a:lnTo>
                  <a:lnTo>
                    <a:pt x="211" y="33"/>
                  </a:lnTo>
                  <a:lnTo>
                    <a:pt x="220" y="31"/>
                  </a:lnTo>
                  <a:lnTo>
                    <a:pt x="230" y="30"/>
                  </a:lnTo>
                  <a:lnTo>
                    <a:pt x="241" y="30"/>
                  </a:lnTo>
                  <a:lnTo>
                    <a:pt x="252" y="32"/>
                  </a:lnTo>
                  <a:lnTo>
                    <a:pt x="262" y="35"/>
                  </a:lnTo>
                  <a:lnTo>
                    <a:pt x="271" y="40"/>
                  </a:lnTo>
                  <a:lnTo>
                    <a:pt x="279" y="45"/>
                  </a:lnTo>
                  <a:lnTo>
                    <a:pt x="287" y="53"/>
                  </a:lnTo>
                  <a:lnTo>
                    <a:pt x="293" y="60"/>
                  </a:lnTo>
                  <a:lnTo>
                    <a:pt x="297" y="58"/>
                  </a:lnTo>
                  <a:lnTo>
                    <a:pt x="302" y="57"/>
                  </a:lnTo>
                  <a:lnTo>
                    <a:pt x="306" y="55"/>
                  </a:lnTo>
                  <a:lnTo>
                    <a:pt x="311" y="54"/>
                  </a:lnTo>
                  <a:lnTo>
                    <a:pt x="324" y="53"/>
                  </a:lnTo>
                  <a:lnTo>
                    <a:pt x="338" y="54"/>
                  </a:lnTo>
                  <a:lnTo>
                    <a:pt x="351" y="57"/>
                  </a:lnTo>
                  <a:lnTo>
                    <a:pt x="362" y="62"/>
                  </a:lnTo>
                  <a:lnTo>
                    <a:pt x="372" y="70"/>
                  </a:lnTo>
                  <a:lnTo>
                    <a:pt x="381" y="78"/>
                  </a:lnTo>
                  <a:lnTo>
                    <a:pt x="389" y="90"/>
                  </a:lnTo>
                  <a:lnTo>
                    <a:pt x="394" y="102"/>
                  </a:lnTo>
                  <a:lnTo>
                    <a:pt x="395" y="96"/>
                  </a:lnTo>
                  <a:lnTo>
                    <a:pt x="395" y="88"/>
                  </a:lnTo>
                  <a:lnTo>
                    <a:pt x="394" y="82"/>
                  </a:lnTo>
                  <a:lnTo>
                    <a:pt x="393" y="75"/>
                  </a:lnTo>
                  <a:lnTo>
                    <a:pt x="388" y="62"/>
                  </a:lnTo>
                  <a:lnTo>
                    <a:pt x="381" y="50"/>
                  </a:lnTo>
                  <a:lnTo>
                    <a:pt x="373" y="41"/>
                  </a:lnTo>
                  <a:lnTo>
                    <a:pt x="362" y="33"/>
                  </a:lnTo>
                  <a:lnTo>
                    <a:pt x="351" y="27"/>
                  </a:lnTo>
                  <a:lnTo>
                    <a:pt x="337" y="24"/>
                  </a:lnTo>
                  <a:lnTo>
                    <a:pt x="323" y="23"/>
                  </a:lnTo>
                  <a:lnTo>
                    <a:pt x="310" y="24"/>
                  </a:lnTo>
                  <a:lnTo>
                    <a:pt x="305" y="25"/>
                  </a:lnTo>
                  <a:lnTo>
                    <a:pt x="301" y="26"/>
                  </a:lnTo>
                  <a:lnTo>
                    <a:pt x="296" y="28"/>
                  </a:lnTo>
                  <a:lnTo>
                    <a:pt x="291" y="30"/>
                  </a:lnTo>
                  <a:lnTo>
                    <a:pt x="285" y="23"/>
                  </a:lnTo>
                  <a:lnTo>
                    <a:pt x="278" y="15"/>
                  </a:lnTo>
                  <a:lnTo>
                    <a:pt x="269" y="10"/>
                  </a:lnTo>
                  <a:lnTo>
                    <a:pt x="260" y="5"/>
                  </a:lnTo>
                  <a:lnTo>
                    <a:pt x="249" y="2"/>
                  </a:lnTo>
                  <a:lnTo>
                    <a:pt x="239" y="0"/>
                  </a:lnTo>
                  <a:lnTo>
                    <a:pt x="229" y="0"/>
                  </a:lnTo>
                  <a:lnTo>
                    <a:pt x="217" y="1"/>
                  </a:lnTo>
                  <a:lnTo>
                    <a:pt x="208" y="3"/>
                  </a:lnTo>
                  <a:lnTo>
                    <a:pt x="199" y="8"/>
                  </a:lnTo>
                  <a:lnTo>
                    <a:pt x="191" y="13"/>
                  </a:lnTo>
                  <a:lnTo>
                    <a:pt x="184" y="18"/>
                  </a:lnTo>
                  <a:lnTo>
                    <a:pt x="178" y="25"/>
                  </a:lnTo>
                  <a:lnTo>
                    <a:pt x="172" y="32"/>
                  </a:lnTo>
                  <a:lnTo>
                    <a:pt x="169" y="40"/>
                  </a:lnTo>
                  <a:lnTo>
                    <a:pt x="165" y="48"/>
                  </a:lnTo>
                  <a:lnTo>
                    <a:pt x="157" y="47"/>
                  </a:lnTo>
                  <a:lnTo>
                    <a:pt x="149" y="46"/>
                  </a:lnTo>
                  <a:lnTo>
                    <a:pt x="140" y="47"/>
                  </a:lnTo>
                  <a:lnTo>
                    <a:pt x="132" y="48"/>
                  </a:lnTo>
                  <a:lnTo>
                    <a:pt x="128" y="49"/>
                  </a:lnTo>
                  <a:lnTo>
                    <a:pt x="122" y="52"/>
                  </a:lnTo>
                  <a:lnTo>
                    <a:pt x="117" y="54"/>
                  </a:lnTo>
                  <a:lnTo>
                    <a:pt x="112" y="56"/>
                  </a:lnTo>
                  <a:lnTo>
                    <a:pt x="107" y="58"/>
                  </a:lnTo>
                  <a:lnTo>
                    <a:pt x="103" y="60"/>
                  </a:lnTo>
                  <a:lnTo>
                    <a:pt x="99" y="63"/>
                  </a:lnTo>
                  <a:lnTo>
                    <a:pt x="95" y="67"/>
                  </a:lnTo>
                  <a:lnTo>
                    <a:pt x="90" y="63"/>
                  </a:lnTo>
                  <a:lnTo>
                    <a:pt x="84" y="61"/>
                  </a:lnTo>
                  <a:lnTo>
                    <a:pt x="79" y="59"/>
                  </a:lnTo>
                  <a:lnTo>
                    <a:pt x="73" y="57"/>
                  </a:lnTo>
                  <a:lnTo>
                    <a:pt x="67" y="56"/>
                  </a:lnTo>
                  <a:lnTo>
                    <a:pt x="60" y="56"/>
                  </a:lnTo>
                  <a:lnTo>
                    <a:pt x="55" y="56"/>
                  </a:lnTo>
                  <a:lnTo>
                    <a:pt x="48" y="57"/>
                  </a:lnTo>
                  <a:lnTo>
                    <a:pt x="36" y="60"/>
                  </a:lnTo>
                  <a:lnTo>
                    <a:pt x="26" y="65"/>
                  </a:lnTo>
                  <a:lnTo>
                    <a:pt x="17" y="73"/>
                  </a:lnTo>
                  <a:lnTo>
                    <a:pt x="9" y="82"/>
                  </a:lnTo>
                  <a:lnTo>
                    <a:pt x="5" y="91"/>
                  </a:lnTo>
                  <a:lnTo>
                    <a:pt x="1" y="102"/>
                  </a:lnTo>
                  <a:lnTo>
                    <a:pt x="0" y="113"/>
                  </a:lnTo>
                  <a:lnTo>
                    <a:pt x="1" y="124"/>
                  </a:lnTo>
                  <a:lnTo>
                    <a:pt x="2" y="126"/>
                  </a:lnTo>
                  <a:lnTo>
                    <a:pt x="2" y="127"/>
                  </a:lnTo>
                  <a:lnTo>
                    <a:pt x="3" y="129"/>
                  </a:lnTo>
                  <a:lnTo>
                    <a:pt x="3" y="130"/>
                  </a:lnTo>
                  <a:lnTo>
                    <a:pt x="6" y="122"/>
                  </a:lnTo>
                  <a:lnTo>
                    <a:pt x="10" y="115"/>
                  </a:lnTo>
                  <a:lnTo>
                    <a:pt x="15" y="108"/>
                  </a:lnTo>
                  <a:lnTo>
                    <a:pt x="19" y="103"/>
                  </a:lnTo>
                  <a:lnTo>
                    <a:pt x="26" y="98"/>
                  </a:lnTo>
                  <a:lnTo>
                    <a:pt x="33" y="93"/>
                  </a:lnTo>
                  <a:lnTo>
                    <a:pt x="41" y="89"/>
                  </a:lnTo>
                  <a:lnTo>
                    <a:pt x="49" y="8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84" name="Rectangle 72"/>
            <p:cNvSpPr>
              <a:spLocks noChangeArrowheads="1"/>
            </p:cNvSpPr>
            <p:nvPr/>
          </p:nvSpPr>
          <p:spPr bwMode="auto">
            <a:xfrm>
              <a:off x="2135" y="1888"/>
              <a:ext cx="22"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5" name="Rectangle 73"/>
            <p:cNvSpPr>
              <a:spLocks noChangeArrowheads="1"/>
            </p:cNvSpPr>
            <p:nvPr/>
          </p:nvSpPr>
          <p:spPr bwMode="auto">
            <a:xfrm>
              <a:off x="2171" y="1888"/>
              <a:ext cx="23"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6" name="Rectangle 74"/>
            <p:cNvSpPr>
              <a:spLocks noChangeArrowheads="1"/>
            </p:cNvSpPr>
            <p:nvPr/>
          </p:nvSpPr>
          <p:spPr bwMode="auto">
            <a:xfrm>
              <a:off x="2207" y="1888"/>
              <a:ext cx="24" cy="23"/>
            </a:xfrm>
            <a:prstGeom prst="rect">
              <a:avLst/>
            </a:prstGeom>
            <a:solidFill>
              <a:srgbClr val="000000"/>
            </a:solidFill>
            <a:ln w="9525">
              <a:noFill/>
              <a:miter lim="800000"/>
              <a:headEnd/>
              <a:tailEnd/>
            </a:ln>
          </p:spPr>
          <p:txBody>
            <a:bodyPr/>
            <a:lstStyle/>
            <a:p>
              <a:endParaRPr lang="en-US" dirty="0">
                <a:solidFill>
                  <a:srgbClr val="000000"/>
                </a:solidFill>
              </a:endParaRPr>
            </a:p>
          </p:txBody>
        </p:sp>
        <p:sp>
          <p:nvSpPr>
            <p:cNvPr id="87" name="Rectangle 75"/>
            <p:cNvSpPr>
              <a:spLocks noChangeArrowheads="1"/>
            </p:cNvSpPr>
            <p:nvPr/>
          </p:nvSpPr>
          <p:spPr bwMode="auto">
            <a:xfrm>
              <a:off x="565" y="1848"/>
              <a:ext cx="19" cy="117"/>
            </a:xfrm>
            <a:prstGeom prst="rect">
              <a:avLst/>
            </a:prstGeom>
            <a:solidFill>
              <a:srgbClr val="FFFFFF"/>
            </a:solidFill>
            <a:ln w="9525">
              <a:noFill/>
              <a:miter lim="800000"/>
              <a:headEnd/>
              <a:tailEnd/>
            </a:ln>
          </p:spPr>
          <p:txBody>
            <a:bodyPr/>
            <a:lstStyle/>
            <a:p>
              <a:endParaRPr lang="en-US" dirty="0">
                <a:solidFill>
                  <a:srgbClr val="000000"/>
                </a:solidFill>
              </a:endParaRPr>
            </a:p>
          </p:txBody>
        </p:sp>
      </p:grpSp>
      <p:sp>
        <p:nvSpPr>
          <p:cNvPr id="88" name="Text Box 76"/>
          <p:cNvSpPr txBox="1">
            <a:spLocks noChangeArrowheads="1"/>
          </p:cNvSpPr>
          <p:nvPr/>
        </p:nvSpPr>
        <p:spPr bwMode="auto">
          <a:xfrm>
            <a:off x="304800" y="3227821"/>
            <a:ext cx="1905000" cy="276999"/>
          </a:xfrm>
          <a:prstGeom prst="rect">
            <a:avLst/>
          </a:prstGeom>
          <a:noFill/>
          <a:ln w="9525">
            <a:noFill/>
            <a:miter lim="800000"/>
            <a:headEnd/>
            <a:tailEnd/>
          </a:ln>
          <a:effectLst/>
        </p:spPr>
        <p:txBody>
          <a:bodyPr>
            <a:spAutoFit/>
            <a:flatTx/>
          </a:bodyPr>
          <a:lstStyle/>
          <a:p>
            <a:pPr algn="ctr">
              <a:spcBef>
                <a:spcPct val="50000"/>
              </a:spcBef>
            </a:pPr>
            <a:r>
              <a:rPr lang="en-US" sz="1200" b="1" dirty="0" smtClean="0">
                <a:solidFill>
                  <a:srgbClr val="000000"/>
                </a:solidFill>
              </a:rPr>
              <a:t>Hospital</a:t>
            </a:r>
            <a:endParaRPr lang="en-US" sz="1200" dirty="0">
              <a:solidFill>
                <a:srgbClr val="000000"/>
              </a:solidFill>
            </a:endParaRPr>
          </a:p>
        </p:txBody>
      </p:sp>
      <p:grpSp>
        <p:nvGrpSpPr>
          <p:cNvPr id="89" name="Group 88"/>
          <p:cNvGrpSpPr/>
          <p:nvPr/>
        </p:nvGrpSpPr>
        <p:grpSpPr>
          <a:xfrm>
            <a:off x="2657741" y="990601"/>
            <a:ext cx="2981059" cy="886598"/>
            <a:chOff x="-208278" y="5105400"/>
            <a:chExt cx="6847133" cy="1367786"/>
          </a:xfrm>
        </p:grpSpPr>
        <p:grpSp>
          <p:nvGrpSpPr>
            <p:cNvPr id="90" name="Group 87"/>
            <p:cNvGrpSpPr>
              <a:grpSpLocks/>
            </p:cNvGrpSpPr>
            <p:nvPr/>
          </p:nvGrpSpPr>
          <p:grpSpPr bwMode="auto">
            <a:xfrm>
              <a:off x="2108200" y="5105400"/>
              <a:ext cx="2311400" cy="914400"/>
              <a:chOff x="3264" y="192"/>
              <a:chExt cx="1792" cy="504"/>
            </a:xfrm>
          </p:grpSpPr>
          <p:sp>
            <p:nvSpPr>
              <p:cNvPr id="92" name="Freeform 88"/>
              <p:cNvSpPr>
                <a:spLocks/>
              </p:cNvSpPr>
              <p:nvPr/>
            </p:nvSpPr>
            <p:spPr bwMode="auto">
              <a:xfrm>
                <a:off x="3264" y="477"/>
                <a:ext cx="1792" cy="219"/>
              </a:xfrm>
              <a:custGeom>
                <a:avLst/>
                <a:gdLst/>
                <a:ahLst/>
                <a:cxnLst>
                  <a:cxn ang="0">
                    <a:pos x="777" y="848"/>
                  </a:cxn>
                  <a:cxn ang="0">
                    <a:pos x="0" y="200"/>
                  </a:cxn>
                  <a:cxn ang="0">
                    <a:pos x="1951" y="0"/>
                  </a:cxn>
                  <a:cxn ang="0">
                    <a:pos x="2736" y="653"/>
                  </a:cxn>
                  <a:cxn ang="0">
                    <a:pos x="777" y="848"/>
                  </a:cxn>
                </a:cxnLst>
                <a:rect l="0" t="0" r="r" b="b"/>
                <a:pathLst>
                  <a:path w="2736" h="848">
                    <a:moveTo>
                      <a:pt x="777" y="848"/>
                    </a:moveTo>
                    <a:lnTo>
                      <a:pt x="0" y="200"/>
                    </a:lnTo>
                    <a:lnTo>
                      <a:pt x="1951" y="0"/>
                    </a:lnTo>
                    <a:lnTo>
                      <a:pt x="2736" y="653"/>
                    </a:lnTo>
                    <a:lnTo>
                      <a:pt x="777" y="84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93" name="Freeform 89"/>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close/>
                  </a:path>
                </a:pathLst>
              </a:custGeom>
              <a:solidFill>
                <a:srgbClr val="000000"/>
              </a:solidFill>
              <a:ln w="9525">
                <a:noFill/>
                <a:round/>
                <a:headEnd/>
                <a:tailEnd/>
              </a:ln>
            </p:spPr>
            <p:txBody>
              <a:bodyPr/>
              <a:lstStyle/>
              <a:p>
                <a:endParaRPr lang="en-US" dirty="0">
                  <a:solidFill>
                    <a:srgbClr val="000000"/>
                  </a:solidFill>
                </a:endParaRPr>
              </a:p>
            </p:txBody>
          </p:sp>
          <p:sp>
            <p:nvSpPr>
              <p:cNvPr id="94" name="Freeform 90"/>
              <p:cNvSpPr>
                <a:spLocks/>
              </p:cNvSpPr>
              <p:nvPr/>
            </p:nvSpPr>
            <p:spPr bwMode="auto">
              <a:xfrm>
                <a:off x="3311" y="192"/>
                <a:ext cx="1592" cy="482"/>
              </a:xfrm>
              <a:custGeom>
                <a:avLst/>
                <a:gdLst/>
                <a:ahLst/>
                <a:cxnLst>
                  <a:cxn ang="0">
                    <a:pos x="132" y="211"/>
                  </a:cxn>
                  <a:cxn ang="0">
                    <a:pos x="132" y="283"/>
                  </a:cxn>
                  <a:cxn ang="0">
                    <a:pos x="135" y="354"/>
                  </a:cxn>
                  <a:cxn ang="0">
                    <a:pos x="135" y="425"/>
                  </a:cxn>
                  <a:cxn ang="0">
                    <a:pos x="135" y="497"/>
                  </a:cxn>
                  <a:cxn ang="0">
                    <a:pos x="132" y="565"/>
                  </a:cxn>
                  <a:cxn ang="0">
                    <a:pos x="132" y="637"/>
                  </a:cxn>
                  <a:cxn ang="0">
                    <a:pos x="129" y="705"/>
                  </a:cxn>
                  <a:cxn ang="0">
                    <a:pos x="121" y="727"/>
                  </a:cxn>
                  <a:cxn ang="0">
                    <a:pos x="110" y="730"/>
                  </a:cxn>
                  <a:cxn ang="0">
                    <a:pos x="99" y="733"/>
                  </a:cxn>
                  <a:cxn ang="0">
                    <a:pos x="85" y="733"/>
                  </a:cxn>
                  <a:cxn ang="0">
                    <a:pos x="74" y="733"/>
                  </a:cxn>
                  <a:cxn ang="0">
                    <a:pos x="63" y="735"/>
                  </a:cxn>
                  <a:cxn ang="0">
                    <a:pos x="52" y="741"/>
                  </a:cxn>
                  <a:cxn ang="0">
                    <a:pos x="47" y="856"/>
                  </a:cxn>
                  <a:cxn ang="0">
                    <a:pos x="61" y="867"/>
                  </a:cxn>
                  <a:cxn ang="0">
                    <a:pos x="74" y="875"/>
                  </a:cxn>
                  <a:cxn ang="0">
                    <a:pos x="88" y="886"/>
                  </a:cxn>
                  <a:cxn ang="0">
                    <a:pos x="102" y="895"/>
                  </a:cxn>
                  <a:cxn ang="0">
                    <a:pos x="113" y="906"/>
                  </a:cxn>
                  <a:cxn ang="0">
                    <a:pos x="121" y="919"/>
                  </a:cxn>
                  <a:cxn ang="0">
                    <a:pos x="129" y="933"/>
                  </a:cxn>
                  <a:cxn ang="0">
                    <a:pos x="132" y="950"/>
                  </a:cxn>
                  <a:cxn ang="0">
                    <a:pos x="113" y="1221"/>
                  </a:cxn>
                  <a:cxn ang="0">
                    <a:pos x="96" y="1224"/>
                  </a:cxn>
                  <a:cxn ang="0">
                    <a:pos x="80" y="1224"/>
                  </a:cxn>
                  <a:cxn ang="0">
                    <a:pos x="66" y="1227"/>
                  </a:cxn>
                  <a:cxn ang="0">
                    <a:pos x="52" y="1229"/>
                  </a:cxn>
                  <a:cxn ang="0">
                    <a:pos x="39" y="1232"/>
                  </a:cxn>
                  <a:cxn ang="0">
                    <a:pos x="25" y="1235"/>
                  </a:cxn>
                  <a:cxn ang="0">
                    <a:pos x="9" y="1240"/>
                  </a:cxn>
                  <a:cxn ang="0">
                    <a:pos x="28" y="1276"/>
                  </a:cxn>
                  <a:cxn ang="0">
                    <a:pos x="127" y="1350"/>
                  </a:cxn>
                  <a:cxn ang="0">
                    <a:pos x="223" y="1424"/>
                  </a:cxn>
                  <a:cxn ang="0">
                    <a:pos x="319" y="1501"/>
                  </a:cxn>
                  <a:cxn ang="0">
                    <a:pos x="415" y="1578"/>
                  </a:cxn>
                  <a:cxn ang="0">
                    <a:pos x="508" y="1658"/>
                  </a:cxn>
                  <a:cxn ang="0">
                    <a:pos x="604" y="1734"/>
                  </a:cxn>
                  <a:cxn ang="0">
                    <a:pos x="700" y="1809"/>
                  </a:cxn>
                  <a:cxn ang="0">
                    <a:pos x="788" y="1869"/>
                  </a:cxn>
                  <a:cxn ang="0">
                    <a:pos x="1691" y="1636"/>
                  </a:cxn>
                  <a:cxn ang="0">
                    <a:pos x="2284" y="1433"/>
                  </a:cxn>
                  <a:cxn ang="0">
                    <a:pos x="1812" y="0"/>
                  </a:cxn>
                  <a:cxn ang="0">
                    <a:pos x="151" y="132"/>
                  </a:cxn>
                  <a:cxn ang="0">
                    <a:pos x="143" y="137"/>
                  </a:cxn>
                  <a:cxn ang="0">
                    <a:pos x="138" y="145"/>
                  </a:cxn>
                  <a:cxn ang="0">
                    <a:pos x="132" y="151"/>
                  </a:cxn>
                </a:cxnLst>
                <a:rect l="0" t="0" r="r" b="b"/>
                <a:pathLst>
                  <a:path w="2432" h="1869">
                    <a:moveTo>
                      <a:pt x="132" y="156"/>
                    </a:moveTo>
                    <a:lnTo>
                      <a:pt x="132" y="176"/>
                    </a:lnTo>
                    <a:lnTo>
                      <a:pt x="132" y="192"/>
                    </a:lnTo>
                    <a:lnTo>
                      <a:pt x="132" y="211"/>
                    </a:lnTo>
                    <a:lnTo>
                      <a:pt x="132" y="228"/>
                    </a:lnTo>
                    <a:lnTo>
                      <a:pt x="132" y="247"/>
                    </a:lnTo>
                    <a:lnTo>
                      <a:pt x="132" y="263"/>
                    </a:lnTo>
                    <a:lnTo>
                      <a:pt x="132" y="283"/>
                    </a:lnTo>
                    <a:lnTo>
                      <a:pt x="132" y="299"/>
                    </a:lnTo>
                    <a:lnTo>
                      <a:pt x="132" y="318"/>
                    </a:lnTo>
                    <a:lnTo>
                      <a:pt x="132" y="335"/>
                    </a:lnTo>
                    <a:lnTo>
                      <a:pt x="135" y="354"/>
                    </a:lnTo>
                    <a:lnTo>
                      <a:pt x="135" y="370"/>
                    </a:lnTo>
                    <a:lnTo>
                      <a:pt x="135" y="390"/>
                    </a:lnTo>
                    <a:lnTo>
                      <a:pt x="135" y="406"/>
                    </a:lnTo>
                    <a:lnTo>
                      <a:pt x="135" y="425"/>
                    </a:lnTo>
                    <a:lnTo>
                      <a:pt x="135" y="442"/>
                    </a:lnTo>
                    <a:lnTo>
                      <a:pt x="135" y="461"/>
                    </a:lnTo>
                    <a:lnTo>
                      <a:pt x="135" y="478"/>
                    </a:lnTo>
                    <a:lnTo>
                      <a:pt x="135" y="497"/>
                    </a:lnTo>
                    <a:lnTo>
                      <a:pt x="132" y="513"/>
                    </a:lnTo>
                    <a:lnTo>
                      <a:pt x="132" y="532"/>
                    </a:lnTo>
                    <a:lnTo>
                      <a:pt x="132" y="549"/>
                    </a:lnTo>
                    <a:lnTo>
                      <a:pt x="132" y="565"/>
                    </a:lnTo>
                    <a:lnTo>
                      <a:pt x="132" y="585"/>
                    </a:lnTo>
                    <a:lnTo>
                      <a:pt x="132" y="601"/>
                    </a:lnTo>
                    <a:lnTo>
                      <a:pt x="132" y="620"/>
                    </a:lnTo>
                    <a:lnTo>
                      <a:pt x="132" y="637"/>
                    </a:lnTo>
                    <a:lnTo>
                      <a:pt x="132" y="653"/>
                    </a:lnTo>
                    <a:lnTo>
                      <a:pt x="132" y="672"/>
                    </a:lnTo>
                    <a:lnTo>
                      <a:pt x="132" y="689"/>
                    </a:lnTo>
                    <a:lnTo>
                      <a:pt x="129" y="705"/>
                    </a:lnTo>
                    <a:lnTo>
                      <a:pt x="129" y="725"/>
                    </a:lnTo>
                    <a:lnTo>
                      <a:pt x="127" y="725"/>
                    </a:lnTo>
                    <a:lnTo>
                      <a:pt x="124" y="727"/>
                    </a:lnTo>
                    <a:lnTo>
                      <a:pt x="121" y="727"/>
                    </a:lnTo>
                    <a:lnTo>
                      <a:pt x="118" y="727"/>
                    </a:lnTo>
                    <a:lnTo>
                      <a:pt x="116" y="730"/>
                    </a:lnTo>
                    <a:lnTo>
                      <a:pt x="113" y="730"/>
                    </a:lnTo>
                    <a:lnTo>
                      <a:pt x="110" y="730"/>
                    </a:lnTo>
                    <a:lnTo>
                      <a:pt x="107" y="730"/>
                    </a:lnTo>
                    <a:lnTo>
                      <a:pt x="105" y="733"/>
                    </a:lnTo>
                    <a:lnTo>
                      <a:pt x="102" y="733"/>
                    </a:lnTo>
                    <a:lnTo>
                      <a:pt x="99" y="733"/>
                    </a:lnTo>
                    <a:lnTo>
                      <a:pt x="96" y="733"/>
                    </a:lnTo>
                    <a:lnTo>
                      <a:pt x="91" y="733"/>
                    </a:lnTo>
                    <a:lnTo>
                      <a:pt x="88" y="733"/>
                    </a:lnTo>
                    <a:lnTo>
                      <a:pt x="85" y="733"/>
                    </a:lnTo>
                    <a:lnTo>
                      <a:pt x="83" y="733"/>
                    </a:lnTo>
                    <a:lnTo>
                      <a:pt x="80" y="733"/>
                    </a:lnTo>
                    <a:lnTo>
                      <a:pt x="77" y="733"/>
                    </a:lnTo>
                    <a:lnTo>
                      <a:pt x="74" y="733"/>
                    </a:lnTo>
                    <a:lnTo>
                      <a:pt x="72" y="733"/>
                    </a:lnTo>
                    <a:lnTo>
                      <a:pt x="69" y="735"/>
                    </a:lnTo>
                    <a:lnTo>
                      <a:pt x="66" y="735"/>
                    </a:lnTo>
                    <a:lnTo>
                      <a:pt x="63" y="735"/>
                    </a:lnTo>
                    <a:lnTo>
                      <a:pt x="61" y="735"/>
                    </a:lnTo>
                    <a:lnTo>
                      <a:pt x="58" y="738"/>
                    </a:lnTo>
                    <a:lnTo>
                      <a:pt x="55" y="738"/>
                    </a:lnTo>
                    <a:lnTo>
                      <a:pt x="52" y="741"/>
                    </a:lnTo>
                    <a:lnTo>
                      <a:pt x="50" y="744"/>
                    </a:lnTo>
                    <a:lnTo>
                      <a:pt x="47" y="746"/>
                    </a:lnTo>
                    <a:lnTo>
                      <a:pt x="47" y="749"/>
                    </a:lnTo>
                    <a:lnTo>
                      <a:pt x="47" y="856"/>
                    </a:lnTo>
                    <a:lnTo>
                      <a:pt x="50" y="859"/>
                    </a:lnTo>
                    <a:lnTo>
                      <a:pt x="55" y="862"/>
                    </a:lnTo>
                    <a:lnTo>
                      <a:pt x="58" y="864"/>
                    </a:lnTo>
                    <a:lnTo>
                      <a:pt x="61" y="867"/>
                    </a:lnTo>
                    <a:lnTo>
                      <a:pt x="63" y="870"/>
                    </a:lnTo>
                    <a:lnTo>
                      <a:pt x="66" y="873"/>
                    </a:lnTo>
                    <a:lnTo>
                      <a:pt x="72" y="873"/>
                    </a:lnTo>
                    <a:lnTo>
                      <a:pt x="74" y="875"/>
                    </a:lnTo>
                    <a:lnTo>
                      <a:pt x="77" y="878"/>
                    </a:lnTo>
                    <a:lnTo>
                      <a:pt x="80" y="881"/>
                    </a:lnTo>
                    <a:lnTo>
                      <a:pt x="85" y="884"/>
                    </a:lnTo>
                    <a:lnTo>
                      <a:pt x="88" y="886"/>
                    </a:lnTo>
                    <a:lnTo>
                      <a:pt x="91" y="886"/>
                    </a:lnTo>
                    <a:lnTo>
                      <a:pt x="94" y="889"/>
                    </a:lnTo>
                    <a:lnTo>
                      <a:pt x="99" y="892"/>
                    </a:lnTo>
                    <a:lnTo>
                      <a:pt x="102" y="895"/>
                    </a:lnTo>
                    <a:lnTo>
                      <a:pt x="105" y="897"/>
                    </a:lnTo>
                    <a:lnTo>
                      <a:pt x="107" y="900"/>
                    </a:lnTo>
                    <a:lnTo>
                      <a:pt x="110" y="903"/>
                    </a:lnTo>
                    <a:lnTo>
                      <a:pt x="113" y="906"/>
                    </a:lnTo>
                    <a:lnTo>
                      <a:pt x="116" y="908"/>
                    </a:lnTo>
                    <a:lnTo>
                      <a:pt x="118" y="911"/>
                    </a:lnTo>
                    <a:lnTo>
                      <a:pt x="121" y="917"/>
                    </a:lnTo>
                    <a:lnTo>
                      <a:pt x="121" y="919"/>
                    </a:lnTo>
                    <a:lnTo>
                      <a:pt x="124" y="922"/>
                    </a:lnTo>
                    <a:lnTo>
                      <a:pt x="127" y="925"/>
                    </a:lnTo>
                    <a:lnTo>
                      <a:pt x="127" y="930"/>
                    </a:lnTo>
                    <a:lnTo>
                      <a:pt x="129" y="933"/>
                    </a:lnTo>
                    <a:lnTo>
                      <a:pt x="129" y="936"/>
                    </a:lnTo>
                    <a:lnTo>
                      <a:pt x="132" y="941"/>
                    </a:lnTo>
                    <a:lnTo>
                      <a:pt x="132" y="944"/>
                    </a:lnTo>
                    <a:lnTo>
                      <a:pt x="132" y="950"/>
                    </a:lnTo>
                    <a:lnTo>
                      <a:pt x="129" y="1216"/>
                    </a:lnTo>
                    <a:lnTo>
                      <a:pt x="121" y="1221"/>
                    </a:lnTo>
                    <a:lnTo>
                      <a:pt x="116" y="1221"/>
                    </a:lnTo>
                    <a:lnTo>
                      <a:pt x="113" y="1221"/>
                    </a:lnTo>
                    <a:lnTo>
                      <a:pt x="107" y="1224"/>
                    </a:lnTo>
                    <a:lnTo>
                      <a:pt x="105" y="1224"/>
                    </a:lnTo>
                    <a:lnTo>
                      <a:pt x="99" y="1224"/>
                    </a:lnTo>
                    <a:lnTo>
                      <a:pt x="96" y="1224"/>
                    </a:lnTo>
                    <a:lnTo>
                      <a:pt x="91" y="1224"/>
                    </a:lnTo>
                    <a:lnTo>
                      <a:pt x="88" y="1224"/>
                    </a:lnTo>
                    <a:lnTo>
                      <a:pt x="83" y="1224"/>
                    </a:lnTo>
                    <a:lnTo>
                      <a:pt x="80" y="1224"/>
                    </a:lnTo>
                    <a:lnTo>
                      <a:pt x="77" y="1227"/>
                    </a:lnTo>
                    <a:lnTo>
                      <a:pt x="72" y="1227"/>
                    </a:lnTo>
                    <a:lnTo>
                      <a:pt x="69" y="1227"/>
                    </a:lnTo>
                    <a:lnTo>
                      <a:pt x="66" y="1227"/>
                    </a:lnTo>
                    <a:lnTo>
                      <a:pt x="61" y="1227"/>
                    </a:lnTo>
                    <a:lnTo>
                      <a:pt x="58" y="1227"/>
                    </a:lnTo>
                    <a:lnTo>
                      <a:pt x="55" y="1229"/>
                    </a:lnTo>
                    <a:lnTo>
                      <a:pt x="52" y="1229"/>
                    </a:lnTo>
                    <a:lnTo>
                      <a:pt x="47" y="1229"/>
                    </a:lnTo>
                    <a:lnTo>
                      <a:pt x="44" y="1229"/>
                    </a:lnTo>
                    <a:lnTo>
                      <a:pt x="42" y="1229"/>
                    </a:lnTo>
                    <a:lnTo>
                      <a:pt x="39" y="1232"/>
                    </a:lnTo>
                    <a:lnTo>
                      <a:pt x="33" y="1232"/>
                    </a:lnTo>
                    <a:lnTo>
                      <a:pt x="31" y="1232"/>
                    </a:lnTo>
                    <a:lnTo>
                      <a:pt x="28" y="1235"/>
                    </a:lnTo>
                    <a:lnTo>
                      <a:pt x="25" y="1235"/>
                    </a:lnTo>
                    <a:lnTo>
                      <a:pt x="20" y="1235"/>
                    </a:lnTo>
                    <a:lnTo>
                      <a:pt x="17" y="1238"/>
                    </a:lnTo>
                    <a:lnTo>
                      <a:pt x="11" y="1238"/>
                    </a:lnTo>
                    <a:lnTo>
                      <a:pt x="9" y="1240"/>
                    </a:lnTo>
                    <a:lnTo>
                      <a:pt x="6" y="1240"/>
                    </a:lnTo>
                    <a:lnTo>
                      <a:pt x="0" y="1243"/>
                    </a:lnTo>
                    <a:lnTo>
                      <a:pt x="3" y="1260"/>
                    </a:lnTo>
                    <a:lnTo>
                      <a:pt x="28" y="1276"/>
                    </a:lnTo>
                    <a:lnTo>
                      <a:pt x="52" y="1295"/>
                    </a:lnTo>
                    <a:lnTo>
                      <a:pt x="77" y="1315"/>
                    </a:lnTo>
                    <a:lnTo>
                      <a:pt x="102" y="1331"/>
                    </a:lnTo>
                    <a:lnTo>
                      <a:pt x="127" y="1350"/>
                    </a:lnTo>
                    <a:lnTo>
                      <a:pt x="149" y="1369"/>
                    </a:lnTo>
                    <a:lnTo>
                      <a:pt x="173" y="1389"/>
                    </a:lnTo>
                    <a:lnTo>
                      <a:pt x="198" y="1405"/>
                    </a:lnTo>
                    <a:lnTo>
                      <a:pt x="223" y="1424"/>
                    </a:lnTo>
                    <a:lnTo>
                      <a:pt x="245" y="1444"/>
                    </a:lnTo>
                    <a:lnTo>
                      <a:pt x="269" y="1463"/>
                    </a:lnTo>
                    <a:lnTo>
                      <a:pt x="294" y="1482"/>
                    </a:lnTo>
                    <a:lnTo>
                      <a:pt x="319" y="1501"/>
                    </a:lnTo>
                    <a:lnTo>
                      <a:pt x="341" y="1520"/>
                    </a:lnTo>
                    <a:lnTo>
                      <a:pt x="365" y="1540"/>
                    </a:lnTo>
                    <a:lnTo>
                      <a:pt x="390" y="1559"/>
                    </a:lnTo>
                    <a:lnTo>
                      <a:pt x="415" y="1578"/>
                    </a:lnTo>
                    <a:lnTo>
                      <a:pt x="437" y="1597"/>
                    </a:lnTo>
                    <a:lnTo>
                      <a:pt x="461" y="1616"/>
                    </a:lnTo>
                    <a:lnTo>
                      <a:pt x="486" y="1636"/>
                    </a:lnTo>
                    <a:lnTo>
                      <a:pt x="508" y="1658"/>
                    </a:lnTo>
                    <a:lnTo>
                      <a:pt x="533" y="1677"/>
                    </a:lnTo>
                    <a:lnTo>
                      <a:pt x="557" y="1696"/>
                    </a:lnTo>
                    <a:lnTo>
                      <a:pt x="579" y="1715"/>
                    </a:lnTo>
                    <a:lnTo>
                      <a:pt x="604" y="1734"/>
                    </a:lnTo>
                    <a:lnTo>
                      <a:pt x="629" y="1754"/>
                    </a:lnTo>
                    <a:lnTo>
                      <a:pt x="653" y="1770"/>
                    </a:lnTo>
                    <a:lnTo>
                      <a:pt x="675" y="1789"/>
                    </a:lnTo>
                    <a:lnTo>
                      <a:pt x="700" y="1809"/>
                    </a:lnTo>
                    <a:lnTo>
                      <a:pt x="725" y="1828"/>
                    </a:lnTo>
                    <a:lnTo>
                      <a:pt x="747" y="1847"/>
                    </a:lnTo>
                    <a:lnTo>
                      <a:pt x="771" y="1866"/>
                    </a:lnTo>
                    <a:lnTo>
                      <a:pt x="788" y="1869"/>
                    </a:lnTo>
                    <a:lnTo>
                      <a:pt x="1293" y="1822"/>
                    </a:lnTo>
                    <a:lnTo>
                      <a:pt x="1839" y="1773"/>
                    </a:lnTo>
                    <a:lnTo>
                      <a:pt x="1836" y="1754"/>
                    </a:lnTo>
                    <a:lnTo>
                      <a:pt x="1691" y="1636"/>
                    </a:lnTo>
                    <a:lnTo>
                      <a:pt x="1696" y="1630"/>
                    </a:lnTo>
                    <a:lnTo>
                      <a:pt x="2432" y="1564"/>
                    </a:lnTo>
                    <a:lnTo>
                      <a:pt x="2432" y="1548"/>
                    </a:lnTo>
                    <a:lnTo>
                      <a:pt x="2284" y="1433"/>
                    </a:lnTo>
                    <a:lnTo>
                      <a:pt x="2292" y="387"/>
                    </a:lnTo>
                    <a:lnTo>
                      <a:pt x="2284" y="373"/>
                    </a:lnTo>
                    <a:lnTo>
                      <a:pt x="1853" y="36"/>
                    </a:lnTo>
                    <a:lnTo>
                      <a:pt x="1812" y="0"/>
                    </a:lnTo>
                    <a:lnTo>
                      <a:pt x="157" y="129"/>
                    </a:lnTo>
                    <a:lnTo>
                      <a:pt x="154" y="129"/>
                    </a:lnTo>
                    <a:lnTo>
                      <a:pt x="154" y="132"/>
                    </a:lnTo>
                    <a:lnTo>
                      <a:pt x="151" y="132"/>
                    </a:lnTo>
                    <a:lnTo>
                      <a:pt x="149" y="132"/>
                    </a:lnTo>
                    <a:lnTo>
                      <a:pt x="149" y="134"/>
                    </a:lnTo>
                    <a:lnTo>
                      <a:pt x="146" y="134"/>
                    </a:lnTo>
                    <a:lnTo>
                      <a:pt x="143" y="137"/>
                    </a:lnTo>
                    <a:lnTo>
                      <a:pt x="140" y="140"/>
                    </a:lnTo>
                    <a:lnTo>
                      <a:pt x="140" y="143"/>
                    </a:lnTo>
                    <a:lnTo>
                      <a:pt x="138" y="143"/>
                    </a:lnTo>
                    <a:lnTo>
                      <a:pt x="138" y="145"/>
                    </a:lnTo>
                    <a:lnTo>
                      <a:pt x="135" y="145"/>
                    </a:lnTo>
                    <a:lnTo>
                      <a:pt x="135" y="148"/>
                    </a:lnTo>
                    <a:lnTo>
                      <a:pt x="135" y="151"/>
                    </a:lnTo>
                    <a:lnTo>
                      <a:pt x="132" y="151"/>
                    </a:lnTo>
                    <a:lnTo>
                      <a:pt x="132" y="154"/>
                    </a:lnTo>
                    <a:lnTo>
                      <a:pt x="132" y="15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95" name="Freeform 91"/>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96" name="Freeform 92"/>
              <p:cNvSpPr>
                <a:spLocks/>
              </p:cNvSpPr>
              <p:nvPr/>
            </p:nvSpPr>
            <p:spPr bwMode="auto">
              <a:xfrm>
                <a:off x="3426" y="199"/>
                <a:ext cx="1364" cy="163"/>
              </a:xfrm>
              <a:custGeom>
                <a:avLst/>
                <a:gdLst/>
                <a:ahLst/>
                <a:cxnLst>
                  <a:cxn ang="0">
                    <a:pos x="3" y="135"/>
                  </a:cxn>
                  <a:cxn ang="0">
                    <a:pos x="634" y="632"/>
                  </a:cxn>
                  <a:cxn ang="0">
                    <a:pos x="1490" y="560"/>
                  </a:cxn>
                  <a:cxn ang="0">
                    <a:pos x="1487" y="555"/>
                  </a:cxn>
                  <a:cxn ang="0">
                    <a:pos x="1482" y="552"/>
                  </a:cxn>
                  <a:cxn ang="0">
                    <a:pos x="1476" y="547"/>
                  </a:cxn>
                  <a:cxn ang="0">
                    <a:pos x="1474" y="544"/>
                  </a:cxn>
                  <a:cxn ang="0">
                    <a:pos x="1468" y="538"/>
                  </a:cxn>
                  <a:cxn ang="0">
                    <a:pos x="1463" y="536"/>
                  </a:cxn>
                  <a:cxn ang="0">
                    <a:pos x="1460" y="530"/>
                  </a:cxn>
                  <a:cxn ang="0">
                    <a:pos x="1454" y="527"/>
                  </a:cxn>
                  <a:cxn ang="0">
                    <a:pos x="1449" y="522"/>
                  </a:cxn>
                  <a:cxn ang="0">
                    <a:pos x="1443" y="519"/>
                  </a:cxn>
                  <a:cxn ang="0">
                    <a:pos x="1438" y="514"/>
                  </a:cxn>
                  <a:cxn ang="0">
                    <a:pos x="1435" y="511"/>
                  </a:cxn>
                  <a:cxn ang="0">
                    <a:pos x="1430" y="505"/>
                  </a:cxn>
                  <a:cxn ang="0">
                    <a:pos x="1424" y="503"/>
                  </a:cxn>
                  <a:cxn ang="0">
                    <a:pos x="1419" y="500"/>
                  </a:cxn>
                  <a:cxn ang="0">
                    <a:pos x="1413" y="494"/>
                  </a:cxn>
                  <a:cxn ang="0">
                    <a:pos x="1408" y="492"/>
                  </a:cxn>
                  <a:cxn ang="0">
                    <a:pos x="1405" y="486"/>
                  </a:cxn>
                  <a:cxn ang="0">
                    <a:pos x="1400" y="483"/>
                  </a:cxn>
                  <a:cxn ang="0">
                    <a:pos x="1394" y="478"/>
                  </a:cxn>
                  <a:cxn ang="0">
                    <a:pos x="1389" y="475"/>
                  </a:cxn>
                  <a:cxn ang="0">
                    <a:pos x="1383" y="472"/>
                  </a:cxn>
                  <a:cxn ang="0">
                    <a:pos x="1378" y="467"/>
                  </a:cxn>
                  <a:cxn ang="0">
                    <a:pos x="1372" y="464"/>
                  </a:cxn>
                  <a:cxn ang="0">
                    <a:pos x="1369" y="459"/>
                  </a:cxn>
                  <a:cxn ang="0">
                    <a:pos x="1364" y="456"/>
                  </a:cxn>
                  <a:cxn ang="0">
                    <a:pos x="1358" y="453"/>
                  </a:cxn>
                  <a:cxn ang="0">
                    <a:pos x="1353" y="448"/>
                  </a:cxn>
                  <a:cxn ang="0">
                    <a:pos x="1347" y="445"/>
                  </a:cxn>
                  <a:cxn ang="0">
                    <a:pos x="1345" y="440"/>
                  </a:cxn>
                  <a:cxn ang="0">
                    <a:pos x="1339" y="437"/>
                  </a:cxn>
                  <a:cxn ang="0">
                    <a:pos x="1334" y="431"/>
                  </a:cxn>
                  <a:cxn ang="0">
                    <a:pos x="1342" y="423"/>
                  </a:cxn>
                  <a:cxn ang="0">
                    <a:pos x="2083" y="363"/>
                  </a:cxn>
                  <a:cxn ang="0">
                    <a:pos x="1627" y="0"/>
                  </a:cxn>
                  <a:cxn ang="0">
                    <a:pos x="579" y="77"/>
                  </a:cxn>
                  <a:cxn ang="0">
                    <a:pos x="0" y="127"/>
                  </a:cxn>
                  <a:cxn ang="0">
                    <a:pos x="3" y="135"/>
                  </a:cxn>
                </a:cxnLst>
                <a:rect l="0" t="0" r="r" b="b"/>
                <a:pathLst>
                  <a:path w="2083" h="632">
                    <a:moveTo>
                      <a:pt x="3" y="135"/>
                    </a:moveTo>
                    <a:lnTo>
                      <a:pt x="634" y="632"/>
                    </a:lnTo>
                    <a:lnTo>
                      <a:pt x="1490" y="560"/>
                    </a:lnTo>
                    <a:lnTo>
                      <a:pt x="1487" y="555"/>
                    </a:lnTo>
                    <a:lnTo>
                      <a:pt x="1482" y="552"/>
                    </a:lnTo>
                    <a:lnTo>
                      <a:pt x="1476" y="547"/>
                    </a:lnTo>
                    <a:lnTo>
                      <a:pt x="1474" y="544"/>
                    </a:lnTo>
                    <a:lnTo>
                      <a:pt x="1468" y="538"/>
                    </a:lnTo>
                    <a:lnTo>
                      <a:pt x="1463" y="536"/>
                    </a:lnTo>
                    <a:lnTo>
                      <a:pt x="1460" y="530"/>
                    </a:lnTo>
                    <a:lnTo>
                      <a:pt x="1454" y="527"/>
                    </a:lnTo>
                    <a:lnTo>
                      <a:pt x="1449" y="522"/>
                    </a:lnTo>
                    <a:lnTo>
                      <a:pt x="1443" y="519"/>
                    </a:lnTo>
                    <a:lnTo>
                      <a:pt x="1438" y="514"/>
                    </a:lnTo>
                    <a:lnTo>
                      <a:pt x="1435" y="511"/>
                    </a:lnTo>
                    <a:lnTo>
                      <a:pt x="1430" y="505"/>
                    </a:lnTo>
                    <a:lnTo>
                      <a:pt x="1424" y="503"/>
                    </a:lnTo>
                    <a:lnTo>
                      <a:pt x="1419" y="500"/>
                    </a:lnTo>
                    <a:lnTo>
                      <a:pt x="1413" y="494"/>
                    </a:lnTo>
                    <a:lnTo>
                      <a:pt x="1408" y="492"/>
                    </a:lnTo>
                    <a:lnTo>
                      <a:pt x="1405" y="486"/>
                    </a:lnTo>
                    <a:lnTo>
                      <a:pt x="1400" y="483"/>
                    </a:lnTo>
                    <a:lnTo>
                      <a:pt x="1394" y="478"/>
                    </a:lnTo>
                    <a:lnTo>
                      <a:pt x="1389" y="475"/>
                    </a:lnTo>
                    <a:lnTo>
                      <a:pt x="1383" y="472"/>
                    </a:lnTo>
                    <a:lnTo>
                      <a:pt x="1378" y="467"/>
                    </a:lnTo>
                    <a:lnTo>
                      <a:pt x="1372" y="464"/>
                    </a:lnTo>
                    <a:lnTo>
                      <a:pt x="1369" y="459"/>
                    </a:lnTo>
                    <a:lnTo>
                      <a:pt x="1364" y="456"/>
                    </a:lnTo>
                    <a:lnTo>
                      <a:pt x="1358" y="453"/>
                    </a:lnTo>
                    <a:lnTo>
                      <a:pt x="1353" y="448"/>
                    </a:lnTo>
                    <a:lnTo>
                      <a:pt x="1347" y="445"/>
                    </a:lnTo>
                    <a:lnTo>
                      <a:pt x="1345" y="440"/>
                    </a:lnTo>
                    <a:lnTo>
                      <a:pt x="1339" y="437"/>
                    </a:lnTo>
                    <a:lnTo>
                      <a:pt x="1334" y="431"/>
                    </a:lnTo>
                    <a:lnTo>
                      <a:pt x="1342" y="423"/>
                    </a:lnTo>
                    <a:lnTo>
                      <a:pt x="2083" y="363"/>
                    </a:lnTo>
                    <a:lnTo>
                      <a:pt x="1627" y="0"/>
                    </a:lnTo>
                    <a:lnTo>
                      <a:pt x="579" y="77"/>
                    </a:lnTo>
                    <a:lnTo>
                      <a:pt x="0" y="127"/>
                    </a:lnTo>
                    <a:lnTo>
                      <a:pt x="3" y="1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97" name="Freeform 93"/>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close/>
                  </a:path>
                </a:pathLst>
              </a:custGeom>
              <a:solidFill>
                <a:srgbClr val="BFDEFF"/>
              </a:solidFill>
              <a:ln w="9525">
                <a:noFill/>
                <a:round/>
                <a:headEnd/>
                <a:tailEnd/>
              </a:ln>
            </p:spPr>
            <p:txBody>
              <a:bodyPr/>
              <a:lstStyle/>
              <a:p>
                <a:endParaRPr lang="en-US" dirty="0">
                  <a:solidFill>
                    <a:srgbClr val="000000"/>
                  </a:solidFill>
                </a:endParaRPr>
              </a:p>
            </p:txBody>
          </p:sp>
          <p:sp>
            <p:nvSpPr>
              <p:cNvPr id="98" name="Freeform 94"/>
              <p:cNvSpPr>
                <a:spLocks/>
              </p:cNvSpPr>
              <p:nvPr/>
            </p:nvSpPr>
            <p:spPr bwMode="auto">
              <a:xfrm>
                <a:off x="3411" y="236"/>
                <a:ext cx="419" cy="411"/>
              </a:xfrm>
              <a:custGeom>
                <a:avLst/>
                <a:gdLst/>
                <a:ahLst/>
                <a:cxnLst>
                  <a:cxn ang="0">
                    <a:pos x="6" y="565"/>
                  </a:cxn>
                  <a:cxn ang="0">
                    <a:pos x="11" y="565"/>
                  </a:cxn>
                  <a:cxn ang="0">
                    <a:pos x="22" y="563"/>
                  </a:cxn>
                  <a:cxn ang="0">
                    <a:pos x="33" y="563"/>
                  </a:cxn>
                  <a:cxn ang="0">
                    <a:pos x="615" y="1101"/>
                  </a:cxn>
                  <a:cxn ang="0">
                    <a:pos x="604" y="1106"/>
                  </a:cxn>
                  <a:cxn ang="0">
                    <a:pos x="593" y="1106"/>
                  </a:cxn>
                  <a:cxn ang="0">
                    <a:pos x="582" y="1109"/>
                  </a:cxn>
                  <a:cxn ang="0">
                    <a:pos x="571" y="1109"/>
                  </a:cxn>
                  <a:cxn ang="0">
                    <a:pos x="565" y="1112"/>
                  </a:cxn>
                  <a:cxn ang="0">
                    <a:pos x="563" y="1120"/>
                  </a:cxn>
                  <a:cxn ang="0">
                    <a:pos x="560" y="1128"/>
                  </a:cxn>
                  <a:cxn ang="0">
                    <a:pos x="332" y="1205"/>
                  </a:cxn>
                  <a:cxn ang="0">
                    <a:pos x="335" y="1180"/>
                  </a:cxn>
                  <a:cxn ang="0">
                    <a:pos x="335" y="1156"/>
                  </a:cxn>
                  <a:cxn ang="0">
                    <a:pos x="335" y="1131"/>
                  </a:cxn>
                  <a:cxn ang="0">
                    <a:pos x="335" y="1106"/>
                  </a:cxn>
                  <a:cxn ang="0">
                    <a:pos x="335" y="1084"/>
                  </a:cxn>
                  <a:cxn ang="0">
                    <a:pos x="335" y="1059"/>
                  </a:cxn>
                  <a:cxn ang="0">
                    <a:pos x="335" y="1035"/>
                  </a:cxn>
                  <a:cxn ang="0">
                    <a:pos x="335" y="1016"/>
                  </a:cxn>
                  <a:cxn ang="0">
                    <a:pos x="327" y="1010"/>
                  </a:cxn>
                  <a:cxn ang="0">
                    <a:pos x="318" y="1005"/>
                  </a:cxn>
                  <a:cxn ang="0">
                    <a:pos x="310" y="996"/>
                  </a:cxn>
                  <a:cxn ang="0">
                    <a:pos x="302" y="991"/>
                  </a:cxn>
                  <a:cxn ang="0">
                    <a:pos x="294" y="983"/>
                  </a:cxn>
                  <a:cxn ang="0">
                    <a:pos x="285" y="977"/>
                  </a:cxn>
                  <a:cxn ang="0">
                    <a:pos x="274" y="972"/>
                  </a:cxn>
                  <a:cxn ang="0">
                    <a:pos x="247" y="1142"/>
                  </a:cxn>
                  <a:cxn ang="0">
                    <a:pos x="52" y="802"/>
                  </a:cxn>
                  <a:cxn ang="0">
                    <a:pos x="49" y="791"/>
                  </a:cxn>
                  <a:cxn ang="0">
                    <a:pos x="44" y="785"/>
                  </a:cxn>
                  <a:cxn ang="0">
                    <a:pos x="38" y="780"/>
                  </a:cxn>
                  <a:cxn ang="0">
                    <a:pos x="27" y="774"/>
                  </a:cxn>
                  <a:cxn ang="0">
                    <a:pos x="19" y="769"/>
                  </a:cxn>
                  <a:cxn ang="0">
                    <a:pos x="8" y="760"/>
                  </a:cxn>
                  <a:cxn ang="0">
                    <a:pos x="6" y="791"/>
                  </a:cxn>
                  <a:cxn ang="0">
                    <a:pos x="3" y="832"/>
                  </a:cxn>
                  <a:cxn ang="0">
                    <a:pos x="3" y="873"/>
                  </a:cxn>
                  <a:cxn ang="0">
                    <a:pos x="0" y="911"/>
                  </a:cxn>
                  <a:cxn ang="0">
                    <a:pos x="3" y="952"/>
                  </a:cxn>
                  <a:cxn ang="0">
                    <a:pos x="3" y="994"/>
                  </a:cxn>
                  <a:cxn ang="0">
                    <a:pos x="3" y="1035"/>
                  </a:cxn>
                  <a:cxn ang="0">
                    <a:pos x="3" y="1079"/>
                  </a:cxn>
                  <a:cxn ang="0">
                    <a:pos x="639" y="1065"/>
                  </a:cxn>
                  <a:cxn ang="0">
                    <a:pos x="74" y="47"/>
                  </a:cxn>
                  <a:cxn ang="0">
                    <a:pos x="66" y="41"/>
                  </a:cxn>
                  <a:cxn ang="0">
                    <a:pos x="55" y="33"/>
                  </a:cxn>
                  <a:cxn ang="0">
                    <a:pos x="44" y="25"/>
                  </a:cxn>
                  <a:cxn ang="0">
                    <a:pos x="33" y="17"/>
                  </a:cxn>
                  <a:cxn ang="0">
                    <a:pos x="22" y="8"/>
                  </a:cxn>
                  <a:cxn ang="0">
                    <a:pos x="11" y="0"/>
                  </a:cxn>
                </a:cxnLst>
                <a:rect l="0" t="0" r="r" b="b"/>
                <a:pathLst>
                  <a:path w="639" h="1595">
                    <a:moveTo>
                      <a:pt x="0" y="560"/>
                    </a:moveTo>
                    <a:lnTo>
                      <a:pt x="3" y="563"/>
                    </a:lnTo>
                    <a:lnTo>
                      <a:pt x="3" y="565"/>
                    </a:lnTo>
                    <a:lnTo>
                      <a:pt x="6" y="565"/>
                    </a:lnTo>
                    <a:lnTo>
                      <a:pt x="6" y="568"/>
                    </a:lnTo>
                    <a:lnTo>
                      <a:pt x="8" y="568"/>
                    </a:lnTo>
                    <a:lnTo>
                      <a:pt x="11" y="568"/>
                    </a:lnTo>
                    <a:lnTo>
                      <a:pt x="11" y="565"/>
                    </a:lnTo>
                    <a:lnTo>
                      <a:pt x="14" y="565"/>
                    </a:lnTo>
                    <a:lnTo>
                      <a:pt x="16" y="565"/>
                    </a:lnTo>
                    <a:lnTo>
                      <a:pt x="19" y="565"/>
                    </a:lnTo>
                    <a:lnTo>
                      <a:pt x="22" y="563"/>
                    </a:lnTo>
                    <a:lnTo>
                      <a:pt x="25" y="563"/>
                    </a:lnTo>
                    <a:lnTo>
                      <a:pt x="27" y="563"/>
                    </a:lnTo>
                    <a:lnTo>
                      <a:pt x="30" y="563"/>
                    </a:lnTo>
                    <a:lnTo>
                      <a:pt x="33" y="563"/>
                    </a:lnTo>
                    <a:lnTo>
                      <a:pt x="36" y="563"/>
                    </a:lnTo>
                    <a:lnTo>
                      <a:pt x="38" y="563"/>
                    </a:lnTo>
                    <a:lnTo>
                      <a:pt x="617" y="1016"/>
                    </a:lnTo>
                    <a:lnTo>
                      <a:pt x="615" y="1101"/>
                    </a:lnTo>
                    <a:lnTo>
                      <a:pt x="612" y="1101"/>
                    </a:lnTo>
                    <a:lnTo>
                      <a:pt x="609" y="1103"/>
                    </a:lnTo>
                    <a:lnTo>
                      <a:pt x="607" y="1103"/>
                    </a:lnTo>
                    <a:lnTo>
                      <a:pt x="604" y="1106"/>
                    </a:lnTo>
                    <a:lnTo>
                      <a:pt x="601" y="1106"/>
                    </a:lnTo>
                    <a:lnTo>
                      <a:pt x="598" y="1106"/>
                    </a:lnTo>
                    <a:lnTo>
                      <a:pt x="596" y="1106"/>
                    </a:lnTo>
                    <a:lnTo>
                      <a:pt x="593" y="1106"/>
                    </a:lnTo>
                    <a:lnTo>
                      <a:pt x="590" y="1109"/>
                    </a:lnTo>
                    <a:lnTo>
                      <a:pt x="587" y="1109"/>
                    </a:lnTo>
                    <a:lnTo>
                      <a:pt x="585" y="1109"/>
                    </a:lnTo>
                    <a:lnTo>
                      <a:pt x="582" y="1109"/>
                    </a:lnTo>
                    <a:lnTo>
                      <a:pt x="579" y="1109"/>
                    </a:lnTo>
                    <a:lnTo>
                      <a:pt x="576" y="1109"/>
                    </a:lnTo>
                    <a:lnTo>
                      <a:pt x="574" y="1109"/>
                    </a:lnTo>
                    <a:lnTo>
                      <a:pt x="571" y="1109"/>
                    </a:lnTo>
                    <a:lnTo>
                      <a:pt x="568" y="1109"/>
                    </a:lnTo>
                    <a:lnTo>
                      <a:pt x="565" y="1109"/>
                    </a:lnTo>
                    <a:lnTo>
                      <a:pt x="563" y="1109"/>
                    </a:lnTo>
                    <a:lnTo>
                      <a:pt x="565" y="1112"/>
                    </a:lnTo>
                    <a:lnTo>
                      <a:pt x="565" y="1114"/>
                    </a:lnTo>
                    <a:lnTo>
                      <a:pt x="565" y="1117"/>
                    </a:lnTo>
                    <a:lnTo>
                      <a:pt x="565" y="1120"/>
                    </a:lnTo>
                    <a:lnTo>
                      <a:pt x="563" y="1120"/>
                    </a:lnTo>
                    <a:lnTo>
                      <a:pt x="563" y="1123"/>
                    </a:lnTo>
                    <a:lnTo>
                      <a:pt x="560" y="1123"/>
                    </a:lnTo>
                    <a:lnTo>
                      <a:pt x="560" y="1125"/>
                    </a:lnTo>
                    <a:lnTo>
                      <a:pt x="560" y="1128"/>
                    </a:lnTo>
                    <a:lnTo>
                      <a:pt x="560" y="1375"/>
                    </a:lnTo>
                    <a:lnTo>
                      <a:pt x="546" y="1378"/>
                    </a:lnTo>
                    <a:lnTo>
                      <a:pt x="332" y="1210"/>
                    </a:lnTo>
                    <a:lnTo>
                      <a:pt x="332" y="1205"/>
                    </a:lnTo>
                    <a:lnTo>
                      <a:pt x="335" y="1197"/>
                    </a:lnTo>
                    <a:lnTo>
                      <a:pt x="335" y="1191"/>
                    </a:lnTo>
                    <a:lnTo>
                      <a:pt x="335" y="1186"/>
                    </a:lnTo>
                    <a:lnTo>
                      <a:pt x="335" y="1180"/>
                    </a:lnTo>
                    <a:lnTo>
                      <a:pt x="335" y="1175"/>
                    </a:lnTo>
                    <a:lnTo>
                      <a:pt x="335" y="1167"/>
                    </a:lnTo>
                    <a:lnTo>
                      <a:pt x="335" y="1161"/>
                    </a:lnTo>
                    <a:lnTo>
                      <a:pt x="335" y="1156"/>
                    </a:lnTo>
                    <a:lnTo>
                      <a:pt x="335" y="1150"/>
                    </a:lnTo>
                    <a:lnTo>
                      <a:pt x="335" y="1145"/>
                    </a:lnTo>
                    <a:lnTo>
                      <a:pt x="335" y="1136"/>
                    </a:lnTo>
                    <a:lnTo>
                      <a:pt x="335" y="1131"/>
                    </a:lnTo>
                    <a:lnTo>
                      <a:pt x="335" y="1125"/>
                    </a:lnTo>
                    <a:lnTo>
                      <a:pt x="335" y="1120"/>
                    </a:lnTo>
                    <a:lnTo>
                      <a:pt x="335" y="1114"/>
                    </a:lnTo>
                    <a:lnTo>
                      <a:pt x="335" y="1106"/>
                    </a:lnTo>
                    <a:lnTo>
                      <a:pt x="335" y="1101"/>
                    </a:lnTo>
                    <a:lnTo>
                      <a:pt x="335" y="1095"/>
                    </a:lnTo>
                    <a:lnTo>
                      <a:pt x="335" y="1090"/>
                    </a:lnTo>
                    <a:lnTo>
                      <a:pt x="335" y="1084"/>
                    </a:lnTo>
                    <a:lnTo>
                      <a:pt x="335" y="1079"/>
                    </a:lnTo>
                    <a:lnTo>
                      <a:pt x="335" y="1070"/>
                    </a:lnTo>
                    <a:lnTo>
                      <a:pt x="335" y="1065"/>
                    </a:lnTo>
                    <a:lnTo>
                      <a:pt x="335" y="1059"/>
                    </a:lnTo>
                    <a:lnTo>
                      <a:pt x="335" y="1054"/>
                    </a:lnTo>
                    <a:lnTo>
                      <a:pt x="335" y="1049"/>
                    </a:lnTo>
                    <a:lnTo>
                      <a:pt x="335" y="1043"/>
                    </a:lnTo>
                    <a:lnTo>
                      <a:pt x="335" y="1035"/>
                    </a:lnTo>
                    <a:lnTo>
                      <a:pt x="335" y="1029"/>
                    </a:lnTo>
                    <a:lnTo>
                      <a:pt x="335" y="1024"/>
                    </a:lnTo>
                    <a:lnTo>
                      <a:pt x="338" y="1018"/>
                    </a:lnTo>
                    <a:lnTo>
                      <a:pt x="335" y="1016"/>
                    </a:lnTo>
                    <a:lnTo>
                      <a:pt x="332" y="1016"/>
                    </a:lnTo>
                    <a:lnTo>
                      <a:pt x="332" y="1013"/>
                    </a:lnTo>
                    <a:lnTo>
                      <a:pt x="329" y="1013"/>
                    </a:lnTo>
                    <a:lnTo>
                      <a:pt x="327" y="1010"/>
                    </a:lnTo>
                    <a:lnTo>
                      <a:pt x="324" y="1010"/>
                    </a:lnTo>
                    <a:lnTo>
                      <a:pt x="324" y="1007"/>
                    </a:lnTo>
                    <a:lnTo>
                      <a:pt x="321" y="1005"/>
                    </a:lnTo>
                    <a:lnTo>
                      <a:pt x="318" y="1005"/>
                    </a:lnTo>
                    <a:lnTo>
                      <a:pt x="316" y="1002"/>
                    </a:lnTo>
                    <a:lnTo>
                      <a:pt x="316" y="999"/>
                    </a:lnTo>
                    <a:lnTo>
                      <a:pt x="313" y="999"/>
                    </a:lnTo>
                    <a:lnTo>
                      <a:pt x="310" y="996"/>
                    </a:lnTo>
                    <a:lnTo>
                      <a:pt x="307" y="996"/>
                    </a:lnTo>
                    <a:lnTo>
                      <a:pt x="307" y="994"/>
                    </a:lnTo>
                    <a:lnTo>
                      <a:pt x="305" y="991"/>
                    </a:lnTo>
                    <a:lnTo>
                      <a:pt x="302" y="991"/>
                    </a:lnTo>
                    <a:lnTo>
                      <a:pt x="299" y="988"/>
                    </a:lnTo>
                    <a:lnTo>
                      <a:pt x="299" y="985"/>
                    </a:lnTo>
                    <a:lnTo>
                      <a:pt x="296" y="985"/>
                    </a:lnTo>
                    <a:lnTo>
                      <a:pt x="294" y="983"/>
                    </a:lnTo>
                    <a:lnTo>
                      <a:pt x="291" y="983"/>
                    </a:lnTo>
                    <a:lnTo>
                      <a:pt x="288" y="980"/>
                    </a:lnTo>
                    <a:lnTo>
                      <a:pt x="288" y="977"/>
                    </a:lnTo>
                    <a:lnTo>
                      <a:pt x="285" y="977"/>
                    </a:lnTo>
                    <a:lnTo>
                      <a:pt x="283" y="974"/>
                    </a:lnTo>
                    <a:lnTo>
                      <a:pt x="280" y="974"/>
                    </a:lnTo>
                    <a:lnTo>
                      <a:pt x="277" y="972"/>
                    </a:lnTo>
                    <a:lnTo>
                      <a:pt x="274" y="972"/>
                    </a:lnTo>
                    <a:lnTo>
                      <a:pt x="272" y="969"/>
                    </a:lnTo>
                    <a:lnTo>
                      <a:pt x="269" y="969"/>
                    </a:lnTo>
                    <a:lnTo>
                      <a:pt x="266" y="1139"/>
                    </a:lnTo>
                    <a:lnTo>
                      <a:pt x="247" y="1142"/>
                    </a:lnTo>
                    <a:lnTo>
                      <a:pt x="52" y="985"/>
                    </a:lnTo>
                    <a:lnTo>
                      <a:pt x="55" y="807"/>
                    </a:lnTo>
                    <a:lnTo>
                      <a:pt x="55" y="804"/>
                    </a:lnTo>
                    <a:lnTo>
                      <a:pt x="52" y="802"/>
                    </a:lnTo>
                    <a:lnTo>
                      <a:pt x="52" y="799"/>
                    </a:lnTo>
                    <a:lnTo>
                      <a:pt x="52" y="796"/>
                    </a:lnTo>
                    <a:lnTo>
                      <a:pt x="49" y="793"/>
                    </a:lnTo>
                    <a:lnTo>
                      <a:pt x="49" y="791"/>
                    </a:lnTo>
                    <a:lnTo>
                      <a:pt x="47" y="791"/>
                    </a:lnTo>
                    <a:lnTo>
                      <a:pt x="47" y="788"/>
                    </a:lnTo>
                    <a:lnTo>
                      <a:pt x="44" y="788"/>
                    </a:lnTo>
                    <a:lnTo>
                      <a:pt x="44" y="785"/>
                    </a:lnTo>
                    <a:lnTo>
                      <a:pt x="41" y="785"/>
                    </a:lnTo>
                    <a:lnTo>
                      <a:pt x="41" y="782"/>
                    </a:lnTo>
                    <a:lnTo>
                      <a:pt x="38" y="782"/>
                    </a:lnTo>
                    <a:lnTo>
                      <a:pt x="38" y="780"/>
                    </a:lnTo>
                    <a:lnTo>
                      <a:pt x="36" y="780"/>
                    </a:lnTo>
                    <a:lnTo>
                      <a:pt x="33" y="777"/>
                    </a:lnTo>
                    <a:lnTo>
                      <a:pt x="30" y="774"/>
                    </a:lnTo>
                    <a:lnTo>
                      <a:pt x="27" y="774"/>
                    </a:lnTo>
                    <a:lnTo>
                      <a:pt x="25" y="771"/>
                    </a:lnTo>
                    <a:lnTo>
                      <a:pt x="22" y="771"/>
                    </a:lnTo>
                    <a:lnTo>
                      <a:pt x="22" y="769"/>
                    </a:lnTo>
                    <a:lnTo>
                      <a:pt x="19" y="769"/>
                    </a:lnTo>
                    <a:lnTo>
                      <a:pt x="16" y="766"/>
                    </a:lnTo>
                    <a:lnTo>
                      <a:pt x="14" y="763"/>
                    </a:lnTo>
                    <a:lnTo>
                      <a:pt x="11" y="760"/>
                    </a:lnTo>
                    <a:lnTo>
                      <a:pt x="8" y="760"/>
                    </a:lnTo>
                    <a:lnTo>
                      <a:pt x="8" y="758"/>
                    </a:lnTo>
                    <a:lnTo>
                      <a:pt x="8" y="769"/>
                    </a:lnTo>
                    <a:lnTo>
                      <a:pt x="6" y="780"/>
                    </a:lnTo>
                    <a:lnTo>
                      <a:pt x="6" y="791"/>
                    </a:lnTo>
                    <a:lnTo>
                      <a:pt x="6" y="802"/>
                    </a:lnTo>
                    <a:lnTo>
                      <a:pt x="3" y="812"/>
                    </a:lnTo>
                    <a:lnTo>
                      <a:pt x="3" y="823"/>
                    </a:lnTo>
                    <a:lnTo>
                      <a:pt x="3" y="832"/>
                    </a:lnTo>
                    <a:lnTo>
                      <a:pt x="3" y="843"/>
                    </a:lnTo>
                    <a:lnTo>
                      <a:pt x="3" y="854"/>
                    </a:lnTo>
                    <a:lnTo>
                      <a:pt x="3" y="862"/>
                    </a:lnTo>
                    <a:lnTo>
                      <a:pt x="3" y="873"/>
                    </a:lnTo>
                    <a:lnTo>
                      <a:pt x="3" y="884"/>
                    </a:lnTo>
                    <a:lnTo>
                      <a:pt x="3" y="892"/>
                    </a:lnTo>
                    <a:lnTo>
                      <a:pt x="0" y="903"/>
                    </a:lnTo>
                    <a:lnTo>
                      <a:pt x="0" y="911"/>
                    </a:lnTo>
                    <a:lnTo>
                      <a:pt x="0" y="922"/>
                    </a:lnTo>
                    <a:lnTo>
                      <a:pt x="0" y="933"/>
                    </a:lnTo>
                    <a:lnTo>
                      <a:pt x="3" y="941"/>
                    </a:lnTo>
                    <a:lnTo>
                      <a:pt x="3" y="952"/>
                    </a:lnTo>
                    <a:lnTo>
                      <a:pt x="3" y="963"/>
                    </a:lnTo>
                    <a:lnTo>
                      <a:pt x="3" y="972"/>
                    </a:lnTo>
                    <a:lnTo>
                      <a:pt x="3" y="983"/>
                    </a:lnTo>
                    <a:lnTo>
                      <a:pt x="3" y="994"/>
                    </a:lnTo>
                    <a:lnTo>
                      <a:pt x="3" y="1002"/>
                    </a:lnTo>
                    <a:lnTo>
                      <a:pt x="3" y="1013"/>
                    </a:lnTo>
                    <a:lnTo>
                      <a:pt x="3" y="1024"/>
                    </a:lnTo>
                    <a:lnTo>
                      <a:pt x="3" y="1035"/>
                    </a:lnTo>
                    <a:lnTo>
                      <a:pt x="3" y="1046"/>
                    </a:lnTo>
                    <a:lnTo>
                      <a:pt x="3" y="1057"/>
                    </a:lnTo>
                    <a:lnTo>
                      <a:pt x="3" y="1068"/>
                    </a:lnTo>
                    <a:lnTo>
                      <a:pt x="3" y="1079"/>
                    </a:lnTo>
                    <a:lnTo>
                      <a:pt x="3" y="1090"/>
                    </a:lnTo>
                    <a:lnTo>
                      <a:pt x="14" y="1109"/>
                    </a:lnTo>
                    <a:lnTo>
                      <a:pt x="628" y="1595"/>
                    </a:lnTo>
                    <a:lnTo>
                      <a:pt x="639" y="1065"/>
                    </a:lnTo>
                    <a:lnTo>
                      <a:pt x="639" y="494"/>
                    </a:lnTo>
                    <a:lnTo>
                      <a:pt x="80" y="52"/>
                    </a:lnTo>
                    <a:lnTo>
                      <a:pt x="77" y="50"/>
                    </a:lnTo>
                    <a:lnTo>
                      <a:pt x="74" y="47"/>
                    </a:lnTo>
                    <a:lnTo>
                      <a:pt x="71" y="47"/>
                    </a:lnTo>
                    <a:lnTo>
                      <a:pt x="69" y="44"/>
                    </a:lnTo>
                    <a:lnTo>
                      <a:pt x="66" y="44"/>
                    </a:lnTo>
                    <a:lnTo>
                      <a:pt x="66" y="41"/>
                    </a:lnTo>
                    <a:lnTo>
                      <a:pt x="63" y="39"/>
                    </a:lnTo>
                    <a:lnTo>
                      <a:pt x="60" y="39"/>
                    </a:lnTo>
                    <a:lnTo>
                      <a:pt x="58" y="36"/>
                    </a:lnTo>
                    <a:lnTo>
                      <a:pt x="55" y="33"/>
                    </a:lnTo>
                    <a:lnTo>
                      <a:pt x="52" y="30"/>
                    </a:lnTo>
                    <a:lnTo>
                      <a:pt x="49" y="28"/>
                    </a:lnTo>
                    <a:lnTo>
                      <a:pt x="47" y="28"/>
                    </a:lnTo>
                    <a:lnTo>
                      <a:pt x="44" y="25"/>
                    </a:lnTo>
                    <a:lnTo>
                      <a:pt x="41" y="22"/>
                    </a:lnTo>
                    <a:lnTo>
                      <a:pt x="38" y="19"/>
                    </a:lnTo>
                    <a:lnTo>
                      <a:pt x="36" y="17"/>
                    </a:lnTo>
                    <a:lnTo>
                      <a:pt x="33" y="17"/>
                    </a:lnTo>
                    <a:lnTo>
                      <a:pt x="30" y="14"/>
                    </a:lnTo>
                    <a:lnTo>
                      <a:pt x="27" y="11"/>
                    </a:lnTo>
                    <a:lnTo>
                      <a:pt x="25" y="8"/>
                    </a:lnTo>
                    <a:lnTo>
                      <a:pt x="22" y="8"/>
                    </a:lnTo>
                    <a:lnTo>
                      <a:pt x="19" y="6"/>
                    </a:lnTo>
                    <a:lnTo>
                      <a:pt x="16" y="6"/>
                    </a:lnTo>
                    <a:lnTo>
                      <a:pt x="14" y="3"/>
                    </a:lnTo>
                    <a:lnTo>
                      <a:pt x="11" y="0"/>
                    </a:lnTo>
                    <a:lnTo>
                      <a:pt x="8" y="0"/>
                    </a:lnTo>
                    <a:lnTo>
                      <a:pt x="0" y="56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99" name="Freeform 95"/>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00" name="Freeform 96"/>
              <p:cNvSpPr>
                <a:spLocks/>
              </p:cNvSpPr>
              <p:nvPr/>
            </p:nvSpPr>
            <p:spPr bwMode="auto">
              <a:xfrm>
                <a:off x="3449" y="266"/>
                <a:ext cx="139" cy="126"/>
              </a:xfrm>
              <a:custGeom>
                <a:avLst/>
                <a:gdLst/>
                <a:ahLst/>
                <a:cxnLst>
                  <a:cxn ang="0">
                    <a:pos x="0" y="17"/>
                  </a:cxn>
                  <a:cxn ang="0">
                    <a:pos x="0" y="39"/>
                  </a:cxn>
                  <a:cxn ang="0">
                    <a:pos x="0" y="58"/>
                  </a:cxn>
                  <a:cxn ang="0">
                    <a:pos x="0" y="77"/>
                  </a:cxn>
                  <a:cxn ang="0">
                    <a:pos x="0" y="99"/>
                  </a:cxn>
                  <a:cxn ang="0">
                    <a:pos x="0" y="118"/>
                  </a:cxn>
                  <a:cxn ang="0">
                    <a:pos x="0" y="138"/>
                  </a:cxn>
                  <a:cxn ang="0">
                    <a:pos x="0" y="160"/>
                  </a:cxn>
                  <a:cxn ang="0">
                    <a:pos x="0" y="179"/>
                  </a:cxn>
                  <a:cxn ang="0">
                    <a:pos x="0" y="201"/>
                  </a:cxn>
                  <a:cxn ang="0">
                    <a:pos x="0" y="220"/>
                  </a:cxn>
                  <a:cxn ang="0">
                    <a:pos x="0" y="242"/>
                  </a:cxn>
                  <a:cxn ang="0">
                    <a:pos x="0" y="264"/>
                  </a:cxn>
                  <a:cxn ang="0">
                    <a:pos x="0" y="283"/>
                  </a:cxn>
                  <a:cxn ang="0">
                    <a:pos x="0" y="305"/>
                  </a:cxn>
                  <a:cxn ang="0">
                    <a:pos x="0" y="327"/>
                  </a:cxn>
                  <a:cxn ang="0">
                    <a:pos x="5" y="341"/>
                  </a:cxn>
                  <a:cxn ang="0">
                    <a:pos x="19" y="352"/>
                  </a:cxn>
                  <a:cxn ang="0">
                    <a:pos x="33" y="360"/>
                  </a:cxn>
                  <a:cxn ang="0">
                    <a:pos x="46" y="368"/>
                  </a:cxn>
                  <a:cxn ang="0">
                    <a:pos x="60" y="379"/>
                  </a:cxn>
                  <a:cxn ang="0">
                    <a:pos x="71" y="387"/>
                  </a:cxn>
                  <a:cxn ang="0">
                    <a:pos x="85" y="398"/>
                  </a:cxn>
                  <a:cxn ang="0">
                    <a:pos x="98" y="409"/>
                  </a:cxn>
                  <a:cxn ang="0">
                    <a:pos x="109" y="418"/>
                  </a:cxn>
                  <a:cxn ang="0">
                    <a:pos x="123" y="429"/>
                  </a:cxn>
                  <a:cxn ang="0">
                    <a:pos x="137" y="437"/>
                  </a:cxn>
                  <a:cxn ang="0">
                    <a:pos x="148" y="448"/>
                  </a:cxn>
                  <a:cxn ang="0">
                    <a:pos x="162" y="459"/>
                  </a:cxn>
                  <a:cxn ang="0">
                    <a:pos x="175" y="467"/>
                  </a:cxn>
                  <a:cxn ang="0">
                    <a:pos x="186" y="475"/>
                  </a:cxn>
                  <a:cxn ang="0">
                    <a:pos x="200" y="483"/>
                  </a:cxn>
                  <a:cxn ang="0">
                    <a:pos x="205" y="478"/>
                  </a:cxn>
                  <a:cxn ang="0">
                    <a:pos x="205" y="456"/>
                  </a:cxn>
                  <a:cxn ang="0">
                    <a:pos x="205" y="434"/>
                  </a:cxn>
                  <a:cxn ang="0">
                    <a:pos x="205" y="415"/>
                  </a:cxn>
                  <a:cxn ang="0">
                    <a:pos x="205" y="396"/>
                  </a:cxn>
                  <a:cxn ang="0">
                    <a:pos x="208" y="374"/>
                  </a:cxn>
                  <a:cxn ang="0">
                    <a:pos x="208" y="354"/>
                  </a:cxn>
                  <a:cxn ang="0">
                    <a:pos x="208" y="335"/>
                  </a:cxn>
                  <a:cxn ang="0">
                    <a:pos x="208" y="313"/>
                  </a:cxn>
                  <a:cxn ang="0">
                    <a:pos x="208" y="294"/>
                  </a:cxn>
                  <a:cxn ang="0">
                    <a:pos x="208" y="275"/>
                  </a:cxn>
                  <a:cxn ang="0">
                    <a:pos x="211" y="256"/>
                  </a:cxn>
                  <a:cxn ang="0">
                    <a:pos x="211" y="234"/>
                  </a:cxn>
                  <a:cxn ang="0">
                    <a:pos x="211" y="214"/>
                  </a:cxn>
                  <a:cxn ang="0">
                    <a:pos x="211" y="193"/>
                  </a:cxn>
                  <a:cxn ang="0">
                    <a:pos x="211" y="171"/>
                  </a:cxn>
                  <a:cxn ang="0">
                    <a:pos x="5" y="0"/>
                  </a:cxn>
                </a:cxnLst>
                <a:rect l="0" t="0" r="r" b="b"/>
                <a:pathLst>
                  <a:path w="211" h="489">
                    <a:moveTo>
                      <a:pt x="0" y="9"/>
                    </a:moveTo>
                    <a:lnTo>
                      <a:pt x="0" y="17"/>
                    </a:lnTo>
                    <a:lnTo>
                      <a:pt x="0" y="28"/>
                    </a:lnTo>
                    <a:lnTo>
                      <a:pt x="0" y="39"/>
                    </a:lnTo>
                    <a:lnTo>
                      <a:pt x="0" y="47"/>
                    </a:lnTo>
                    <a:lnTo>
                      <a:pt x="0" y="58"/>
                    </a:lnTo>
                    <a:lnTo>
                      <a:pt x="0" y="69"/>
                    </a:lnTo>
                    <a:lnTo>
                      <a:pt x="0" y="77"/>
                    </a:lnTo>
                    <a:lnTo>
                      <a:pt x="0" y="88"/>
                    </a:lnTo>
                    <a:lnTo>
                      <a:pt x="0" y="99"/>
                    </a:lnTo>
                    <a:lnTo>
                      <a:pt x="0" y="107"/>
                    </a:lnTo>
                    <a:lnTo>
                      <a:pt x="0" y="118"/>
                    </a:lnTo>
                    <a:lnTo>
                      <a:pt x="0" y="129"/>
                    </a:lnTo>
                    <a:lnTo>
                      <a:pt x="0" y="138"/>
                    </a:lnTo>
                    <a:lnTo>
                      <a:pt x="0" y="149"/>
                    </a:lnTo>
                    <a:lnTo>
                      <a:pt x="0" y="160"/>
                    </a:lnTo>
                    <a:lnTo>
                      <a:pt x="0" y="171"/>
                    </a:lnTo>
                    <a:lnTo>
                      <a:pt x="0" y="179"/>
                    </a:lnTo>
                    <a:lnTo>
                      <a:pt x="0" y="190"/>
                    </a:lnTo>
                    <a:lnTo>
                      <a:pt x="0" y="201"/>
                    </a:lnTo>
                    <a:lnTo>
                      <a:pt x="0" y="212"/>
                    </a:lnTo>
                    <a:lnTo>
                      <a:pt x="0" y="220"/>
                    </a:lnTo>
                    <a:lnTo>
                      <a:pt x="0" y="231"/>
                    </a:lnTo>
                    <a:lnTo>
                      <a:pt x="0" y="242"/>
                    </a:lnTo>
                    <a:lnTo>
                      <a:pt x="0" y="253"/>
                    </a:lnTo>
                    <a:lnTo>
                      <a:pt x="0" y="264"/>
                    </a:lnTo>
                    <a:lnTo>
                      <a:pt x="0" y="272"/>
                    </a:lnTo>
                    <a:lnTo>
                      <a:pt x="0" y="283"/>
                    </a:lnTo>
                    <a:lnTo>
                      <a:pt x="0" y="294"/>
                    </a:lnTo>
                    <a:lnTo>
                      <a:pt x="0" y="305"/>
                    </a:lnTo>
                    <a:lnTo>
                      <a:pt x="0" y="316"/>
                    </a:lnTo>
                    <a:lnTo>
                      <a:pt x="0" y="327"/>
                    </a:lnTo>
                    <a:lnTo>
                      <a:pt x="0" y="338"/>
                    </a:lnTo>
                    <a:lnTo>
                      <a:pt x="5" y="341"/>
                    </a:lnTo>
                    <a:lnTo>
                      <a:pt x="13" y="346"/>
                    </a:lnTo>
                    <a:lnTo>
                      <a:pt x="19" y="352"/>
                    </a:lnTo>
                    <a:lnTo>
                      <a:pt x="27" y="354"/>
                    </a:lnTo>
                    <a:lnTo>
                      <a:pt x="33" y="360"/>
                    </a:lnTo>
                    <a:lnTo>
                      <a:pt x="38" y="365"/>
                    </a:lnTo>
                    <a:lnTo>
                      <a:pt x="46" y="368"/>
                    </a:lnTo>
                    <a:lnTo>
                      <a:pt x="52" y="374"/>
                    </a:lnTo>
                    <a:lnTo>
                      <a:pt x="60" y="379"/>
                    </a:lnTo>
                    <a:lnTo>
                      <a:pt x="66" y="385"/>
                    </a:lnTo>
                    <a:lnTo>
                      <a:pt x="71" y="387"/>
                    </a:lnTo>
                    <a:lnTo>
                      <a:pt x="79" y="393"/>
                    </a:lnTo>
                    <a:lnTo>
                      <a:pt x="85" y="398"/>
                    </a:lnTo>
                    <a:lnTo>
                      <a:pt x="90" y="404"/>
                    </a:lnTo>
                    <a:lnTo>
                      <a:pt x="98" y="409"/>
                    </a:lnTo>
                    <a:lnTo>
                      <a:pt x="104" y="412"/>
                    </a:lnTo>
                    <a:lnTo>
                      <a:pt x="109" y="418"/>
                    </a:lnTo>
                    <a:lnTo>
                      <a:pt x="118" y="423"/>
                    </a:lnTo>
                    <a:lnTo>
                      <a:pt x="123" y="429"/>
                    </a:lnTo>
                    <a:lnTo>
                      <a:pt x="129" y="434"/>
                    </a:lnTo>
                    <a:lnTo>
                      <a:pt x="137" y="437"/>
                    </a:lnTo>
                    <a:lnTo>
                      <a:pt x="142" y="442"/>
                    </a:lnTo>
                    <a:lnTo>
                      <a:pt x="148" y="448"/>
                    </a:lnTo>
                    <a:lnTo>
                      <a:pt x="156" y="453"/>
                    </a:lnTo>
                    <a:lnTo>
                      <a:pt x="162" y="459"/>
                    </a:lnTo>
                    <a:lnTo>
                      <a:pt x="167" y="461"/>
                    </a:lnTo>
                    <a:lnTo>
                      <a:pt x="175" y="467"/>
                    </a:lnTo>
                    <a:lnTo>
                      <a:pt x="181" y="472"/>
                    </a:lnTo>
                    <a:lnTo>
                      <a:pt x="186" y="475"/>
                    </a:lnTo>
                    <a:lnTo>
                      <a:pt x="194" y="481"/>
                    </a:lnTo>
                    <a:lnTo>
                      <a:pt x="200" y="483"/>
                    </a:lnTo>
                    <a:lnTo>
                      <a:pt x="208" y="489"/>
                    </a:lnTo>
                    <a:lnTo>
                      <a:pt x="205" y="478"/>
                    </a:lnTo>
                    <a:lnTo>
                      <a:pt x="205" y="467"/>
                    </a:lnTo>
                    <a:lnTo>
                      <a:pt x="205" y="456"/>
                    </a:lnTo>
                    <a:lnTo>
                      <a:pt x="205" y="445"/>
                    </a:lnTo>
                    <a:lnTo>
                      <a:pt x="205" y="434"/>
                    </a:lnTo>
                    <a:lnTo>
                      <a:pt x="205" y="426"/>
                    </a:lnTo>
                    <a:lnTo>
                      <a:pt x="205" y="415"/>
                    </a:lnTo>
                    <a:lnTo>
                      <a:pt x="205" y="404"/>
                    </a:lnTo>
                    <a:lnTo>
                      <a:pt x="205" y="396"/>
                    </a:lnTo>
                    <a:lnTo>
                      <a:pt x="205" y="385"/>
                    </a:lnTo>
                    <a:lnTo>
                      <a:pt x="208" y="374"/>
                    </a:lnTo>
                    <a:lnTo>
                      <a:pt x="208" y="365"/>
                    </a:lnTo>
                    <a:lnTo>
                      <a:pt x="208" y="354"/>
                    </a:lnTo>
                    <a:lnTo>
                      <a:pt x="208" y="343"/>
                    </a:lnTo>
                    <a:lnTo>
                      <a:pt x="208" y="335"/>
                    </a:lnTo>
                    <a:lnTo>
                      <a:pt x="208" y="324"/>
                    </a:lnTo>
                    <a:lnTo>
                      <a:pt x="208" y="313"/>
                    </a:lnTo>
                    <a:lnTo>
                      <a:pt x="208" y="305"/>
                    </a:lnTo>
                    <a:lnTo>
                      <a:pt x="208" y="294"/>
                    </a:lnTo>
                    <a:lnTo>
                      <a:pt x="208" y="286"/>
                    </a:lnTo>
                    <a:lnTo>
                      <a:pt x="208" y="275"/>
                    </a:lnTo>
                    <a:lnTo>
                      <a:pt x="208" y="264"/>
                    </a:lnTo>
                    <a:lnTo>
                      <a:pt x="211" y="256"/>
                    </a:lnTo>
                    <a:lnTo>
                      <a:pt x="211" y="245"/>
                    </a:lnTo>
                    <a:lnTo>
                      <a:pt x="211" y="234"/>
                    </a:lnTo>
                    <a:lnTo>
                      <a:pt x="211" y="223"/>
                    </a:lnTo>
                    <a:lnTo>
                      <a:pt x="211" y="214"/>
                    </a:lnTo>
                    <a:lnTo>
                      <a:pt x="211" y="204"/>
                    </a:lnTo>
                    <a:lnTo>
                      <a:pt x="211" y="193"/>
                    </a:lnTo>
                    <a:lnTo>
                      <a:pt x="211" y="182"/>
                    </a:lnTo>
                    <a:lnTo>
                      <a:pt x="211" y="171"/>
                    </a:lnTo>
                    <a:lnTo>
                      <a:pt x="208" y="160"/>
                    </a:lnTo>
                    <a:lnTo>
                      <a:pt x="5" y="0"/>
                    </a:lnTo>
                    <a:lnTo>
                      <a:pt x="0" y="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1" name="Freeform 97"/>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02" name="Freeform 98"/>
              <p:cNvSpPr>
                <a:spLocks/>
              </p:cNvSpPr>
              <p:nvPr/>
            </p:nvSpPr>
            <p:spPr bwMode="auto">
              <a:xfrm>
                <a:off x="3457" y="272"/>
                <a:ext cx="55" cy="93"/>
              </a:xfrm>
              <a:custGeom>
                <a:avLst/>
                <a:gdLst/>
                <a:ahLst/>
                <a:cxnLst>
                  <a:cxn ang="0">
                    <a:pos x="0" y="299"/>
                  </a:cxn>
                  <a:cxn ang="0">
                    <a:pos x="79" y="362"/>
                  </a:cxn>
                  <a:cxn ang="0">
                    <a:pos x="85" y="66"/>
                  </a:cxn>
                  <a:cxn ang="0">
                    <a:pos x="82" y="66"/>
                  </a:cxn>
                  <a:cxn ang="0">
                    <a:pos x="82" y="63"/>
                  </a:cxn>
                  <a:cxn ang="0">
                    <a:pos x="79" y="60"/>
                  </a:cxn>
                  <a:cxn ang="0">
                    <a:pos x="76" y="58"/>
                  </a:cxn>
                  <a:cxn ang="0">
                    <a:pos x="74" y="55"/>
                  </a:cxn>
                  <a:cxn ang="0">
                    <a:pos x="71" y="52"/>
                  </a:cxn>
                  <a:cxn ang="0">
                    <a:pos x="71" y="50"/>
                  </a:cxn>
                  <a:cxn ang="0">
                    <a:pos x="68" y="50"/>
                  </a:cxn>
                  <a:cxn ang="0">
                    <a:pos x="65" y="47"/>
                  </a:cxn>
                  <a:cxn ang="0">
                    <a:pos x="63" y="44"/>
                  </a:cxn>
                  <a:cxn ang="0">
                    <a:pos x="60" y="41"/>
                  </a:cxn>
                  <a:cxn ang="0">
                    <a:pos x="57" y="39"/>
                  </a:cxn>
                  <a:cxn ang="0">
                    <a:pos x="55" y="36"/>
                  </a:cxn>
                  <a:cxn ang="0">
                    <a:pos x="52" y="33"/>
                  </a:cxn>
                  <a:cxn ang="0">
                    <a:pos x="49" y="30"/>
                  </a:cxn>
                  <a:cxn ang="0">
                    <a:pos x="46" y="30"/>
                  </a:cxn>
                  <a:cxn ang="0">
                    <a:pos x="44" y="28"/>
                  </a:cxn>
                  <a:cxn ang="0">
                    <a:pos x="41" y="25"/>
                  </a:cxn>
                  <a:cxn ang="0">
                    <a:pos x="38" y="22"/>
                  </a:cxn>
                  <a:cxn ang="0">
                    <a:pos x="35" y="19"/>
                  </a:cxn>
                  <a:cxn ang="0">
                    <a:pos x="33" y="19"/>
                  </a:cxn>
                  <a:cxn ang="0">
                    <a:pos x="30" y="17"/>
                  </a:cxn>
                  <a:cxn ang="0">
                    <a:pos x="27" y="14"/>
                  </a:cxn>
                  <a:cxn ang="0">
                    <a:pos x="24" y="11"/>
                  </a:cxn>
                  <a:cxn ang="0">
                    <a:pos x="22" y="11"/>
                  </a:cxn>
                  <a:cxn ang="0">
                    <a:pos x="19" y="8"/>
                  </a:cxn>
                  <a:cxn ang="0">
                    <a:pos x="16" y="6"/>
                  </a:cxn>
                  <a:cxn ang="0">
                    <a:pos x="13" y="6"/>
                  </a:cxn>
                  <a:cxn ang="0">
                    <a:pos x="11" y="3"/>
                  </a:cxn>
                  <a:cxn ang="0">
                    <a:pos x="8" y="3"/>
                  </a:cxn>
                  <a:cxn ang="0">
                    <a:pos x="2" y="0"/>
                  </a:cxn>
                  <a:cxn ang="0">
                    <a:pos x="0" y="0"/>
                  </a:cxn>
                  <a:cxn ang="0">
                    <a:pos x="0" y="299"/>
                  </a:cxn>
                </a:cxnLst>
                <a:rect l="0" t="0" r="r" b="b"/>
                <a:pathLst>
                  <a:path w="85" h="362">
                    <a:moveTo>
                      <a:pt x="0" y="299"/>
                    </a:moveTo>
                    <a:lnTo>
                      <a:pt x="79" y="362"/>
                    </a:lnTo>
                    <a:lnTo>
                      <a:pt x="85" y="66"/>
                    </a:lnTo>
                    <a:lnTo>
                      <a:pt x="82" y="66"/>
                    </a:lnTo>
                    <a:lnTo>
                      <a:pt x="82" y="63"/>
                    </a:lnTo>
                    <a:lnTo>
                      <a:pt x="79" y="60"/>
                    </a:lnTo>
                    <a:lnTo>
                      <a:pt x="76" y="58"/>
                    </a:lnTo>
                    <a:lnTo>
                      <a:pt x="74" y="55"/>
                    </a:lnTo>
                    <a:lnTo>
                      <a:pt x="71" y="52"/>
                    </a:lnTo>
                    <a:lnTo>
                      <a:pt x="71" y="50"/>
                    </a:lnTo>
                    <a:lnTo>
                      <a:pt x="68" y="50"/>
                    </a:lnTo>
                    <a:lnTo>
                      <a:pt x="65" y="47"/>
                    </a:lnTo>
                    <a:lnTo>
                      <a:pt x="63" y="44"/>
                    </a:lnTo>
                    <a:lnTo>
                      <a:pt x="60" y="41"/>
                    </a:lnTo>
                    <a:lnTo>
                      <a:pt x="57" y="39"/>
                    </a:lnTo>
                    <a:lnTo>
                      <a:pt x="55" y="36"/>
                    </a:lnTo>
                    <a:lnTo>
                      <a:pt x="52" y="33"/>
                    </a:lnTo>
                    <a:lnTo>
                      <a:pt x="49" y="30"/>
                    </a:lnTo>
                    <a:lnTo>
                      <a:pt x="46" y="30"/>
                    </a:lnTo>
                    <a:lnTo>
                      <a:pt x="44" y="28"/>
                    </a:lnTo>
                    <a:lnTo>
                      <a:pt x="41" y="25"/>
                    </a:lnTo>
                    <a:lnTo>
                      <a:pt x="38" y="22"/>
                    </a:lnTo>
                    <a:lnTo>
                      <a:pt x="35" y="19"/>
                    </a:lnTo>
                    <a:lnTo>
                      <a:pt x="33" y="19"/>
                    </a:lnTo>
                    <a:lnTo>
                      <a:pt x="30" y="17"/>
                    </a:lnTo>
                    <a:lnTo>
                      <a:pt x="27" y="14"/>
                    </a:lnTo>
                    <a:lnTo>
                      <a:pt x="24" y="11"/>
                    </a:lnTo>
                    <a:lnTo>
                      <a:pt x="22" y="11"/>
                    </a:lnTo>
                    <a:lnTo>
                      <a:pt x="19" y="8"/>
                    </a:lnTo>
                    <a:lnTo>
                      <a:pt x="16" y="6"/>
                    </a:lnTo>
                    <a:lnTo>
                      <a:pt x="13" y="6"/>
                    </a:lnTo>
                    <a:lnTo>
                      <a:pt x="11" y="3"/>
                    </a:lnTo>
                    <a:lnTo>
                      <a:pt x="8" y="3"/>
                    </a:lnTo>
                    <a:lnTo>
                      <a:pt x="2" y="0"/>
                    </a:lnTo>
                    <a:lnTo>
                      <a:pt x="0" y="0"/>
                    </a:lnTo>
                    <a:lnTo>
                      <a:pt x="0" y="29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3" name="Freeform 99"/>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04" name="Freeform 100"/>
              <p:cNvSpPr>
                <a:spLocks/>
              </p:cNvSpPr>
              <p:nvPr/>
            </p:nvSpPr>
            <p:spPr bwMode="auto">
              <a:xfrm>
                <a:off x="3517" y="291"/>
                <a:ext cx="63" cy="96"/>
              </a:xfrm>
              <a:custGeom>
                <a:avLst/>
                <a:gdLst/>
                <a:ahLst/>
                <a:cxnLst>
                  <a:cxn ang="0">
                    <a:pos x="5" y="305"/>
                  </a:cxn>
                  <a:cxn ang="0">
                    <a:pos x="11" y="308"/>
                  </a:cxn>
                  <a:cxn ang="0">
                    <a:pos x="16" y="313"/>
                  </a:cxn>
                  <a:cxn ang="0">
                    <a:pos x="22" y="319"/>
                  </a:cxn>
                  <a:cxn ang="0">
                    <a:pos x="27" y="324"/>
                  </a:cxn>
                  <a:cxn ang="0">
                    <a:pos x="33" y="327"/>
                  </a:cxn>
                  <a:cxn ang="0">
                    <a:pos x="38" y="332"/>
                  </a:cxn>
                  <a:cxn ang="0">
                    <a:pos x="44" y="338"/>
                  </a:cxn>
                  <a:cxn ang="0">
                    <a:pos x="49" y="341"/>
                  </a:cxn>
                  <a:cxn ang="0">
                    <a:pos x="55" y="346"/>
                  </a:cxn>
                  <a:cxn ang="0">
                    <a:pos x="60" y="349"/>
                  </a:cxn>
                  <a:cxn ang="0">
                    <a:pos x="66" y="354"/>
                  </a:cxn>
                  <a:cxn ang="0">
                    <a:pos x="74" y="357"/>
                  </a:cxn>
                  <a:cxn ang="0">
                    <a:pos x="80" y="362"/>
                  </a:cxn>
                  <a:cxn ang="0">
                    <a:pos x="85" y="365"/>
                  </a:cxn>
                  <a:cxn ang="0">
                    <a:pos x="90" y="371"/>
                  </a:cxn>
                  <a:cxn ang="0">
                    <a:pos x="96" y="69"/>
                  </a:cxn>
                  <a:cxn ang="0">
                    <a:pos x="8" y="8"/>
                  </a:cxn>
                  <a:cxn ang="0">
                    <a:pos x="5" y="28"/>
                  </a:cxn>
                  <a:cxn ang="0">
                    <a:pos x="3" y="44"/>
                  </a:cxn>
                  <a:cxn ang="0">
                    <a:pos x="0" y="63"/>
                  </a:cxn>
                  <a:cxn ang="0">
                    <a:pos x="0" y="83"/>
                  </a:cxn>
                  <a:cxn ang="0">
                    <a:pos x="0" y="102"/>
                  </a:cxn>
                  <a:cxn ang="0">
                    <a:pos x="0" y="121"/>
                  </a:cxn>
                  <a:cxn ang="0">
                    <a:pos x="0" y="140"/>
                  </a:cxn>
                  <a:cxn ang="0">
                    <a:pos x="0" y="159"/>
                  </a:cxn>
                  <a:cxn ang="0">
                    <a:pos x="0" y="179"/>
                  </a:cxn>
                  <a:cxn ang="0">
                    <a:pos x="0" y="198"/>
                  </a:cxn>
                  <a:cxn ang="0">
                    <a:pos x="0" y="217"/>
                  </a:cxn>
                  <a:cxn ang="0">
                    <a:pos x="0" y="236"/>
                  </a:cxn>
                  <a:cxn ang="0">
                    <a:pos x="0" y="255"/>
                  </a:cxn>
                  <a:cxn ang="0">
                    <a:pos x="0" y="272"/>
                  </a:cxn>
                  <a:cxn ang="0">
                    <a:pos x="3" y="291"/>
                  </a:cxn>
                </a:cxnLst>
                <a:rect l="0" t="0" r="r" b="b"/>
                <a:pathLst>
                  <a:path w="96" h="371">
                    <a:moveTo>
                      <a:pt x="3" y="302"/>
                    </a:moveTo>
                    <a:lnTo>
                      <a:pt x="5" y="305"/>
                    </a:lnTo>
                    <a:lnTo>
                      <a:pt x="8" y="308"/>
                    </a:lnTo>
                    <a:lnTo>
                      <a:pt x="11" y="308"/>
                    </a:lnTo>
                    <a:lnTo>
                      <a:pt x="14" y="310"/>
                    </a:lnTo>
                    <a:lnTo>
                      <a:pt x="16" y="313"/>
                    </a:lnTo>
                    <a:lnTo>
                      <a:pt x="19" y="316"/>
                    </a:lnTo>
                    <a:lnTo>
                      <a:pt x="22" y="319"/>
                    </a:lnTo>
                    <a:lnTo>
                      <a:pt x="25" y="321"/>
                    </a:lnTo>
                    <a:lnTo>
                      <a:pt x="27" y="324"/>
                    </a:lnTo>
                    <a:lnTo>
                      <a:pt x="30" y="327"/>
                    </a:lnTo>
                    <a:lnTo>
                      <a:pt x="33" y="327"/>
                    </a:lnTo>
                    <a:lnTo>
                      <a:pt x="36" y="330"/>
                    </a:lnTo>
                    <a:lnTo>
                      <a:pt x="38" y="332"/>
                    </a:lnTo>
                    <a:lnTo>
                      <a:pt x="41" y="335"/>
                    </a:lnTo>
                    <a:lnTo>
                      <a:pt x="44" y="338"/>
                    </a:lnTo>
                    <a:lnTo>
                      <a:pt x="47" y="341"/>
                    </a:lnTo>
                    <a:lnTo>
                      <a:pt x="49" y="341"/>
                    </a:lnTo>
                    <a:lnTo>
                      <a:pt x="52" y="343"/>
                    </a:lnTo>
                    <a:lnTo>
                      <a:pt x="55" y="346"/>
                    </a:lnTo>
                    <a:lnTo>
                      <a:pt x="58" y="349"/>
                    </a:lnTo>
                    <a:lnTo>
                      <a:pt x="60" y="349"/>
                    </a:lnTo>
                    <a:lnTo>
                      <a:pt x="63" y="351"/>
                    </a:lnTo>
                    <a:lnTo>
                      <a:pt x="66" y="354"/>
                    </a:lnTo>
                    <a:lnTo>
                      <a:pt x="71" y="357"/>
                    </a:lnTo>
                    <a:lnTo>
                      <a:pt x="74" y="357"/>
                    </a:lnTo>
                    <a:lnTo>
                      <a:pt x="77" y="360"/>
                    </a:lnTo>
                    <a:lnTo>
                      <a:pt x="80" y="362"/>
                    </a:lnTo>
                    <a:lnTo>
                      <a:pt x="82" y="365"/>
                    </a:lnTo>
                    <a:lnTo>
                      <a:pt x="85" y="365"/>
                    </a:lnTo>
                    <a:lnTo>
                      <a:pt x="88" y="368"/>
                    </a:lnTo>
                    <a:lnTo>
                      <a:pt x="90" y="371"/>
                    </a:lnTo>
                    <a:lnTo>
                      <a:pt x="93" y="371"/>
                    </a:lnTo>
                    <a:lnTo>
                      <a:pt x="96" y="69"/>
                    </a:lnTo>
                    <a:lnTo>
                      <a:pt x="8" y="0"/>
                    </a:lnTo>
                    <a:lnTo>
                      <a:pt x="8" y="8"/>
                    </a:lnTo>
                    <a:lnTo>
                      <a:pt x="5" y="17"/>
                    </a:lnTo>
                    <a:lnTo>
                      <a:pt x="5" y="28"/>
                    </a:lnTo>
                    <a:lnTo>
                      <a:pt x="3" y="36"/>
                    </a:lnTo>
                    <a:lnTo>
                      <a:pt x="3" y="44"/>
                    </a:lnTo>
                    <a:lnTo>
                      <a:pt x="3" y="55"/>
                    </a:lnTo>
                    <a:lnTo>
                      <a:pt x="0" y="63"/>
                    </a:lnTo>
                    <a:lnTo>
                      <a:pt x="0" y="72"/>
                    </a:lnTo>
                    <a:lnTo>
                      <a:pt x="0" y="83"/>
                    </a:lnTo>
                    <a:lnTo>
                      <a:pt x="0" y="91"/>
                    </a:lnTo>
                    <a:lnTo>
                      <a:pt x="0" y="102"/>
                    </a:lnTo>
                    <a:lnTo>
                      <a:pt x="0" y="110"/>
                    </a:lnTo>
                    <a:lnTo>
                      <a:pt x="0" y="121"/>
                    </a:lnTo>
                    <a:lnTo>
                      <a:pt x="0" y="129"/>
                    </a:lnTo>
                    <a:lnTo>
                      <a:pt x="0" y="140"/>
                    </a:lnTo>
                    <a:lnTo>
                      <a:pt x="0" y="148"/>
                    </a:lnTo>
                    <a:lnTo>
                      <a:pt x="0" y="159"/>
                    </a:lnTo>
                    <a:lnTo>
                      <a:pt x="0" y="168"/>
                    </a:lnTo>
                    <a:lnTo>
                      <a:pt x="0" y="179"/>
                    </a:lnTo>
                    <a:lnTo>
                      <a:pt x="0" y="187"/>
                    </a:lnTo>
                    <a:lnTo>
                      <a:pt x="0" y="198"/>
                    </a:lnTo>
                    <a:lnTo>
                      <a:pt x="0" y="206"/>
                    </a:lnTo>
                    <a:lnTo>
                      <a:pt x="0" y="217"/>
                    </a:lnTo>
                    <a:lnTo>
                      <a:pt x="0" y="225"/>
                    </a:lnTo>
                    <a:lnTo>
                      <a:pt x="0" y="236"/>
                    </a:lnTo>
                    <a:lnTo>
                      <a:pt x="0" y="244"/>
                    </a:lnTo>
                    <a:lnTo>
                      <a:pt x="0" y="255"/>
                    </a:lnTo>
                    <a:lnTo>
                      <a:pt x="0" y="264"/>
                    </a:lnTo>
                    <a:lnTo>
                      <a:pt x="0" y="272"/>
                    </a:lnTo>
                    <a:lnTo>
                      <a:pt x="0" y="283"/>
                    </a:lnTo>
                    <a:lnTo>
                      <a:pt x="3" y="291"/>
                    </a:lnTo>
                    <a:lnTo>
                      <a:pt x="3" y="30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5" name="Freeform 101"/>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06" name="Freeform 102"/>
              <p:cNvSpPr>
                <a:spLocks/>
              </p:cNvSpPr>
              <p:nvPr/>
            </p:nvSpPr>
            <p:spPr bwMode="auto">
              <a:xfrm>
                <a:off x="3638" y="326"/>
                <a:ext cx="143" cy="125"/>
              </a:xfrm>
              <a:custGeom>
                <a:avLst/>
                <a:gdLst/>
                <a:ahLst/>
                <a:cxnLst>
                  <a:cxn ang="0">
                    <a:pos x="8" y="327"/>
                  </a:cxn>
                  <a:cxn ang="0">
                    <a:pos x="19" y="335"/>
                  </a:cxn>
                  <a:cxn ang="0">
                    <a:pos x="33" y="346"/>
                  </a:cxn>
                  <a:cxn ang="0">
                    <a:pos x="46" y="357"/>
                  </a:cxn>
                  <a:cxn ang="0">
                    <a:pos x="60" y="368"/>
                  </a:cxn>
                  <a:cxn ang="0">
                    <a:pos x="71" y="376"/>
                  </a:cxn>
                  <a:cxn ang="0">
                    <a:pos x="85" y="387"/>
                  </a:cxn>
                  <a:cxn ang="0">
                    <a:pos x="99" y="398"/>
                  </a:cxn>
                  <a:cxn ang="0">
                    <a:pos x="112" y="409"/>
                  </a:cxn>
                  <a:cxn ang="0">
                    <a:pos x="126" y="418"/>
                  </a:cxn>
                  <a:cxn ang="0">
                    <a:pos x="137" y="429"/>
                  </a:cxn>
                  <a:cxn ang="0">
                    <a:pos x="151" y="440"/>
                  </a:cxn>
                  <a:cxn ang="0">
                    <a:pos x="164" y="448"/>
                  </a:cxn>
                  <a:cxn ang="0">
                    <a:pos x="178" y="459"/>
                  </a:cxn>
                  <a:cxn ang="0">
                    <a:pos x="192" y="470"/>
                  </a:cxn>
                  <a:cxn ang="0">
                    <a:pos x="206" y="478"/>
                  </a:cxn>
                  <a:cxn ang="0">
                    <a:pos x="214" y="472"/>
                  </a:cxn>
                  <a:cxn ang="0">
                    <a:pos x="214" y="453"/>
                  </a:cxn>
                  <a:cxn ang="0">
                    <a:pos x="214" y="434"/>
                  </a:cxn>
                  <a:cxn ang="0">
                    <a:pos x="214" y="415"/>
                  </a:cxn>
                  <a:cxn ang="0">
                    <a:pos x="214" y="393"/>
                  </a:cxn>
                  <a:cxn ang="0">
                    <a:pos x="214" y="374"/>
                  </a:cxn>
                  <a:cxn ang="0">
                    <a:pos x="214" y="354"/>
                  </a:cxn>
                  <a:cxn ang="0">
                    <a:pos x="214" y="333"/>
                  </a:cxn>
                  <a:cxn ang="0">
                    <a:pos x="214" y="313"/>
                  </a:cxn>
                  <a:cxn ang="0">
                    <a:pos x="214" y="294"/>
                  </a:cxn>
                  <a:cxn ang="0">
                    <a:pos x="214" y="275"/>
                  </a:cxn>
                  <a:cxn ang="0">
                    <a:pos x="214" y="253"/>
                  </a:cxn>
                  <a:cxn ang="0">
                    <a:pos x="217" y="234"/>
                  </a:cxn>
                  <a:cxn ang="0">
                    <a:pos x="217" y="214"/>
                  </a:cxn>
                  <a:cxn ang="0">
                    <a:pos x="217" y="195"/>
                  </a:cxn>
                  <a:cxn ang="0">
                    <a:pos x="219" y="179"/>
                  </a:cxn>
                  <a:cxn ang="0">
                    <a:pos x="8" y="0"/>
                  </a:cxn>
                  <a:cxn ang="0">
                    <a:pos x="0" y="322"/>
                  </a:cxn>
                </a:cxnLst>
                <a:rect l="0" t="0" r="r" b="b"/>
                <a:pathLst>
                  <a:path w="219" h="483">
                    <a:moveTo>
                      <a:pt x="0" y="322"/>
                    </a:moveTo>
                    <a:lnTo>
                      <a:pt x="8" y="327"/>
                    </a:lnTo>
                    <a:lnTo>
                      <a:pt x="14" y="333"/>
                    </a:lnTo>
                    <a:lnTo>
                      <a:pt x="19" y="335"/>
                    </a:lnTo>
                    <a:lnTo>
                      <a:pt x="27" y="341"/>
                    </a:lnTo>
                    <a:lnTo>
                      <a:pt x="33" y="346"/>
                    </a:lnTo>
                    <a:lnTo>
                      <a:pt x="38" y="352"/>
                    </a:lnTo>
                    <a:lnTo>
                      <a:pt x="46" y="357"/>
                    </a:lnTo>
                    <a:lnTo>
                      <a:pt x="52" y="363"/>
                    </a:lnTo>
                    <a:lnTo>
                      <a:pt x="60" y="368"/>
                    </a:lnTo>
                    <a:lnTo>
                      <a:pt x="66" y="371"/>
                    </a:lnTo>
                    <a:lnTo>
                      <a:pt x="71" y="376"/>
                    </a:lnTo>
                    <a:lnTo>
                      <a:pt x="79" y="382"/>
                    </a:lnTo>
                    <a:lnTo>
                      <a:pt x="85" y="387"/>
                    </a:lnTo>
                    <a:lnTo>
                      <a:pt x="93" y="393"/>
                    </a:lnTo>
                    <a:lnTo>
                      <a:pt x="99" y="398"/>
                    </a:lnTo>
                    <a:lnTo>
                      <a:pt x="104" y="404"/>
                    </a:lnTo>
                    <a:lnTo>
                      <a:pt x="112" y="409"/>
                    </a:lnTo>
                    <a:lnTo>
                      <a:pt x="118" y="412"/>
                    </a:lnTo>
                    <a:lnTo>
                      <a:pt x="126" y="418"/>
                    </a:lnTo>
                    <a:lnTo>
                      <a:pt x="132" y="423"/>
                    </a:lnTo>
                    <a:lnTo>
                      <a:pt x="137" y="429"/>
                    </a:lnTo>
                    <a:lnTo>
                      <a:pt x="145" y="434"/>
                    </a:lnTo>
                    <a:lnTo>
                      <a:pt x="151" y="440"/>
                    </a:lnTo>
                    <a:lnTo>
                      <a:pt x="159" y="445"/>
                    </a:lnTo>
                    <a:lnTo>
                      <a:pt x="164" y="448"/>
                    </a:lnTo>
                    <a:lnTo>
                      <a:pt x="173" y="453"/>
                    </a:lnTo>
                    <a:lnTo>
                      <a:pt x="178" y="459"/>
                    </a:lnTo>
                    <a:lnTo>
                      <a:pt x="184" y="464"/>
                    </a:lnTo>
                    <a:lnTo>
                      <a:pt x="192" y="470"/>
                    </a:lnTo>
                    <a:lnTo>
                      <a:pt x="197" y="472"/>
                    </a:lnTo>
                    <a:lnTo>
                      <a:pt x="206" y="478"/>
                    </a:lnTo>
                    <a:lnTo>
                      <a:pt x="211" y="483"/>
                    </a:lnTo>
                    <a:lnTo>
                      <a:pt x="214" y="472"/>
                    </a:lnTo>
                    <a:lnTo>
                      <a:pt x="214" y="464"/>
                    </a:lnTo>
                    <a:lnTo>
                      <a:pt x="214" y="453"/>
                    </a:lnTo>
                    <a:lnTo>
                      <a:pt x="214" y="442"/>
                    </a:lnTo>
                    <a:lnTo>
                      <a:pt x="214" y="434"/>
                    </a:lnTo>
                    <a:lnTo>
                      <a:pt x="214" y="423"/>
                    </a:lnTo>
                    <a:lnTo>
                      <a:pt x="214" y="415"/>
                    </a:lnTo>
                    <a:lnTo>
                      <a:pt x="214" y="404"/>
                    </a:lnTo>
                    <a:lnTo>
                      <a:pt x="214" y="393"/>
                    </a:lnTo>
                    <a:lnTo>
                      <a:pt x="214" y="385"/>
                    </a:lnTo>
                    <a:lnTo>
                      <a:pt x="214" y="374"/>
                    </a:lnTo>
                    <a:lnTo>
                      <a:pt x="214" y="363"/>
                    </a:lnTo>
                    <a:lnTo>
                      <a:pt x="214" y="354"/>
                    </a:lnTo>
                    <a:lnTo>
                      <a:pt x="214" y="343"/>
                    </a:lnTo>
                    <a:lnTo>
                      <a:pt x="214" y="333"/>
                    </a:lnTo>
                    <a:lnTo>
                      <a:pt x="214" y="324"/>
                    </a:lnTo>
                    <a:lnTo>
                      <a:pt x="214" y="313"/>
                    </a:lnTo>
                    <a:lnTo>
                      <a:pt x="214" y="302"/>
                    </a:lnTo>
                    <a:lnTo>
                      <a:pt x="214" y="294"/>
                    </a:lnTo>
                    <a:lnTo>
                      <a:pt x="214" y="283"/>
                    </a:lnTo>
                    <a:lnTo>
                      <a:pt x="214" y="275"/>
                    </a:lnTo>
                    <a:lnTo>
                      <a:pt x="214" y="264"/>
                    </a:lnTo>
                    <a:lnTo>
                      <a:pt x="214" y="253"/>
                    </a:lnTo>
                    <a:lnTo>
                      <a:pt x="214" y="245"/>
                    </a:lnTo>
                    <a:lnTo>
                      <a:pt x="217" y="234"/>
                    </a:lnTo>
                    <a:lnTo>
                      <a:pt x="217" y="225"/>
                    </a:lnTo>
                    <a:lnTo>
                      <a:pt x="217" y="214"/>
                    </a:lnTo>
                    <a:lnTo>
                      <a:pt x="217" y="206"/>
                    </a:lnTo>
                    <a:lnTo>
                      <a:pt x="217" y="195"/>
                    </a:lnTo>
                    <a:lnTo>
                      <a:pt x="219" y="187"/>
                    </a:lnTo>
                    <a:lnTo>
                      <a:pt x="219" y="179"/>
                    </a:lnTo>
                    <a:lnTo>
                      <a:pt x="219" y="168"/>
                    </a:lnTo>
                    <a:lnTo>
                      <a:pt x="8" y="0"/>
                    </a:lnTo>
                    <a:lnTo>
                      <a:pt x="3" y="3"/>
                    </a:lnTo>
                    <a:lnTo>
                      <a:pt x="0" y="3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7" name="Freeform 103"/>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08" name="Freeform 104"/>
              <p:cNvSpPr>
                <a:spLocks/>
              </p:cNvSpPr>
              <p:nvPr/>
            </p:nvSpPr>
            <p:spPr bwMode="auto">
              <a:xfrm>
                <a:off x="3643" y="332"/>
                <a:ext cx="58" cy="93"/>
              </a:xfrm>
              <a:custGeom>
                <a:avLst/>
                <a:gdLst/>
                <a:ahLst/>
                <a:cxnLst>
                  <a:cxn ang="0">
                    <a:pos x="85" y="362"/>
                  </a:cxn>
                  <a:cxn ang="0">
                    <a:pos x="85" y="343"/>
                  </a:cxn>
                  <a:cxn ang="0">
                    <a:pos x="85" y="323"/>
                  </a:cxn>
                  <a:cxn ang="0">
                    <a:pos x="85" y="302"/>
                  </a:cxn>
                  <a:cxn ang="0">
                    <a:pos x="88" y="282"/>
                  </a:cxn>
                  <a:cxn ang="0">
                    <a:pos x="88" y="263"/>
                  </a:cxn>
                  <a:cxn ang="0">
                    <a:pos x="88" y="244"/>
                  </a:cxn>
                  <a:cxn ang="0">
                    <a:pos x="88" y="225"/>
                  </a:cxn>
                  <a:cxn ang="0">
                    <a:pos x="88" y="205"/>
                  </a:cxn>
                  <a:cxn ang="0">
                    <a:pos x="88" y="186"/>
                  </a:cxn>
                  <a:cxn ang="0">
                    <a:pos x="88" y="167"/>
                  </a:cxn>
                  <a:cxn ang="0">
                    <a:pos x="88" y="148"/>
                  </a:cxn>
                  <a:cxn ang="0">
                    <a:pos x="88" y="129"/>
                  </a:cxn>
                  <a:cxn ang="0">
                    <a:pos x="88" y="109"/>
                  </a:cxn>
                  <a:cxn ang="0">
                    <a:pos x="85" y="90"/>
                  </a:cxn>
                  <a:cxn ang="0">
                    <a:pos x="85" y="74"/>
                  </a:cxn>
                  <a:cxn ang="0">
                    <a:pos x="85" y="57"/>
                  </a:cxn>
                  <a:cxn ang="0">
                    <a:pos x="6" y="8"/>
                  </a:cxn>
                  <a:cxn ang="0">
                    <a:pos x="3" y="24"/>
                  </a:cxn>
                  <a:cxn ang="0">
                    <a:pos x="3" y="44"/>
                  </a:cxn>
                  <a:cxn ang="0">
                    <a:pos x="3" y="60"/>
                  </a:cxn>
                  <a:cxn ang="0">
                    <a:pos x="0" y="79"/>
                  </a:cxn>
                  <a:cxn ang="0">
                    <a:pos x="0" y="96"/>
                  </a:cxn>
                  <a:cxn ang="0">
                    <a:pos x="0" y="115"/>
                  </a:cxn>
                  <a:cxn ang="0">
                    <a:pos x="0" y="134"/>
                  </a:cxn>
                  <a:cxn ang="0">
                    <a:pos x="0" y="151"/>
                  </a:cxn>
                  <a:cxn ang="0">
                    <a:pos x="0" y="170"/>
                  </a:cxn>
                  <a:cxn ang="0">
                    <a:pos x="0" y="189"/>
                  </a:cxn>
                  <a:cxn ang="0">
                    <a:pos x="0" y="208"/>
                  </a:cxn>
                  <a:cxn ang="0">
                    <a:pos x="0" y="225"/>
                  </a:cxn>
                  <a:cxn ang="0">
                    <a:pos x="0" y="244"/>
                  </a:cxn>
                  <a:cxn ang="0">
                    <a:pos x="0" y="263"/>
                  </a:cxn>
                  <a:cxn ang="0">
                    <a:pos x="0" y="280"/>
                  </a:cxn>
                </a:cxnLst>
                <a:rect l="0" t="0" r="r" b="b"/>
                <a:pathLst>
                  <a:path w="88" h="362">
                    <a:moveTo>
                      <a:pt x="0" y="291"/>
                    </a:moveTo>
                    <a:lnTo>
                      <a:pt x="85" y="362"/>
                    </a:lnTo>
                    <a:lnTo>
                      <a:pt x="85" y="351"/>
                    </a:lnTo>
                    <a:lnTo>
                      <a:pt x="85" y="343"/>
                    </a:lnTo>
                    <a:lnTo>
                      <a:pt x="85" y="332"/>
                    </a:lnTo>
                    <a:lnTo>
                      <a:pt x="85" y="323"/>
                    </a:lnTo>
                    <a:lnTo>
                      <a:pt x="85" y="313"/>
                    </a:lnTo>
                    <a:lnTo>
                      <a:pt x="85" y="302"/>
                    </a:lnTo>
                    <a:lnTo>
                      <a:pt x="85" y="293"/>
                    </a:lnTo>
                    <a:lnTo>
                      <a:pt x="88" y="282"/>
                    </a:lnTo>
                    <a:lnTo>
                      <a:pt x="88" y="274"/>
                    </a:lnTo>
                    <a:lnTo>
                      <a:pt x="88" y="263"/>
                    </a:lnTo>
                    <a:lnTo>
                      <a:pt x="88" y="255"/>
                    </a:lnTo>
                    <a:lnTo>
                      <a:pt x="88" y="244"/>
                    </a:lnTo>
                    <a:lnTo>
                      <a:pt x="88" y="233"/>
                    </a:lnTo>
                    <a:lnTo>
                      <a:pt x="88" y="225"/>
                    </a:lnTo>
                    <a:lnTo>
                      <a:pt x="88" y="214"/>
                    </a:lnTo>
                    <a:lnTo>
                      <a:pt x="88" y="205"/>
                    </a:lnTo>
                    <a:lnTo>
                      <a:pt x="88" y="194"/>
                    </a:lnTo>
                    <a:lnTo>
                      <a:pt x="88" y="186"/>
                    </a:lnTo>
                    <a:lnTo>
                      <a:pt x="88" y="175"/>
                    </a:lnTo>
                    <a:lnTo>
                      <a:pt x="88" y="167"/>
                    </a:lnTo>
                    <a:lnTo>
                      <a:pt x="88" y="156"/>
                    </a:lnTo>
                    <a:lnTo>
                      <a:pt x="88" y="148"/>
                    </a:lnTo>
                    <a:lnTo>
                      <a:pt x="88" y="137"/>
                    </a:lnTo>
                    <a:lnTo>
                      <a:pt x="88" y="129"/>
                    </a:lnTo>
                    <a:lnTo>
                      <a:pt x="88" y="118"/>
                    </a:lnTo>
                    <a:lnTo>
                      <a:pt x="88" y="109"/>
                    </a:lnTo>
                    <a:lnTo>
                      <a:pt x="85" y="101"/>
                    </a:lnTo>
                    <a:lnTo>
                      <a:pt x="85" y="90"/>
                    </a:lnTo>
                    <a:lnTo>
                      <a:pt x="85" y="82"/>
                    </a:lnTo>
                    <a:lnTo>
                      <a:pt x="85" y="74"/>
                    </a:lnTo>
                    <a:lnTo>
                      <a:pt x="85" y="66"/>
                    </a:lnTo>
                    <a:lnTo>
                      <a:pt x="85" y="57"/>
                    </a:lnTo>
                    <a:lnTo>
                      <a:pt x="6" y="0"/>
                    </a:lnTo>
                    <a:lnTo>
                      <a:pt x="6" y="8"/>
                    </a:lnTo>
                    <a:lnTo>
                      <a:pt x="6" y="16"/>
                    </a:lnTo>
                    <a:lnTo>
                      <a:pt x="3" y="24"/>
                    </a:lnTo>
                    <a:lnTo>
                      <a:pt x="3" y="33"/>
                    </a:lnTo>
                    <a:lnTo>
                      <a:pt x="3" y="44"/>
                    </a:lnTo>
                    <a:lnTo>
                      <a:pt x="3" y="52"/>
                    </a:lnTo>
                    <a:lnTo>
                      <a:pt x="3" y="60"/>
                    </a:lnTo>
                    <a:lnTo>
                      <a:pt x="0" y="68"/>
                    </a:lnTo>
                    <a:lnTo>
                      <a:pt x="0" y="79"/>
                    </a:lnTo>
                    <a:lnTo>
                      <a:pt x="0" y="87"/>
                    </a:lnTo>
                    <a:lnTo>
                      <a:pt x="0" y="96"/>
                    </a:lnTo>
                    <a:lnTo>
                      <a:pt x="0" y="107"/>
                    </a:lnTo>
                    <a:lnTo>
                      <a:pt x="0" y="115"/>
                    </a:lnTo>
                    <a:lnTo>
                      <a:pt x="0" y="123"/>
                    </a:lnTo>
                    <a:lnTo>
                      <a:pt x="0" y="134"/>
                    </a:lnTo>
                    <a:lnTo>
                      <a:pt x="0" y="142"/>
                    </a:lnTo>
                    <a:lnTo>
                      <a:pt x="0" y="151"/>
                    </a:lnTo>
                    <a:lnTo>
                      <a:pt x="0" y="162"/>
                    </a:lnTo>
                    <a:lnTo>
                      <a:pt x="0" y="170"/>
                    </a:lnTo>
                    <a:lnTo>
                      <a:pt x="0" y="178"/>
                    </a:lnTo>
                    <a:lnTo>
                      <a:pt x="0" y="189"/>
                    </a:lnTo>
                    <a:lnTo>
                      <a:pt x="0" y="197"/>
                    </a:lnTo>
                    <a:lnTo>
                      <a:pt x="0" y="208"/>
                    </a:lnTo>
                    <a:lnTo>
                      <a:pt x="0" y="216"/>
                    </a:lnTo>
                    <a:lnTo>
                      <a:pt x="0" y="225"/>
                    </a:lnTo>
                    <a:lnTo>
                      <a:pt x="0" y="236"/>
                    </a:lnTo>
                    <a:lnTo>
                      <a:pt x="0" y="244"/>
                    </a:lnTo>
                    <a:lnTo>
                      <a:pt x="0" y="252"/>
                    </a:lnTo>
                    <a:lnTo>
                      <a:pt x="0" y="263"/>
                    </a:lnTo>
                    <a:lnTo>
                      <a:pt x="0" y="271"/>
                    </a:lnTo>
                    <a:lnTo>
                      <a:pt x="0" y="280"/>
                    </a:lnTo>
                    <a:lnTo>
                      <a:pt x="0" y="29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09" name="Freeform 105"/>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10"/>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10"/>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10" name="Freeform 106"/>
              <p:cNvSpPr>
                <a:spLocks/>
              </p:cNvSpPr>
              <p:nvPr/>
            </p:nvSpPr>
            <p:spPr bwMode="auto">
              <a:xfrm>
                <a:off x="4321" y="296"/>
                <a:ext cx="472" cy="153"/>
              </a:xfrm>
              <a:custGeom>
                <a:avLst/>
                <a:gdLst/>
                <a:ahLst/>
                <a:cxnLst>
                  <a:cxn ang="0">
                    <a:pos x="2" y="66"/>
                  </a:cxn>
                  <a:cxn ang="0">
                    <a:pos x="8" y="72"/>
                  </a:cxn>
                  <a:cxn ang="0">
                    <a:pos x="13" y="80"/>
                  </a:cxn>
                  <a:cxn ang="0">
                    <a:pos x="22" y="86"/>
                  </a:cxn>
                  <a:cxn ang="0">
                    <a:pos x="30" y="91"/>
                  </a:cxn>
                  <a:cxn ang="0">
                    <a:pos x="38" y="96"/>
                  </a:cxn>
                  <a:cxn ang="0">
                    <a:pos x="46" y="105"/>
                  </a:cxn>
                  <a:cxn ang="0">
                    <a:pos x="54" y="107"/>
                  </a:cxn>
                  <a:cxn ang="0">
                    <a:pos x="60" y="116"/>
                  </a:cxn>
                  <a:cxn ang="0">
                    <a:pos x="68" y="121"/>
                  </a:cxn>
                  <a:cxn ang="0">
                    <a:pos x="85" y="121"/>
                  </a:cxn>
                  <a:cxn ang="0">
                    <a:pos x="104" y="121"/>
                  </a:cxn>
                  <a:cxn ang="0">
                    <a:pos x="123" y="118"/>
                  </a:cxn>
                  <a:cxn ang="0">
                    <a:pos x="142" y="116"/>
                  </a:cxn>
                  <a:cxn ang="0">
                    <a:pos x="162" y="116"/>
                  </a:cxn>
                  <a:cxn ang="0">
                    <a:pos x="181" y="113"/>
                  </a:cxn>
                  <a:cxn ang="0">
                    <a:pos x="200" y="113"/>
                  </a:cxn>
                  <a:cxn ang="0">
                    <a:pos x="219" y="110"/>
                  </a:cxn>
                  <a:cxn ang="0">
                    <a:pos x="238" y="107"/>
                  </a:cxn>
                  <a:cxn ang="0">
                    <a:pos x="258" y="105"/>
                  </a:cxn>
                  <a:cxn ang="0">
                    <a:pos x="277" y="99"/>
                  </a:cxn>
                  <a:cxn ang="0">
                    <a:pos x="285" y="127"/>
                  </a:cxn>
                  <a:cxn ang="0">
                    <a:pos x="285" y="154"/>
                  </a:cxn>
                  <a:cxn ang="0">
                    <a:pos x="285" y="182"/>
                  </a:cxn>
                  <a:cxn ang="0">
                    <a:pos x="285" y="209"/>
                  </a:cxn>
                  <a:cxn ang="0">
                    <a:pos x="285" y="236"/>
                  </a:cxn>
                  <a:cxn ang="0">
                    <a:pos x="282" y="267"/>
                  </a:cxn>
                  <a:cxn ang="0">
                    <a:pos x="282" y="297"/>
                  </a:cxn>
                  <a:cxn ang="0">
                    <a:pos x="282" y="327"/>
                  </a:cxn>
                  <a:cxn ang="0">
                    <a:pos x="282" y="354"/>
                  </a:cxn>
                  <a:cxn ang="0">
                    <a:pos x="285" y="385"/>
                  </a:cxn>
                  <a:cxn ang="0">
                    <a:pos x="288" y="415"/>
                  </a:cxn>
                  <a:cxn ang="0">
                    <a:pos x="148" y="434"/>
                  </a:cxn>
                  <a:cxn ang="0">
                    <a:pos x="145" y="451"/>
                  </a:cxn>
                  <a:cxn ang="0">
                    <a:pos x="145" y="464"/>
                  </a:cxn>
                  <a:cxn ang="0">
                    <a:pos x="142" y="478"/>
                  </a:cxn>
                  <a:cxn ang="0">
                    <a:pos x="142" y="494"/>
                  </a:cxn>
                  <a:cxn ang="0">
                    <a:pos x="142" y="508"/>
                  </a:cxn>
                  <a:cxn ang="0">
                    <a:pos x="142" y="525"/>
                  </a:cxn>
                  <a:cxn ang="0">
                    <a:pos x="142" y="538"/>
                  </a:cxn>
                  <a:cxn ang="0">
                    <a:pos x="142" y="552"/>
                  </a:cxn>
                  <a:cxn ang="0">
                    <a:pos x="142" y="569"/>
                  </a:cxn>
                  <a:cxn ang="0">
                    <a:pos x="142" y="585"/>
                  </a:cxn>
                  <a:cxn ang="0">
                    <a:pos x="721" y="549"/>
                  </a:cxn>
                  <a:cxn ang="0">
                    <a:pos x="0" y="61"/>
                  </a:cxn>
                </a:cxnLst>
                <a:rect l="0" t="0" r="r" b="b"/>
                <a:pathLst>
                  <a:path w="721" h="593">
                    <a:moveTo>
                      <a:pt x="0" y="61"/>
                    </a:moveTo>
                    <a:lnTo>
                      <a:pt x="2" y="64"/>
                    </a:lnTo>
                    <a:lnTo>
                      <a:pt x="2" y="66"/>
                    </a:lnTo>
                    <a:lnTo>
                      <a:pt x="5" y="66"/>
                    </a:lnTo>
                    <a:lnTo>
                      <a:pt x="5" y="69"/>
                    </a:lnTo>
                    <a:lnTo>
                      <a:pt x="8" y="72"/>
                    </a:lnTo>
                    <a:lnTo>
                      <a:pt x="11" y="75"/>
                    </a:lnTo>
                    <a:lnTo>
                      <a:pt x="13" y="77"/>
                    </a:lnTo>
                    <a:lnTo>
                      <a:pt x="13" y="80"/>
                    </a:lnTo>
                    <a:lnTo>
                      <a:pt x="16" y="80"/>
                    </a:lnTo>
                    <a:lnTo>
                      <a:pt x="19" y="83"/>
                    </a:lnTo>
                    <a:lnTo>
                      <a:pt x="22" y="86"/>
                    </a:lnTo>
                    <a:lnTo>
                      <a:pt x="24" y="88"/>
                    </a:lnTo>
                    <a:lnTo>
                      <a:pt x="27" y="91"/>
                    </a:lnTo>
                    <a:lnTo>
                      <a:pt x="30" y="91"/>
                    </a:lnTo>
                    <a:lnTo>
                      <a:pt x="33" y="94"/>
                    </a:lnTo>
                    <a:lnTo>
                      <a:pt x="35" y="94"/>
                    </a:lnTo>
                    <a:lnTo>
                      <a:pt x="38" y="96"/>
                    </a:lnTo>
                    <a:lnTo>
                      <a:pt x="41" y="99"/>
                    </a:lnTo>
                    <a:lnTo>
                      <a:pt x="44" y="102"/>
                    </a:lnTo>
                    <a:lnTo>
                      <a:pt x="46" y="105"/>
                    </a:lnTo>
                    <a:lnTo>
                      <a:pt x="49" y="105"/>
                    </a:lnTo>
                    <a:lnTo>
                      <a:pt x="52" y="107"/>
                    </a:lnTo>
                    <a:lnTo>
                      <a:pt x="54" y="107"/>
                    </a:lnTo>
                    <a:lnTo>
                      <a:pt x="57" y="110"/>
                    </a:lnTo>
                    <a:lnTo>
                      <a:pt x="60" y="113"/>
                    </a:lnTo>
                    <a:lnTo>
                      <a:pt x="60" y="116"/>
                    </a:lnTo>
                    <a:lnTo>
                      <a:pt x="63" y="116"/>
                    </a:lnTo>
                    <a:lnTo>
                      <a:pt x="65" y="118"/>
                    </a:lnTo>
                    <a:lnTo>
                      <a:pt x="68" y="121"/>
                    </a:lnTo>
                    <a:lnTo>
                      <a:pt x="71" y="124"/>
                    </a:lnTo>
                    <a:lnTo>
                      <a:pt x="76" y="121"/>
                    </a:lnTo>
                    <a:lnTo>
                      <a:pt x="85" y="121"/>
                    </a:lnTo>
                    <a:lnTo>
                      <a:pt x="90" y="121"/>
                    </a:lnTo>
                    <a:lnTo>
                      <a:pt x="96" y="121"/>
                    </a:lnTo>
                    <a:lnTo>
                      <a:pt x="104" y="121"/>
                    </a:lnTo>
                    <a:lnTo>
                      <a:pt x="109" y="118"/>
                    </a:lnTo>
                    <a:lnTo>
                      <a:pt x="118" y="118"/>
                    </a:lnTo>
                    <a:lnTo>
                      <a:pt x="123" y="118"/>
                    </a:lnTo>
                    <a:lnTo>
                      <a:pt x="129" y="118"/>
                    </a:lnTo>
                    <a:lnTo>
                      <a:pt x="137" y="118"/>
                    </a:lnTo>
                    <a:lnTo>
                      <a:pt x="142" y="116"/>
                    </a:lnTo>
                    <a:lnTo>
                      <a:pt x="151" y="116"/>
                    </a:lnTo>
                    <a:lnTo>
                      <a:pt x="156" y="116"/>
                    </a:lnTo>
                    <a:lnTo>
                      <a:pt x="162" y="116"/>
                    </a:lnTo>
                    <a:lnTo>
                      <a:pt x="170" y="116"/>
                    </a:lnTo>
                    <a:lnTo>
                      <a:pt x="175" y="116"/>
                    </a:lnTo>
                    <a:lnTo>
                      <a:pt x="181" y="113"/>
                    </a:lnTo>
                    <a:lnTo>
                      <a:pt x="189" y="113"/>
                    </a:lnTo>
                    <a:lnTo>
                      <a:pt x="194" y="113"/>
                    </a:lnTo>
                    <a:lnTo>
                      <a:pt x="200" y="113"/>
                    </a:lnTo>
                    <a:lnTo>
                      <a:pt x="208" y="113"/>
                    </a:lnTo>
                    <a:lnTo>
                      <a:pt x="214" y="110"/>
                    </a:lnTo>
                    <a:lnTo>
                      <a:pt x="219" y="110"/>
                    </a:lnTo>
                    <a:lnTo>
                      <a:pt x="227" y="110"/>
                    </a:lnTo>
                    <a:lnTo>
                      <a:pt x="233" y="107"/>
                    </a:lnTo>
                    <a:lnTo>
                      <a:pt x="238" y="107"/>
                    </a:lnTo>
                    <a:lnTo>
                      <a:pt x="247" y="107"/>
                    </a:lnTo>
                    <a:lnTo>
                      <a:pt x="252" y="105"/>
                    </a:lnTo>
                    <a:lnTo>
                      <a:pt x="258" y="105"/>
                    </a:lnTo>
                    <a:lnTo>
                      <a:pt x="266" y="102"/>
                    </a:lnTo>
                    <a:lnTo>
                      <a:pt x="271" y="102"/>
                    </a:lnTo>
                    <a:lnTo>
                      <a:pt x="277" y="99"/>
                    </a:lnTo>
                    <a:lnTo>
                      <a:pt x="285" y="107"/>
                    </a:lnTo>
                    <a:lnTo>
                      <a:pt x="285" y="116"/>
                    </a:lnTo>
                    <a:lnTo>
                      <a:pt x="285" y="127"/>
                    </a:lnTo>
                    <a:lnTo>
                      <a:pt x="285" y="135"/>
                    </a:lnTo>
                    <a:lnTo>
                      <a:pt x="285" y="143"/>
                    </a:lnTo>
                    <a:lnTo>
                      <a:pt x="285" y="154"/>
                    </a:lnTo>
                    <a:lnTo>
                      <a:pt x="285" y="162"/>
                    </a:lnTo>
                    <a:lnTo>
                      <a:pt x="285" y="171"/>
                    </a:lnTo>
                    <a:lnTo>
                      <a:pt x="285" y="182"/>
                    </a:lnTo>
                    <a:lnTo>
                      <a:pt x="285" y="190"/>
                    </a:lnTo>
                    <a:lnTo>
                      <a:pt x="285" y="201"/>
                    </a:lnTo>
                    <a:lnTo>
                      <a:pt x="285" y="209"/>
                    </a:lnTo>
                    <a:lnTo>
                      <a:pt x="285" y="217"/>
                    </a:lnTo>
                    <a:lnTo>
                      <a:pt x="285" y="228"/>
                    </a:lnTo>
                    <a:lnTo>
                      <a:pt x="285" y="236"/>
                    </a:lnTo>
                    <a:lnTo>
                      <a:pt x="282" y="247"/>
                    </a:lnTo>
                    <a:lnTo>
                      <a:pt x="282" y="258"/>
                    </a:lnTo>
                    <a:lnTo>
                      <a:pt x="282" y="267"/>
                    </a:lnTo>
                    <a:lnTo>
                      <a:pt x="282" y="278"/>
                    </a:lnTo>
                    <a:lnTo>
                      <a:pt x="282" y="286"/>
                    </a:lnTo>
                    <a:lnTo>
                      <a:pt x="282" y="297"/>
                    </a:lnTo>
                    <a:lnTo>
                      <a:pt x="282" y="305"/>
                    </a:lnTo>
                    <a:lnTo>
                      <a:pt x="282" y="316"/>
                    </a:lnTo>
                    <a:lnTo>
                      <a:pt x="282" y="327"/>
                    </a:lnTo>
                    <a:lnTo>
                      <a:pt x="282" y="335"/>
                    </a:lnTo>
                    <a:lnTo>
                      <a:pt x="282" y="346"/>
                    </a:lnTo>
                    <a:lnTo>
                      <a:pt x="282" y="354"/>
                    </a:lnTo>
                    <a:lnTo>
                      <a:pt x="282" y="365"/>
                    </a:lnTo>
                    <a:lnTo>
                      <a:pt x="285" y="376"/>
                    </a:lnTo>
                    <a:lnTo>
                      <a:pt x="285" y="385"/>
                    </a:lnTo>
                    <a:lnTo>
                      <a:pt x="285" y="396"/>
                    </a:lnTo>
                    <a:lnTo>
                      <a:pt x="285" y="407"/>
                    </a:lnTo>
                    <a:lnTo>
                      <a:pt x="288" y="415"/>
                    </a:lnTo>
                    <a:lnTo>
                      <a:pt x="280" y="420"/>
                    </a:lnTo>
                    <a:lnTo>
                      <a:pt x="148" y="429"/>
                    </a:lnTo>
                    <a:lnTo>
                      <a:pt x="148" y="434"/>
                    </a:lnTo>
                    <a:lnTo>
                      <a:pt x="148" y="440"/>
                    </a:lnTo>
                    <a:lnTo>
                      <a:pt x="145" y="445"/>
                    </a:lnTo>
                    <a:lnTo>
                      <a:pt x="145" y="451"/>
                    </a:lnTo>
                    <a:lnTo>
                      <a:pt x="145" y="453"/>
                    </a:lnTo>
                    <a:lnTo>
                      <a:pt x="145" y="459"/>
                    </a:lnTo>
                    <a:lnTo>
                      <a:pt x="145" y="464"/>
                    </a:lnTo>
                    <a:lnTo>
                      <a:pt x="142" y="470"/>
                    </a:lnTo>
                    <a:lnTo>
                      <a:pt x="142" y="475"/>
                    </a:lnTo>
                    <a:lnTo>
                      <a:pt x="142" y="478"/>
                    </a:lnTo>
                    <a:lnTo>
                      <a:pt x="142" y="483"/>
                    </a:lnTo>
                    <a:lnTo>
                      <a:pt x="142" y="489"/>
                    </a:lnTo>
                    <a:lnTo>
                      <a:pt x="142" y="494"/>
                    </a:lnTo>
                    <a:lnTo>
                      <a:pt x="142" y="500"/>
                    </a:lnTo>
                    <a:lnTo>
                      <a:pt x="142" y="503"/>
                    </a:lnTo>
                    <a:lnTo>
                      <a:pt x="142" y="508"/>
                    </a:lnTo>
                    <a:lnTo>
                      <a:pt x="142" y="514"/>
                    </a:lnTo>
                    <a:lnTo>
                      <a:pt x="142" y="519"/>
                    </a:lnTo>
                    <a:lnTo>
                      <a:pt x="142" y="525"/>
                    </a:lnTo>
                    <a:lnTo>
                      <a:pt x="142" y="527"/>
                    </a:lnTo>
                    <a:lnTo>
                      <a:pt x="142" y="533"/>
                    </a:lnTo>
                    <a:lnTo>
                      <a:pt x="142" y="538"/>
                    </a:lnTo>
                    <a:lnTo>
                      <a:pt x="142" y="544"/>
                    </a:lnTo>
                    <a:lnTo>
                      <a:pt x="142" y="549"/>
                    </a:lnTo>
                    <a:lnTo>
                      <a:pt x="142" y="552"/>
                    </a:lnTo>
                    <a:lnTo>
                      <a:pt x="142" y="558"/>
                    </a:lnTo>
                    <a:lnTo>
                      <a:pt x="142" y="563"/>
                    </a:lnTo>
                    <a:lnTo>
                      <a:pt x="142" y="569"/>
                    </a:lnTo>
                    <a:lnTo>
                      <a:pt x="142" y="574"/>
                    </a:lnTo>
                    <a:lnTo>
                      <a:pt x="142" y="579"/>
                    </a:lnTo>
                    <a:lnTo>
                      <a:pt x="142" y="585"/>
                    </a:lnTo>
                    <a:lnTo>
                      <a:pt x="142" y="590"/>
                    </a:lnTo>
                    <a:lnTo>
                      <a:pt x="175" y="593"/>
                    </a:lnTo>
                    <a:lnTo>
                      <a:pt x="721" y="549"/>
                    </a:lnTo>
                    <a:lnTo>
                      <a:pt x="721" y="3"/>
                    </a:lnTo>
                    <a:lnTo>
                      <a:pt x="708" y="0"/>
                    </a:lnTo>
                    <a:lnTo>
                      <a:pt x="0" y="6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1" name="Freeform 107"/>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12" name="Freeform 108"/>
              <p:cNvSpPr>
                <a:spLocks/>
              </p:cNvSpPr>
              <p:nvPr/>
            </p:nvSpPr>
            <p:spPr bwMode="auto">
              <a:xfrm>
                <a:off x="4563" y="317"/>
                <a:ext cx="182" cy="84"/>
              </a:xfrm>
              <a:custGeom>
                <a:avLst/>
                <a:gdLst/>
                <a:ahLst/>
                <a:cxnLst>
                  <a:cxn ang="0">
                    <a:pos x="3" y="329"/>
                  </a:cxn>
                  <a:cxn ang="0">
                    <a:pos x="277" y="302"/>
                  </a:cxn>
                  <a:cxn ang="0">
                    <a:pos x="277" y="283"/>
                  </a:cxn>
                  <a:cxn ang="0">
                    <a:pos x="277" y="263"/>
                  </a:cxn>
                  <a:cxn ang="0">
                    <a:pos x="277" y="242"/>
                  </a:cxn>
                  <a:cxn ang="0">
                    <a:pos x="277" y="222"/>
                  </a:cxn>
                  <a:cxn ang="0">
                    <a:pos x="277" y="203"/>
                  </a:cxn>
                  <a:cxn ang="0">
                    <a:pos x="277" y="184"/>
                  </a:cxn>
                  <a:cxn ang="0">
                    <a:pos x="277" y="165"/>
                  </a:cxn>
                  <a:cxn ang="0">
                    <a:pos x="277" y="145"/>
                  </a:cxn>
                  <a:cxn ang="0">
                    <a:pos x="277" y="126"/>
                  </a:cxn>
                  <a:cxn ang="0">
                    <a:pos x="277" y="107"/>
                  </a:cxn>
                  <a:cxn ang="0">
                    <a:pos x="277" y="88"/>
                  </a:cxn>
                  <a:cxn ang="0">
                    <a:pos x="277" y="69"/>
                  </a:cxn>
                  <a:cxn ang="0">
                    <a:pos x="277" y="49"/>
                  </a:cxn>
                  <a:cxn ang="0">
                    <a:pos x="277" y="30"/>
                  </a:cxn>
                  <a:cxn ang="0">
                    <a:pos x="277" y="11"/>
                  </a:cxn>
                  <a:cxn ang="0">
                    <a:pos x="269" y="0"/>
                  </a:cxn>
                  <a:cxn ang="0">
                    <a:pos x="253" y="3"/>
                  </a:cxn>
                  <a:cxn ang="0">
                    <a:pos x="236" y="3"/>
                  </a:cxn>
                  <a:cxn ang="0">
                    <a:pos x="220" y="3"/>
                  </a:cxn>
                  <a:cxn ang="0">
                    <a:pos x="203" y="3"/>
                  </a:cxn>
                  <a:cxn ang="0">
                    <a:pos x="187" y="6"/>
                  </a:cxn>
                  <a:cxn ang="0">
                    <a:pos x="167" y="6"/>
                  </a:cxn>
                  <a:cxn ang="0">
                    <a:pos x="151" y="8"/>
                  </a:cxn>
                  <a:cxn ang="0">
                    <a:pos x="135" y="8"/>
                  </a:cxn>
                  <a:cxn ang="0">
                    <a:pos x="118" y="11"/>
                  </a:cxn>
                  <a:cxn ang="0">
                    <a:pos x="102" y="14"/>
                  </a:cxn>
                  <a:cxn ang="0">
                    <a:pos x="82" y="14"/>
                  </a:cxn>
                  <a:cxn ang="0">
                    <a:pos x="66" y="14"/>
                  </a:cxn>
                  <a:cxn ang="0">
                    <a:pos x="49" y="16"/>
                  </a:cxn>
                  <a:cxn ang="0">
                    <a:pos x="33" y="16"/>
                  </a:cxn>
                  <a:cxn ang="0">
                    <a:pos x="17" y="16"/>
                  </a:cxn>
                  <a:cxn ang="0">
                    <a:pos x="0" y="27"/>
                  </a:cxn>
                </a:cxnLst>
                <a:rect l="0" t="0" r="r" b="b"/>
                <a:pathLst>
                  <a:path w="277" h="329">
                    <a:moveTo>
                      <a:pt x="0" y="27"/>
                    </a:moveTo>
                    <a:lnTo>
                      <a:pt x="3" y="329"/>
                    </a:lnTo>
                    <a:lnTo>
                      <a:pt x="277" y="310"/>
                    </a:lnTo>
                    <a:lnTo>
                      <a:pt x="277" y="302"/>
                    </a:lnTo>
                    <a:lnTo>
                      <a:pt x="277" y="291"/>
                    </a:lnTo>
                    <a:lnTo>
                      <a:pt x="277" y="283"/>
                    </a:lnTo>
                    <a:lnTo>
                      <a:pt x="277" y="272"/>
                    </a:lnTo>
                    <a:lnTo>
                      <a:pt x="277" y="263"/>
                    </a:lnTo>
                    <a:lnTo>
                      <a:pt x="277" y="252"/>
                    </a:lnTo>
                    <a:lnTo>
                      <a:pt x="277" y="242"/>
                    </a:lnTo>
                    <a:lnTo>
                      <a:pt x="277" y="233"/>
                    </a:lnTo>
                    <a:lnTo>
                      <a:pt x="277" y="222"/>
                    </a:lnTo>
                    <a:lnTo>
                      <a:pt x="277" y="214"/>
                    </a:lnTo>
                    <a:lnTo>
                      <a:pt x="277" y="203"/>
                    </a:lnTo>
                    <a:lnTo>
                      <a:pt x="277" y="195"/>
                    </a:lnTo>
                    <a:lnTo>
                      <a:pt x="277" y="184"/>
                    </a:lnTo>
                    <a:lnTo>
                      <a:pt x="277" y="176"/>
                    </a:lnTo>
                    <a:lnTo>
                      <a:pt x="277" y="165"/>
                    </a:lnTo>
                    <a:lnTo>
                      <a:pt x="277" y="154"/>
                    </a:lnTo>
                    <a:lnTo>
                      <a:pt x="277" y="145"/>
                    </a:lnTo>
                    <a:lnTo>
                      <a:pt x="277" y="134"/>
                    </a:lnTo>
                    <a:lnTo>
                      <a:pt x="277" y="126"/>
                    </a:lnTo>
                    <a:lnTo>
                      <a:pt x="277" y="115"/>
                    </a:lnTo>
                    <a:lnTo>
                      <a:pt x="277" y="107"/>
                    </a:lnTo>
                    <a:lnTo>
                      <a:pt x="277" y="96"/>
                    </a:lnTo>
                    <a:lnTo>
                      <a:pt x="277" y="88"/>
                    </a:lnTo>
                    <a:lnTo>
                      <a:pt x="277" y="77"/>
                    </a:lnTo>
                    <a:lnTo>
                      <a:pt x="277" y="69"/>
                    </a:lnTo>
                    <a:lnTo>
                      <a:pt x="277" y="58"/>
                    </a:lnTo>
                    <a:lnTo>
                      <a:pt x="277" y="49"/>
                    </a:lnTo>
                    <a:lnTo>
                      <a:pt x="277" y="38"/>
                    </a:lnTo>
                    <a:lnTo>
                      <a:pt x="277" y="30"/>
                    </a:lnTo>
                    <a:lnTo>
                      <a:pt x="277" y="19"/>
                    </a:lnTo>
                    <a:lnTo>
                      <a:pt x="277" y="11"/>
                    </a:lnTo>
                    <a:lnTo>
                      <a:pt x="277" y="0"/>
                    </a:lnTo>
                    <a:lnTo>
                      <a:pt x="269" y="0"/>
                    </a:lnTo>
                    <a:lnTo>
                      <a:pt x="261" y="0"/>
                    </a:lnTo>
                    <a:lnTo>
                      <a:pt x="253" y="3"/>
                    </a:lnTo>
                    <a:lnTo>
                      <a:pt x="244" y="3"/>
                    </a:lnTo>
                    <a:lnTo>
                      <a:pt x="236" y="3"/>
                    </a:lnTo>
                    <a:lnTo>
                      <a:pt x="228" y="3"/>
                    </a:lnTo>
                    <a:lnTo>
                      <a:pt x="220" y="3"/>
                    </a:lnTo>
                    <a:lnTo>
                      <a:pt x="211" y="3"/>
                    </a:lnTo>
                    <a:lnTo>
                      <a:pt x="203" y="3"/>
                    </a:lnTo>
                    <a:lnTo>
                      <a:pt x="195" y="6"/>
                    </a:lnTo>
                    <a:lnTo>
                      <a:pt x="187" y="6"/>
                    </a:lnTo>
                    <a:lnTo>
                      <a:pt x="178" y="6"/>
                    </a:lnTo>
                    <a:lnTo>
                      <a:pt x="167" y="6"/>
                    </a:lnTo>
                    <a:lnTo>
                      <a:pt x="159" y="8"/>
                    </a:lnTo>
                    <a:lnTo>
                      <a:pt x="151" y="8"/>
                    </a:lnTo>
                    <a:lnTo>
                      <a:pt x="143" y="8"/>
                    </a:lnTo>
                    <a:lnTo>
                      <a:pt x="135" y="8"/>
                    </a:lnTo>
                    <a:lnTo>
                      <a:pt x="126" y="11"/>
                    </a:lnTo>
                    <a:lnTo>
                      <a:pt x="118" y="11"/>
                    </a:lnTo>
                    <a:lnTo>
                      <a:pt x="110" y="11"/>
                    </a:lnTo>
                    <a:lnTo>
                      <a:pt x="102" y="14"/>
                    </a:lnTo>
                    <a:lnTo>
                      <a:pt x="91" y="14"/>
                    </a:lnTo>
                    <a:lnTo>
                      <a:pt x="82" y="14"/>
                    </a:lnTo>
                    <a:lnTo>
                      <a:pt x="74" y="14"/>
                    </a:lnTo>
                    <a:lnTo>
                      <a:pt x="66" y="14"/>
                    </a:lnTo>
                    <a:lnTo>
                      <a:pt x="58" y="16"/>
                    </a:lnTo>
                    <a:lnTo>
                      <a:pt x="49" y="16"/>
                    </a:lnTo>
                    <a:lnTo>
                      <a:pt x="41" y="16"/>
                    </a:lnTo>
                    <a:lnTo>
                      <a:pt x="33" y="16"/>
                    </a:lnTo>
                    <a:lnTo>
                      <a:pt x="25" y="16"/>
                    </a:lnTo>
                    <a:lnTo>
                      <a:pt x="17" y="16"/>
                    </a:lnTo>
                    <a:lnTo>
                      <a:pt x="8" y="16"/>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3" name="Freeform 109"/>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14" name="Freeform 110"/>
              <p:cNvSpPr>
                <a:spLocks/>
              </p:cNvSpPr>
              <p:nvPr/>
            </p:nvSpPr>
            <p:spPr bwMode="auto">
              <a:xfrm>
                <a:off x="3708" y="351"/>
                <a:ext cx="66" cy="94"/>
              </a:xfrm>
              <a:custGeom>
                <a:avLst/>
                <a:gdLst/>
                <a:ahLst/>
                <a:cxnLst>
                  <a:cxn ang="0">
                    <a:pos x="3" y="8"/>
                  </a:cxn>
                  <a:cxn ang="0">
                    <a:pos x="3" y="24"/>
                  </a:cxn>
                  <a:cxn ang="0">
                    <a:pos x="0" y="44"/>
                  </a:cxn>
                  <a:cxn ang="0">
                    <a:pos x="0" y="60"/>
                  </a:cxn>
                  <a:cxn ang="0">
                    <a:pos x="0" y="79"/>
                  </a:cxn>
                  <a:cxn ang="0">
                    <a:pos x="0" y="96"/>
                  </a:cxn>
                  <a:cxn ang="0">
                    <a:pos x="0" y="115"/>
                  </a:cxn>
                  <a:cxn ang="0">
                    <a:pos x="0" y="134"/>
                  </a:cxn>
                  <a:cxn ang="0">
                    <a:pos x="0" y="153"/>
                  </a:cxn>
                  <a:cxn ang="0">
                    <a:pos x="0" y="173"/>
                  </a:cxn>
                  <a:cxn ang="0">
                    <a:pos x="0" y="192"/>
                  </a:cxn>
                  <a:cxn ang="0">
                    <a:pos x="0" y="211"/>
                  </a:cxn>
                  <a:cxn ang="0">
                    <a:pos x="0" y="230"/>
                  </a:cxn>
                  <a:cxn ang="0">
                    <a:pos x="0" y="249"/>
                  </a:cxn>
                  <a:cxn ang="0">
                    <a:pos x="0" y="269"/>
                  </a:cxn>
                  <a:cxn ang="0">
                    <a:pos x="0" y="285"/>
                  </a:cxn>
                  <a:cxn ang="0">
                    <a:pos x="3" y="299"/>
                  </a:cxn>
                  <a:cxn ang="0">
                    <a:pos x="8" y="304"/>
                  </a:cxn>
                  <a:cxn ang="0">
                    <a:pos x="14" y="307"/>
                  </a:cxn>
                  <a:cxn ang="0">
                    <a:pos x="19" y="313"/>
                  </a:cxn>
                  <a:cxn ang="0">
                    <a:pos x="25" y="318"/>
                  </a:cxn>
                  <a:cxn ang="0">
                    <a:pos x="30" y="324"/>
                  </a:cxn>
                  <a:cxn ang="0">
                    <a:pos x="38" y="329"/>
                  </a:cxn>
                  <a:cxn ang="0">
                    <a:pos x="44" y="332"/>
                  </a:cxn>
                  <a:cxn ang="0">
                    <a:pos x="49" y="337"/>
                  </a:cxn>
                  <a:cxn ang="0">
                    <a:pos x="55" y="343"/>
                  </a:cxn>
                  <a:cxn ang="0">
                    <a:pos x="60" y="346"/>
                  </a:cxn>
                  <a:cxn ang="0">
                    <a:pos x="68" y="351"/>
                  </a:cxn>
                  <a:cxn ang="0">
                    <a:pos x="74" y="354"/>
                  </a:cxn>
                  <a:cxn ang="0">
                    <a:pos x="79" y="359"/>
                  </a:cxn>
                  <a:cxn ang="0">
                    <a:pos x="88" y="362"/>
                  </a:cxn>
                  <a:cxn ang="0">
                    <a:pos x="93" y="365"/>
                  </a:cxn>
                  <a:cxn ang="0">
                    <a:pos x="101" y="77"/>
                  </a:cxn>
                  <a:cxn ang="0">
                    <a:pos x="93" y="71"/>
                  </a:cxn>
                  <a:cxn ang="0">
                    <a:pos x="88" y="66"/>
                  </a:cxn>
                  <a:cxn ang="0">
                    <a:pos x="82" y="63"/>
                  </a:cxn>
                  <a:cxn ang="0">
                    <a:pos x="77" y="57"/>
                  </a:cxn>
                  <a:cxn ang="0">
                    <a:pos x="71" y="52"/>
                  </a:cxn>
                  <a:cxn ang="0">
                    <a:pos x="66" y="46"/>
                  </a:cxn>
                  <a:cxn ang="0">
                    <a:pos x="60" y="41"/>
                  </a:cxn>
                  <a:cxn ang="0">
                    <a:pos x="55" y="35"/>
                  </a:cxn>
                  <a:cxn ang="0">
                    <a:pos x="46" y="30"/>
                  </a:cxn>
                  <a:cxn ang="0">
                    <a:pos x="41" y="24"/>
                  </a:cxn>
                  <a:cxn ang="0">
                    <a:pos x="36" y="22"/>
                  </a:cxn>
                  <a:cxn ang="0">
                    <a:pos x="27" y="16"/>
                  </a:cxn>
                  <a:cxn ang="0">
                    <a:pos x="22" y="11"/>
                  </a:cxn>
                  <a:cxn ang="0">
                    <a:pos x="16" y="8"/>
                  </a:cxn>
                  <a:cxn ang="0">
                    <a:pos x="8" y="2"/>
                  </a:cxn>
                  <a:cxn ang="0">
                    <a:pos x="3" y="0"/>
                  </a:cxn>
                </a:cxnLst>
                <a:rect l="0" t="0" r="r" b="b"/>
                <a:pathLst>
                  <a:path w="101" h="367">
                    <a:moveTo>
                      <a:pt x="3" y="0"/>
                    </a:moveTo>
                    <a:lnTo>
                      <a:pt x="3" y="8"/>
                    </a:lnTo>
                    <a:lnTo>
                      <a:pt x="3" y="16"/>
                    </a:lnTo>
                    <a:lnTo>
                      <a:pt x="3" y="24"/>
                    </a:lnTo>
                    <a:lnTo>
                      <a:pt x="0" y="33"/>
                    </a:lnTo>
                    <a:lnTo>
                      <a:pt x="0" y="44"/>
                    </a:lnTo>
                    <a:lnTo>
                      <a:pt x="0" y="52"/>
                    </a:lnTo>
                    <a:lnTo>
                      <a:pt x="0" y="60"/>
                    </a:lnTo>
                    <a:lnTo>
                      <a:pt x="0" y="68"/>
                    </a:lnTo>
                    <a:lnTo>
                      <a:pt x="0" y="79"/>
                    </a:lnTo>
                    <a:lnTo>
                      <a:pt x="0" y="88"/>
                    </a:lnTo>
                    <a:lnTo>
                      <a:pt x="0" y="96"/>
                    </a:lnTo>
                    <a:lnTo>
                      <a:pt x="0" y="107"/>
                    </a:lnTo>
                    <a:lnTo>
                      <a:pt x="0" y="115"/>
                    </a:lnTo>
                    <a:lnTo>
                      <a:pt x="0" y="126"/>
                    </a:lnTo>
                    <a:lnTo>
                      <a:pt x="0" y="134"/>
                    </a:lnTo>
                    <a:lnTo>
                      <a:pt x="0" y="145"/>
                    </a:lnTo>
                    <a:lnTo>
                      <a:pt x="0" y="153"/>
                    </a:lnTo>
                    <a:lnTo>
                      <a:pt x="0" y="162"/>
                    </a:lnTo>
                    <a:lnTo>
                      <a:pt x="0" y="173"/>
                    </a:lnTo>
                    <a:lnTo>
                      <a:pt x="0" y="181"/>
                    </a:lnTo>
                    <a:lnTo>
                      <a:pt x="0" y="192"/>
                    </a:lnTo>
                    <a:lnTo>
                      <a:pt x="0" y="200"/>
                    </a:lnTo>
                    <a:lnTo>
                      <a:pt x="0" y="211"/>
                    </a:lnTo>
                    <a:lnTo>
                      <a:pt x="0" y="219"/>
                    </a:lnTo>
                    <a:lnTo>
                      <a:pt x="0" y="230"/>
                    </a:lnTo>
                    <a:lnTo>
                      <a:pt x="0" y="239"/>
                    </a:lnTo>
                    <a:lnTo>
                      <a:pt x="0" y="249"/>
                    </a:lnTo>
                    <a:lnTo>
                      <a:pt x="0" y="258"/>
                    </a:lnTo>
                    <a:lnTo>
                      <a:pt x="0" y="269"/>
                    </a:lnTo>
                    <a:lnTo>
                      <a:pt x="0" y="277"/>
                    </a:lnTo>
                    <a:lnTo>
                      <a:pt x="0" y="285"/>
                    </a:lnTo>
                    <a:lnTo>
                      <a:pt x="0" y="296"/>
                    </a:lnTo>
                    <a:lnTo>
                      <a:pt x="3" y="299"/>
                    </a:lnTo>
                    <a:lnTo>
                      <a:pt x="5" y="302"/>
                    </a:lnTo>
                    <a:lnTo>
                      <a:pt x="8" y="304"/>
                    </a:lnTo>
                    <a:lnTo>
                      <a:pt x="11" y="307"/>
                    </a:lnTo>
                    <a:lnTo>
                      <a:pt x="14" y="307"/>
                    </a:lnTo>
                    <a:lnTo>
                      <a:pt x="16" y="310"/>
                    </a:lnTo>
                    <a:lnTo>
                      <a:pt x="19" y="313"/>
                    </a:lnTo>
                    <a:lnTo>
                      <a:pt x="22" y="315"/>
                    </a:lnTo>
                    <a:lnTo>
                      <a:pt x="25" y="318"/>
                    </a:lnTo>
                    <a:lnTo>
                      <a:pt x="27" y="321"/>
                    </a:lnTo>
                    <a:lnTo>
                      <a:pt x="30" y="324"/>
                    </a:lnTo>
                    <a:lnTo>
                      <a:pt x="33" y="326"/>
                    </a:lnTo>
                    <a:lnTo>
                      <a:pt x="38" y="329"/>
                    </a:lnTo>
                    <a:lnTo>
                      <a:pt x="41" y="329"/>
                    </a:lnTo>
                    <a:lnTo>
                      <a:pt x="44" y="332"/>
                    </a:lnTo>
                    <a:lnTo>
                      <a:pt x="46" y="335"/>
                    </a:lnTo>
                    <a:lnTo>
                      <a:pt x="49" y="337"/>
                    </a:lnTo>
                    <a:lnTo>
                      <a:pt x="52" y="340"/>
                    </a:lnTo>
                    <a:lnTo>
                      <a:pt x="55" y="343"/>
                    </a:lnTo>
                    <a:lnTo>
                      <a:pt x="57" y="343"/>
                    </a:lnTo>
                    <a:lnTo>
                      <a:pt x="60" y="346"/>
                    </a:lnTo>
                    <a:lnTo>
                      <a:pt x="63" y="348"/>
                    </a:lnTo>
                    <a:lnTo>
                      <a:pt x="68" y="351"/>
                    </a:lnTo>
                    <a:lnTo>
                      <a:pt x="71" y="351"/>
                    </a:lnTo>
                    <a:lnTo>
                      <a:pt x="74" y="354"/>
                    </a:lnTo>
                    <a:lnTo>
                      <a:pt x="77" y="357"/>
                    </a:lnTo>
                    <a:lnTo>
                      <a:pt x="79" y="359"/>
                    </a:lnTo>
                    <a:lnTo>
                      <a:pt x="82" y="359"/>
                    </a:lnTo>
                    <a:lnTo>
                      <a:pt x="88" y="362"/>
                    </a:lnTo>
                    <a:lnTo>
                      <a:pt x="90" y="365"/>
                    </a:lnTo>
                    <a:lnTo>
                      <a:pt x="93" y="365"/>
                    </a:lnTo>
                    <a:lnTo>
                      <a:pt x="96" y="367"/>
                    </a:lnTo>
                    <a:lnTo>
                      <a:pt x="101" y="77"/>
                    </a:lnTo>
                    <a:lnTo>
                      <a:pt x="99" y="74"/>
                    </a:lnTo>
                    <a:lnTo>
                      <a:pt x="93" y="71"/>
                    </a:lnTo>
                    <a:lnTo>
                      <a:pt x="90" y="68"/>
                    </a:lnTo>
                    <a:lnTo>
                      <a:pt x="88" y="66"/>
                    </a:lnTo>
                    <a:lnTo>
                      <a:pt x="85" y="63"/>
                    </a:lnTo>
                    <a:lnTo>
                      <a:pt x="82" y="63"/>
                    </a:lnTo>
                    <a:lnTo>
                      <a:pt x="79" y="60"/>
                    </a:lnTo>
                    <a:lnTo>
                      <a:pt x="77" y="57"/>
                    </a:lnTo>
                    <a:lnTo>
                      <a:pt x="74" y="55"/>
                    </a:lnTo>
                    <a:lnTo>
                      <a:pt x="71" y="52"/>
                    </a:lnTo>
                    <a:lnTo>
                      <a:pt x="68" y="49"/>
                    </a:lnTo>
                    <a:lnTo>
                      <a:pt x="66" y="46"/>
                    </a:lnTo>
                    <a:lnTo>
                      <a:pt x="63" y="44"/>
                    </a:lnTo>
                    <a:lnTo>
                      <a:pt x="60" y="41"/>
                    </a:lnTo>
                    <a:lnTo>
                      <a:pt x="57" y="38"/>
                    </a:lnTo>
                    <a:lnTo>
                      <a:pt x="55" y="35"/>
                    </a:lnTo>
                    <a:lnTo>
                      <a:pt x="49" y="33"/>
                    </a:lnTo>
                    <a:lnTo>
                      <a:pt x="46" y="30"/>
                    </a:lnTo>
                    <a:lnTo>
                      <a:pt x="44" y="27"/>
                    </a:lnTo>
                    <a:lnTo>
                      <a:pt x="41" y="24"/>
                    </a:lnTo>
                    <a:lnTo>
                      <a:pt x="38" y="22"/>
                    </a:lnTo>
                    <a:lnTo>
                      <a:pt x="36" y="22"/>
                    </a:lnTo>
                    <a:lnTo>
                      <a:pt x="33" y="19"/>
                    </a:lnTo>
                    <a:lnTo>
                      <a:pt x="27" y="16"/>
                    </a:lnTo>
                    <a:lnTo>
                      <a:pt x="25" y="13"/>
                    </a:lnTo>
                    <a:lnTo>
                      <a:pt x="22" y="11"/>
                    </a:lnTo>
                    <a:lnTo>
                      <a:pt x="19" y="11"/>
                    </a:lnTo>
                    <a:lnTo>
                      <a:pt x="16" y="8"/>
                    </a:lnTo>
                    <a:lnTo>
                      <a:pt x="14" y="5"/>
                    </a:lnTo>
                    <a:lnTo>
                      <a:pt x="8" y="2"/>
                    </a:lnTo>
                    <a:lnTo>
                      <a:pt x="5" y="2"/>
                    </a:lnTo>
                    <a:lnTo>
                      <a:pt x="3"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5" name="Freeform 111"/>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16" name="Freeform 112"/>
              <p:cNvSpPr>
                <a:spLocks/>
              </p:cNvSpPr>
              <p:nvPr/>
            </p:nvSpPr>
            <p:spPr bwMode="auto">
              <a:xfrm>
                <a:off x="4571" y="319"/>
                <a:ext cx="169" cy="79"/>
              </a:xfrm>
              <a:custGeom>
                <a:avLst/>
                <a:gdLst/>
                <a:ahLst/>
                <a:cxnLst>
                  <a:cxn ang="0">
                    <a:pos x="3" y="22"/>
                  </a:cxn>
                  <a:cxn ang="0">
                    <a:pos x="3" y="30"/>
                  </a:cxn>
                  <a:cxn ang="0">
                    <a:pos x="3" y="39"/>
                  </a:cxn>
                  <a:cxn ang="0">
                    <a:pos x="0" y="47"/>
                  </a:cxn>
                  <a:cxn ang="0">
                    <a:pos x="0" y="55"/>
                  </a:cxn>
                  <a:cxn ang="0">
                    <a:pos x="0" y="66"/>
                  </a:cxn>
                  <a:cxn ang="0">
                    <a:pos x="0" y="74"/>
                  </a:cxn>
                  <a:cxn ang="0">
                    <a:pos x="0" y="83"/>
                  </a:cxn>
                  <a:cxn ang="0">
                    <a:pos x="0" y="91"/>
                  </a:cxn>
                  <a:cxn ang="0">
                    <a:pos x="0" y="99"/>
                  </a:cxn>
                  <a:cxn ang="0">
                    <a:pos x="0" y="110"/>
                  </a:cxn>
                  <a:cxn ang="0">
                    <a:pos x="0" y="118"/>
                  </a:cxn>
                  <a:cxn ang="0">
                    <a:pos x="0" y="126"/>
                  </a:cxn>
                  <a:cxn ang="0">
                    <a:pos x="0" y="135"/>
                  </a:cxn>
                  <a:cxn ang="0">
                    <a:pos x="0" y="146"/>
                  </a:cxn>
                  <a:cxn ang="0">
                    <a:pos x="0" y="154"/>
                  </a:cxn>
                  <a:cxn ang="0">
                    <a:pos x="0" y="162"/>
                  </a:cxn>
                  <a:cxn ang="0">
                    <a:pos x="0" y="173"/>
                  </a:cxn>
                  <a:cxn ang="0">
                    <a:pos x="0" y="181"/>
                  </a:cxn>
                  <a:cxn ang="0">
                    <a:pos x="0" y="190"/>
                  </a:cxn>
                  <a:cxn ang="0">
                    <a:pos x="0" y="201"/>
                  </a:cxn>
                  <a:cxn ang="0">
                    <a:pos x="0" y="209"/>
                  </a:cxn>
                  <a:cxn ang="0">
                    <a:pos x="0" y="217"/>
                  </a:cxn>
                  <a:cxn ang="0">
                    <a:pos x="0" y="228"/>
                  </a:cxn>
                  <a:cxn ang="0">
                    <a:pos x="0" y="236"/>
                  </a:cxn>
                  <a:cxn ang="0">
                    <a:pos x="0" y="244"/>
                  </a:cxn>
                  <a:cxn ang="0">
                    <a:pos x="0" y="255"/>
                  </a:cxn>
                  <a:cxn ang="0">
                    <a:pos x="0" y="264"/>
                  </a:cxn>
                  <a:cxn ang="0">
                    <a:pos x="0" y="272"/>
                  </a:cxn>
                  <a:cxn ang="0">
                    <a:pos x="0" y="280"/>
                  </a:cxn>
                  <a:cxn ang="0">
                    <a:pos x="0" y="291"/>
                  </a:cxn>
                  <a:cxn ang="0">
                    <a:pos x="0" y="299"/>
                  </a:cxn>
                  <a:cxn ang="0">
                    <a:pos x="3" y="308"/>
                  </a:cxn>
                  <a:cxn ang="0">
                    <a:pos x="255" y="288"/>
                  </a:cxn>
                  <a:cxn ang="0">
                    <a:pos x="258" y="6"/>
                  </a:cxn>
                  <a:cxn ang="0">
                    <a:pos x="253" y="0"/>
                  </a:cxn>
                  <a:cxn ang="0">
                    <a:pos x="3" y="22"/>
                  </a:cxn>
                </a:cxnLst>
                <a:rect l="0" t="0" r="r" b="b"/>
                <a:pathLst>
                  <a:path w="258" h="308">
                    <a:moveTo>
                      <a:pt x="3" y="22"/>
                    </a:moveTo>
                    <a:lnTo>
                      <a:pt x="3" y="30"/>
                    </a:lnTo>
                    <a:lnTo>
                      <a:pt x="3" y="39"/>
                    </a:lnTo>
                    <a:lnTo>
                      <a:pt x="0" y="47"/>
                    </a:lnTo>
                    <a:lnTo>
                      <a:pt x="0" y="55"/>
                    </a:lnTo>
                    <a:lnTo>
                      <a:pt x="0" y="66"/>
                    </a:lnTo>
                    <a:lnTo>
                      <a:pt x="0" y="74"/>
                    </a:lnTo>
                    <a:lnTo>
                      <a:pt x="0" y="83"/>
                    </a:lnTo>
                    <a:lnTo>
                      <a:pt x="0" y="91"/>
                    </a:lnTo>
                    <a:lnTo>
                      <a:pt x="0" y="99"/>
                    </a:lnTo>
                    <a:lnTo>
                      <a:pt x="0" y="110"/>
                    </a:lnTo>
                    <a:lnTo>
                      <a:pt x="0" y="118"/>
                    </a:lnTo>
                    <a:lnTo>
                      <a:pt x="0" y="126"/>
                    </a:lnTo>
                    <a:lnTo>
                      <a:pt x="0" y="135"/>
                    </a:lnTo>
                    <a:lnTo>
                      <a:pt x="0" y="146"/>
                    </a:lnTo>
                    <a:lnTo>
                      <a:pt x="0" y="154"/>
                    </a:lnTo>
                    <a:lnTo>
                      <a:pt x="0" y="162"/>
                    </a:lnTo>
                    <a:lnTo>
                      <a:pt x="0" y="173"/>
                    </a:lnTo>
                    <a:lnTo>
                      <a:pt x="0" y="181"/>
                    </a:lnTo>
                    <a:lnTo>
                      <a:pt x="0" y="190"/>
                    </a:lnTo>
                    <a:lnTo>
                      <a:pt x="0" y="201"/>
                    </a:lnTo>
                    <a:lnTo>
                      <a:pt x="0" y="209"/>
                    </a:lnTo>
                    <a:lnTo>
                      <a:pt x="0" y="217"/>
                    </a:lnTo>
                    <a:lnTo>
                      <a:pt x="0" y="228"/>
                    </a:lnTo>
                    <a:lnTo>
                      <a:pt x="0" y="236"/>
                    </a:lnTo>
                    <a:lnTo>
                      <a:pt x="0" y="244"/>
                    </a:lnTo>
                    <a:lnTo>
                      <a:pt x="0" y="255"/>
                    </a:lnTo>
                    <a:lnTo>
                      <a:pt x="0" y="264"/>
                    </a:lnTo>
                    <a:lnTo>
                      <a:pt x="0" y="272"/>
                    </a:lnTo>
                    <a:lnTo>
                      <a:pt x="0" y="280"/>
                    </a:lnTo>
                    <a:lnTo>
                      <a:pt x="0" y="291"/>
                    </a:lnTo>
                    <a:lnTo>
                      <a:pt x="0" y="299"/>
                    </a:lnTo>
                    <a:lnTo>
                      <a:pt x="3" y="308"/>
                    </a:lnTo>
                    <a:lnTo>
                      <a:pt x="255" y="288"/>
                    </a:lnTo>
                    <a:lnTo>
                      <a:pt x="258" y="6"/>
                    </a:lnTo>
                    <a:lnTo>
                      <a:pt x="253" y="0"/>
                    </a:lnTo>
                    <a:lnTo>
                      <a:pt x="3" y="2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7" name="Freeform 113"/>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42" y="50"/>
                  </a:cxn>
                  <a:cxn ang="0">
                    <a:pos x="47" y="53"/>
                  </a:cxn>
                  <a:cxn ang="0">
                    <a:pos x="50" y="58"/>
                  </a:cxn>
                  <a:cxn ang="0">
                    <a:pos x="53" y="61"/>
                  </a:cxn>
                  <a:cxn ang="0">
                    <a:pos x="58" y="64"/>
                  </a:cxn>
                  <a:cxn ang="0">
                    <a:pos x="61" y="69"/>
                  </a:cxn>
                  <a:cxn ang="0">
                    <a:pos x="64" y="75"/>
                  </a:cxn>
                  <a:cxn ang="0">
                    <a:pos x="64" y="83"/>
                  </a:cxn>
                  <a:cxn ang="0">
                    <a:pos x="61" y="96"/>
                  </a:cxn>
                  <a:cxn ang="0">
                    <a:pos x="61" y="110"/>
                  </a:cxn>
                  <a:cxn ang="0">
                    <a:pos x="61" y="124"/>
                  </a:cxn>
                  <a:cxn ang="0">
                    <a:pos x="58" y="138"/>
                  </a:cxn>
                  <a:cxn ang="0">
                    <a:pos x="58" y="151"/>
                  </a:cxn>
                  <a:cxn ang="0">
                    <a:pos x="58" y="165"/>
                  </a:cxn>
                  <a:cxn ang="0">
                    <a:pos x="58" y="179"/>
                  </a:cxn>
                  <a:cxn ang="0">
                    <a:pos x="58" y="193"/>
                  </a:cxn>
                  <a:cxn ang="0">
                    <a:pos x="58" y="206"/>
                  </a:cxn>
                  <a:cxn ang="0">
                    <a:pos x="58" y="220"/>
                  </a:cxn>
                  <a:cxn ang="0">
                    <a:pos x="58" y="234"/>
                  </a:cxn>
                  <a:cxn ang="0">
                    <a:pos x="58" y="247"/>
                  </a:cxn>
                  <a:cxn ang="0">
                    <a:pos x="58" y="261"/>
                  </a:cxn>
                  <a:cxn ang="0">
                    <a:pos x="58" y="275"/>
                  </a:cxn>
                  <a:cxn ang="0">
                    <a:pos x="58" y="291"/>
                  </a:cxn>
                  <a:cxn ang="0">
                    <a:pos x="182" y="289"/>
                  </a:cxn>
                  <a:cxn ang="0">
                    <a:pos x="182" y="269"/>
                  </a:cxn>
                  <a:cxn ang="0">
                    <a:pos x="182" y="253"/>
                  </a:cxn>
                  <a:cxn ang="0">
                    <a:pos x="184" y="234"/>
                  </a:cxn>
                  <a:cxn ang="0">
                    <a:pos x="184" y="214"/>
                  </a:cxn>
                  <a:cxn ang="0">
                    <a:pos x="184" y="198"/>
                  </a:cxn>
                  <a:cxn ang="0">
                    <a:pos x="184" y="179"/>
                  </a:cxn>
                  <a:cxn ang="0">
                    <a:pos x="184" y="160"/>
                  </a:cxn>
                  <a:cxn ang="0">
                    <a:pos x="184" y="140"/>
                  </a:cxn>
                  <a:cxn ang="0">
                    <a:pos x="184" y="124"/>
                  </a:cxn>
                  <a:cxn ang="0">
                    <a:pos x="184" y="105"/>
                  </a:cxn>
                  <a:cxn ang="0">
                    <a:pos x="184" y="86"/>
                  </a:cxn>
                  <a:cxn ang="0">
                    <a:pos x="184" y="69"/>
                  </a:cxn>
                  <a:cxn ang="0">
                    <a:pos x="184" y="50"/>
                  </a:cxn>
                  <a:cxn ang="0">
                    <a:pos x="182" y="33"/>
                  </a:cxn>
                  <a:cxn ang="0">
                    <a:pos x="182" y="17"/>
                  </a:cxn>
                  <a:cxn ang="0">
                    <a:pos x="179" y="0"/>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18" name="Freeform 114"/>
              <p:cNvSpPr>
                <a:spLocks/>
              </p:cNvSpPr>
              <p:nvPr/>
            </p:nvSpPr>
            <p:spPr bwMode="auto">
              <a:xfrm>
                <a:off x="4378" y="326"/>
                <a:ext cx="121" cy="77"/>
              </a:xfrm>
              <a:custGeom>
                <a:avLst/>
                <a:gdLst/>
                <a:ahLst/>
                <a:cxnLst>
                  <a:cxn ang="0">
                    <a:pos x="3" y="20"/>
                  </a:cxn>
                  <a:cxn ang="0">
                    <a:pos x="6" y="22"/>
                  </a:cxn>
                  <a:cxn ang="0">
                    <a:pos x="11" y="28"/>
                  </a:cxn>
                  <a:cxn ang="0">
                    <a:pos x="17" y="33"/>
                  </a:cxn>
                  <a:cxn ang="0">
                    <a:pos x="22" y="36"/>
                  </a:cxn>
                  <a:cxn ang="0">
                    <a:pos x="25" y="39"/>
                  </a:cxn>
                  <a:cxn ang="0">
                    <a:pos x="31" y="42"/>
                  </a:cxn>
                  <a:cxn ang="0">
                    <a:pos x="36" y="44"/>
                  </a:cxn>
                  <a:cxn ang="0">
                    <a:pos x="39" y="47"/>
                  </a:cxn>
                  <a:cxn ang="0">
                    <a:pos x="44" y="53"/>
                  </a:cxn>
                  <a:cxn ang="0">
                    <a:pos x="47" y="55"/>
                  </a:cxn>
                  <a:cxn ang="0">
                    <a:pos x="53" y="58"/>
                  </a:cxn>
                  <a:cxn ang="0">
                    <a:pos x="55" y="64"/>
                  </a:cxn>
                  <a:cxn ang="0">
                    <a:pos x="58" y="66"/>
                  </a:cxn>
                  <a:cxn ang="0">
                    <a:pos x="61" y="72"/>
                  </a:cxn>
                  <a:cxn ang="0">
                    <a:pos x="64" y="77"/>
                  </a:cxn>
                  <a:cxn ang="0">
                    <a:pos x="64" y="91"/>
                  </a:cxn>
                  <a:cxn ang="0">
                    <a:pos x="61" y="105"/>
                  </a:cxn>
                  <a:cxn ang="0">
                    <a:pos x="61" y="118"/>
                  </a:cxn>
                  <a:cxn ang="0">
                    <a:pos x="61" y="132"/>
                  </a:cxn>
                  <a:cxn ang="0">
                    <a:pos x="58" y="146"/>
                  </a:cxn>
                  <a:cxn ang="0">
                    <a:pos x="58" y="157"/>
                  </a:cxn>
                  <a:cxn ang="0">
                    <a:pos x="58" y="171"/>
                  </a:cxn>
                  <a:cxn ang="0">
                    <a:pos x="58" y="184"/>
                  </a:cxn>
                  <a:cxn ang="0">
                    <a:pos x="58" y="198"/>
                  </a:cxn>
                  <a:cxn ang="0">
                    <a:pos x="58" y="212"/>
                  </a:cxn>
                  <a:cxn ang="0">
                    <a:pos x="58" y="225"/>
                  </a:cxn>
                  <a:cxn ang="0">
                    <a:pos x="58" y="242"/>
                  </a:cxn>
                  <a:cxn ang="0">
                    <a:pos x="58" y="256"/>
                  </a:cxn>
                  <a:cxn ang="0">
                    <a:pos x="58" y="269"/>
                  </a:cxn>
                  <a:cxn ang="0">
                    <a:pos x="58" y="283"/>
                  </a:cxn>
                  <a:cxn ang="0">
                    <a:pos x="58" y="297"/>
                  </a:cxn>
                  <a:cxn ang="0">
                    <a:pos x="182" y="278"/>
                  </a:cxn>
                  <a:cxn ang="0">
                    <a:pos x="182" y="261"/>
                  </a:cxn>
                  <a:cxn ang="0">
                    <a:pos x="182" y="242"/>
                  </a:cxn>
                  <a:cxn ang="0">
                    <a:pos x="184" y="225"/>
                  </a:cxn>
                  <a:cxn ang="0">
                    <a:pos x="184" y="206"/>
                  </a:cxn>
                  <a:cxn ang="0">
                    <a:pos x="184" y="187"/>
                  </a:cxn>
                  <a:cxn ang="0">
                    <a:pos x="184" y="168"/>
                  </a:cxn>
                  <a:cxn ang="0">
                    <a:pos x="184" y="151"/>
                  </a:cxn>
                  <a:cxn ang="0">
                    <a:pos x="184" y="132"/>
                  </a:cxn>
                  <a:cxn ang="0">
                    <a:pos x="184" y="113"/>
                  </a:cxn>
                  <a:cxn ang="0">
                    <a:pos x="184" y="96"/>
                  </a:cxn>
                  <a:cxn ang="0">
                    <a:pos x="184" y="77"/>
                  </a:cxn>
                  <a:cxn ang="0">
                    <a:pos x="184" y="61"/>
                  </a:cxn>
                  <a:cxn ang="0">
                    <a:pos x="182" y="42"/>
                  </a:cxn>
                  <a:cxn ang="0">
                    <a:pos x="182" y="25"/>
                  </a:cxn>
                  <a:cxn ang="0">
                    <a:pos x="182" y="9"/>
                  </a:cxn>
                  <a:cxn ang="0">
                    <a:pos x="0" y="17"/>
                  </a:cxn>
                </a:cxnLst>
                <a:rect l="0" t="0" r="r" b="b"/>
                <a:pathLst>
                  <a:path w="184" h="297">
                    <a:moveTo>
                      <a:pt x="0" y="17"/>
                    </a:moveTo>
                    <a:lnTo>
                      <a:pt x="3" y="20"/>
                    </a:lnTo>
                    <a:lnTo>
                      <a:pt x="3" y="22"/>
                    </a:lnTo>
                    <a:lnTo>
                      <a:pt x="6" y="22"/>
                    </a:lnTo>
                    <a:lnTo>
                      <a:pt x="9" y="25"/>
                    </a:lnTo>
                    <a:lnTo>
                      <a:pt x="11" y="28"/>
                    </a:lnTo>
                    <a:lnTo>
                      <a:pt x="14" y="31"/>
                    </a:lnTo>
                    <a:lnTo>
                      <a:pt x="17" y="33"/>
                    </a:lnTo>
                    <a:lnTo>
                      <a:pt x="20" y="33"/>
                    </a:lnTo>
                    <a:lnTo>
                      <a:pt x="22" y="36"/>
                    </a:lnTo>
                    <a:lnTo>
                      <a:pt x="25" y="36"/>
                    </a:lnTo>
                    <a:lnTo>
                      <a:pt x="25" y="39"/>
                    </a:lnTo>
                    <a:lnTo>
                      <a:pt x="28" y="42"/>
                    </a:lnTo>
                    <a:lnTo>
                      <a:pt x="31" y="42"/>
                    </a:lnTo>
                    <a:lnTo>
                      <a:pt x="33" y="44"/>
                    </a:lnTo>
                    <a:lnTo>
                      <a:pt x="36" y="44"/>
                    </a:lnTo>
                    <a:lnTo>
                      <a:pt x="36" y="47"/>
                    </a:lnTo>
                    <a:lnTo>
                      <a:pt x="39" y="47"/>
                    </a:lnTo>
                    <a:lnTo>
                      <a:pt x="42" y="50"/>
                    </a:lnTo>
                    <a:lnTo>
                      <a:pt x="44" y="53"/>
                    </a:lnTo>
                    <a:lnTo>
                      <a:pt x="47" y="53"/>
                    </a:lnTo>
                    <a:lnTo>
                      <a:pt x="47" y="55"/>
                    </a:lnTo>
                    <a:lnTo>
                      <a:pt x="50" y="58"/>
                    </a:lnTo>
                    <a:lnTo>
                      <a:pt x="53" y="58"/>
                    </a:lnTo>
                    <a:lnTo>
                      <a:pt x="53" y="61"/>
                    </a:lnTo>
                    <a:lnTo>
                      <a:pt x="55" y="64"/>
                    </a:lnTo>
                    <a:lnTo>
                      <a:pt x="58" y="64"/>
                    </a:lnTo>
                    <a:lnTo>
                      <a:pt x="58" y="66"/>
                    </a:lnTo>
                    <a:lnTo>
                      <a:pt x="61" y="69"/>
                    </a:lnTo>
                    <a:lnTo>
                      <a:pt x="61" y="72"/>
                    </a:lnTo>
                    <a:lnTo>
                      <a:pt x="64" y="75"/>
                    </a:lnTo>
                    <a:lnTo>
                      <a:pt x="64" y="77"/>
                    </a:lnTo>
                    <a:lnTo>
                      <a:pt x="64" y="83"/>
                    </a:lnTo>
                    <a:lnTo>
                      <a:pt x="64" y="91"/>
                    </a:lnTo>
                    <a:lnTo>
                      <a:pt x="61" y="96"/>
                    </a:lnTo>
                    <a:lnTo>
                      <a:pt x="61" y="105"/>
                    </a:lnTo>
                    <a:lnTo>
                      <a:pt x="61" y="110"/>
                    </a:lnTo>
                    <a:lnTo>
                      <a:pt x="61" y="118"/>
                    </a:lnTo>
                    <a:lnTo>
                      <a:pt x="61" y="124"/>
                    </a:lnTo>
                    <a:lnTo>
                      <a:pt x="61" y="132"/>
                    </a:lnTo>
                    <a:lnTo>
                      <a:pt x="58" y="138"/>
                    </a:lnTo>
                    <a:lnTo>
                      <a:pt x="58" y="146"/>
                    </a:lnTo>
                    <a:lnTo>
                      <a:pt x="58" y="151"/>
                    </a:lnTo>
                    <a:lnTo>
                      <a:pt x="58" y="157"/>
                    </a:lnTo>
                    <a:lnTo>
                      <a:pt x="58" y="165"/>
                    </a:lnTo>
                    <a:lnTo>
                      <a:pt x="58" y="171"/>
                    </a:lnTo>
                    <a:lnTo>
                      <a:pt x="58" y="179"/>
                    </a:lnTo>
                    <a:lnTo>
                      <a:pt x="58" y="184"/>
                    </a:lnTo>
                    <a:lnTo>
                      <a:pt x="58" y="193"/>
                    </a:lnTo>
                    <a:lnTo>
                      <a:pt x="58" y="198"/>
                    </a:lnTo>
                    <a:lnTo>
                      <a:pt x="58" y="206"/>
                    </a:lnTo>
                    <a:lnTo>
                      <a:pt x="58" y="212"/>
                    </a:lnTo>
                    <a:lnTo>
                      <a:pt x="58" y="220"/>
                    </a:lnTo>
                    <a:lnTo>
                      <a:pt x="58" y="225"/>
                    </a:lnTo>
                    <a:lnTo>
                      <a:pt x="58" y="234"/>
                    </a:lnTo>
                    <a:lnTo>
                      <a:pt x="58" y="242"/>
                    </a:lnTo>
                    <a:lnTo>
                      <a:pt x="58" y="247"/>
                    </a:lnTo>
                    <a:lnTo>
                      <a:pt x="58" y="256"/>
                    </a:lnTo>
                    <a:lnTo>
                      <a:pt x="58" y="261"/>
                    </a:lnTo>
                    <a:lnTo>
                      <a:pt x="58" y="269"/>
                    </a:lnTo>
                    <a:lnTo>
                      <a:pt x="58" y="275"/>
                    </a:lnTo>
                    <a:lnTo>
                      <a:pt x="58" y="283"/>
                    </a:lnTo>
                    <a:lnTo>
                      <a:pt x="58" y="291"/>
                    </a:lnTo>
                    <a:lnTo>
                      <a:pt x="58" y="297"/>
                    </a:lnTo>
                    <a:lnTo>
                      <a:pt x="182" y="289"/>
                    </a:lnTo>
                    <a:lnTo>
                      <a:pt x="182" y="278"/>
                    </a:lnTo>
                    <a:lnTo>
                      <a:pt x="182" y="269"/>
                    </a:lnTo>
                    <a:lnTo>
                      <a:pt x="182" y="261"/>
                    </a:lnTo>
                    <a:lnTo>
                      <a:pt x="182" y="253"/>
                    </a:lnTo>
                    <a:lnTo>
                      <a:pt x="182" y="242"/>
                    </a:lnTo>
                    <a:lnTo>
                      <a:pt x="184" y="234"/>
                    </a:lnTo>
                    <a:lnTo>
                      <a:pt x="184" y="225"/>
                    </a:lnTo>
                    <a:lnTo>
                      <a:pt x="184" y="214"/>
                    </a:lnTo>
                    <a:lnTo>
                      <a:pt x="184" y="206"/>
                    </a:lnTo>
                    <a:lnTo>
                      <a:pt x="184" y="198"/>
                    </a:lnTo>
                    <a:lnTo>
                      <a:pt x="184" y="187"/>
                    </a:lnTo>
                    <a:lnTo>
                      <a:pt x="184" y="179"/>
                    </a:lnTo>
                    <a:lnTo>
                      <a:pt x="184" y="168"/>
                    </a:lnTo>
                    <a:lnTo>
                      <a:pt x="184" y="160"/>
                    </a:lnTo>
                    <a:lnTo>
                      <a:pt x="184" y="151"/>
                    </a:lnTo>
                    <a:lnTo>
                      <a:pt x="184" y="140"/>
                    </a:lnTo>
                    <a:lnTo>
                      <a:pt x="184" y="132"/>
                    </a:lnTo>
                    <a:lnTo>
                      <a:pt x="184" y="124"/>
                    </a:lnTo>
                    <a:lnTo>
                      <a:pt x="184" y="113"/>
                    </a:lnTo>
                    <a:lnTo>
                      <a:pt x="184" y="105"/>
                    </a:lnTo>
                    <a:lnTo>
                      <a:pt x="184" y="96"/>
                    </a:lnTo>
                    <a:lnTo>
                      <a:pt x="184" y="86"/>
                    </a:lnTo>
                    <a:lnTo>
                      <a:pt x="184" y="77"/>
                    </a:lnTo>
                    <a:lnTo>
                      <a:pt x="184" y="69"/>
                    </a:lnTo>
                    <a:lnTo>
                      <a:pt x="184" y="61"/>
                    </a:lnTo>
                    <a:lnTo>
                      <a:pt x="184" y="50"/>
                    </a:lnTo>
                    <a:lnTo>
                      <a:pt x="182" y="42"/>
                    </a:lnTo>
                    <a:lnTo>
                      <a:pt x="182" y="33"/>
                    </a:lnTo>
                    <a:lnTo>
                      <a:pt x="182" y="25"/>
                    </a:lnTo>
                    <a:lnTo>
                      <a:pt x="182" y="17"/>
                    </a:lnTo>
                    <a:lnTo>
                      <a:pt x="182" y="9"/>
                    </a:lnTo>
                    <a:lnTo>
                      <a:pt x="179" y="0"/>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19" name="Freeform 115"/>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20" name="Freeform 116"/>
              <p:cNvSpPr>
                <a:spLocks/>
              </p:cNvSpPr>
              <p:nvPr/>
            </p:nvSpPr>
            <p:spPr bwMode="auto">
              <a:xfrm>
                <a:off x="3837" y="347"/>
                <a:ext cx="570" cy="160"/>
              </a:xfrm>
              <a:custGeom>
                <a:avLst/>
                <a:gdLst/>
                <a:ahLst/>
                <a:cxnLst>
                  <a:cxn ang="0">
                    <a:pos x="6" y="104"/>
                  </a:cxn>
                  <a:cxn ang="0">
                    <a:pos x="6" y="137"/>
                  </a:cxn>
                  <a:cxn ang="0">
                    <a:pos x="6" y="170"/>
                  </a:cxn>
                  <a:cxn ang="0">
                    <a:pos x="3" y="203"/>
                  </a:cxn>
                  <a:cxn ang="0">
                    <a:pos x="3" y="236"/>
                  </a:cxn>
                  <a:cxn ang="0">
                    <a:pos x="3" y="269"/>
                  </a:cxn>
                  <a:cxn ang="0">
                    <a:pos x="3" y="302"/>
                  </a:cxn>
                  <a:cxn ang="0">
                    <a:pos x="0" y="335"/>
                  </a:cxn>
                  <a:cxn ang="0">
                    <a:pos x="0" y="368"/>
                  </a:cxn>
                  <a:cxn ang="0">
                    <a:pos x="0" y="401"/>
                  </a:cxn>
                  <a:cxn ang="0">
                    <a:pos x="0" y="434"/>
                  </a:cxn>
                  <a:cxn ang="0">
                    <a:pos x="0" y="467"/>
                  </a:cxn>
                  <a:cxn ang="0">
                    <a:pos x="0" y="499"/>
                  </a:cxn>
                  <a:cxn ang="0">
                    <a:pos x="0" y="532"/>
                  </a:cxn>
                  <a:cxn ang="0">
                    <a:pos x="0" y="568"/>
                  </a:cxn>
                  <a:cxn ang="0">
                    <a:pos x="0" y="601"/>
                  </a:cxn>
                  <a:cxn ang="0">
                    <a:pos x="25" y="620"/>
                  </a:cxn>
                  <a:cxn ang="0">
                    <a:pos x="868" y="532"/>
                  </a:cxn>
                  <a:cxn ang="0">
                    <a:pos x="870" y="499"/>
                  </a:cxn>
                  <a:cxn ang="0">
                    <a:pos x="870" y="467"/>
                  </a:cxn>
                  <a:cxn ang="0">
                    <a:pos x="870" y="431"/>
                  </a:cxn>
                  <a:cxn ang="0">
                    <a:pos x="870" y="398"/>
                  </a:cxn>
                  <a:cxn ang="0">
                    <a:pos x="870" y="362"/>
                  </a:cxn>
                  <a:cxn ang="0">
                    <a:pos x="870" y="329"/>
                  </a:cxn>
                  <a:cxn ang="0">
                    <a:pos x="870" y="294"/>
                  </a:cxn>
                  <a:cxn ang="0">
                    <a:pos x="870" y="258"/>
                  </a:cxn>
                  <a:cxn ang="0">
                    <a:pos x="870" y="225"/>
                  </a:cxn>
                  <a:cxn ang="0">
                    <a:pos x="870" y="189"/>
                  </a:cxn>
                  <a:cxn ang="0">
                    <a:pos x="870" y="154"/>
                  </a:cxn>
                  <a:cxn ang="0">
                    <a:pos x="870" y="121"/>
                  </a:cxn>
                  <a:cxn ang="0">
                    <a:pos x="870" y="85"/>
                  </a:cxn>
                  <a:cxn ang="0">
                    <a:pos x="870" y="49"/>
                  </a:cxn>
                  <a:cxn ang="0">
                    <a:pos x="870" y="16"/>
                  </a:cxn>
                  <a:cxn ang="0">
                    <a:pos x="577" y="22"/>
                  </a:cxn>
                  <a:cxn ang="0">
                    <a:pos x="6" y="88"/>
                  </a:cxn>
                </a:cxnLst>
                <a:rect l="0" t="0" r="r" b="b"/>
                <a:pathLst>
                  <a:path w="870" h="620">
                    <a:moveTo>
                      <a:pt x="6" y="88"/>
                    </a:moveTo>
                    <a:lnTo>
                      <a:pt x="6" y="104"/>
                    </a:lnTo>
                    <a:lnTo>
                      <a:pt x="6" y="121"/>
                    </a:lnTo>
                    <a:lnTo>
                      <a:pt x="6" y="137"/>
                    </a:lnTo>
                    <a:lnTo>
                      <a:pt x="6" y="154"/>
                    </a:lnTo>
                    <a:lnTo>
                      <a:pt x="6" y="170"/>
                    </a:lnTo>
                    <a:lnTo>
                      <a:pt x="3" y="187"/>
                    </a:lnTo>
                    <a:lnTo>
                      <a:pt x="3" y="203"/>
                    </a:lnTo>
                    <a:lnTo>
                      <a:pt x="3" y="220"/>
                    </a:lnTo>
                    <a:lnTo>
                      <a:pt x="3" y="236"/>
                    </a:lnTo>
                    <a:lnTo>
                      <a:pt x="3" y="253"/>
                    </a:lnTo>
                    <a:lnTo>
                      <a:pt x="3" y="269"/>
                    </a:lnTo>
                    <a:lnTo>
                      <a:pt x="3" y="285"/>
                    </a:lnTo>
                    <a:lnTo>
                      <a:pt x="3" y="302"/>
                    </a:lnTo>
                    <a:lnTo>
                      <a:pt x="3" y="318"/>
                    </a:lnTo>
                    <a:lnTo>
                      <a:pt x="0" y="335"/>
                    </a:lnTo>
                    <a:lnTo>
                      <a:pt x="0" y="351"/>
                    </a:lnTo>
                    <a:lnTo>
                      <a:pt x="0" y="368"/>
                    </a:lnTo>
                    <a:lnTo>
                      <a:pt x="0" y="384"/>
                    </a:lnTo>
                    <a:lnTo>
                      <a:pt x="0" y="401"/>
                    </a:lnTo>
                    <a:lnTo>
                      <a:pt x="0" y="417"/>
                    </a:lnTo>
                    <a:lnTo>
                      <a:pt x="0" y="434"/>
                    </a:lnTo>
                    <a:lnTo>
                      <a:pt x="0" y="450"/>
                    </a:lnTo>
                    <a:lnTo>
                      <a:pt x="0" y="467"/>
                    </a:lnTo>
                    <a:lnTo>
                      <a:pt x="0" y="483"/>
                    </a:lnTo>
                    <a:lnTo>
                      <a:pt x="0" y="499"/>
                    </a:lnTo>
                    <a:lnTo>
                      <a:pt x="0" y="516"/>
                    </a:lnTo>
                    <a:lnTo>
                      <a:pt x="0" y="532"/>
                    </a:lnTo>
                    <a:lnTo>
                      <a:pt x="0" y="552"/>
                    </a:lnTo>
                    <a:lnTo>
                      <a:pt x="0" y="568"/>
                    </a:lnTo>
                    <a:lnTo>
                      <a:pt x="0" y="585"/>
                    </a:lnTo>
                    <a:lnTo>
                      <a:pt x="0" y="601"/>
                    </a:lnTo>
                    <a:lnTo>
                      <a:pt x="0" y="618"/>
                    </a:lnTo>
                    <a:lnTo>
                      <a:pt x="25" y="620"/>
                    </a:lnTo>
                    <a:lnTo>
                      <a:pt x="868" y="549"/>
                    </a:lnTo>
                    <a:lnTo>
                      <a:pt x="868" y="532"/>
                    </a:lnTo>
                    <a:lnTo>
                      <a:pt x="868" y="516"/>
                    </a:lnTo>
                    <a:lnTo>
                      <a:pt x="870" y="499"/>
                    </a:lnTo>
                    <a:lnTo>
                      <a:pt x="870" y="483"/>
                    </a:lnTo>
                    <a:lnTo>
                      <a:pt x="870" y="467"/>
                    </a:lnTo>
                    <a:lnTo>
                      <a:pt x="870" y="447"/>
                    </a:lnTo>
                    <a:lnTo>
                      <a:pt x="870" y="431"/>
                    </a:lnTo>
                    <a:lnTo>
                      <a:pt x="870" y="414"/>
                    </a:lnTo>
                    <a:lnTo>
                      <a:pt x="870" y="398"/>
                    </a:lnTo>
                    <a:lnTo>
                      <a:pt x="870" y="381"/>
                    </a:lnTo>
                    <a:lnTo>
                      <a:pt x="870" y="362"/>
                    </a:lnTo>
                    <a:lnTo>
                      <a:pt x="870" y="346"/>
                    </a:lnTo>
                    <a:lnTo>
                      <a:pt x="870" y="329"/>
                    </a:lnTo>
                    <a:lnTo>
                      <a:pt x="870" y="310"/>
                    </a:lnTo>
                    <a:lnTo>
                      <a:pt x="870" y="294"/>
                    </a:lnTo>
                    <a:lnTo>
                      <a:pt x="870" y="277"/>
                    </a:lnTo>
                    <a:lnTo>
                      <a:pt x="870" y="258"/>
                    </a:lnTo>
                    <a:lnTo>
                      <a:pt x="870" y="242"/>
                    </a:lnTo>
                    <a:lnTo>
                      <a:pt x="870" y="225"/>
                    </a:lnTo>
                    <a:lnTo>
                      <a:pt x="870" y="206"/>
                    </a:lnTo>
                    <a:lnTo>
                      <a:pt x="870" y="189"/>
                    </a:lnTo>
                    <a:lnTo>
                      <a:pt x="870" y="173"/>
                    </a:lnTo>
                    <a:lnTo>
                      <a:pt x="870" y="154"/>
                    </a:lnTo>
                    <a:lnTo>
                      <a:pt x="870" y="137"/>
                    </a:lnTo>
                    <a:lnTo>
                      <a:pt x="870" y="121"/>
                    </a:lnTo>
                    <a:lnTo>
                      <a:pt x="870" y="102"/>
                    </a:lnTo>
                    <a:lnTo>
                      <a:pt x="870" y="85"/>
                    </a:lnTo>
                    <a:lnTo>
                      <a:pt x="870" y="69"/>
                    </a:lnTo>
                    <a:lnTo>
                      <a:pt x="870" y="49"/>
                    </a:lnTo>
                    <a:lnTo>
                      <a:pt x="870" y="33"/>
                    </a:lnTo>
                    <a:lnTo>
                      <a:pt x="870" y="16"/>
                    </a:lnTo>
                    <a:lnTo>
                      <a:pt x="870" y="0"/>
                    </a:lnTo>
                    <a:lnTo>
                      <a:pt x="577" y="22"/>
                    </a:lnTo>
                    <a:lnTo>
                      <a:pt x="11" y="71"/>
                    </a:lnTo>
                    <a:lnTo>
                      <a:pt x="6" y="8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21" name="Freeform 117"/>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22" name="Freeform 118"/>
              <p:cNvSpPr>
                <a:spLocks/>
              </p:cNvSpPr>
              <p:nvPr/>
            </p:nvSpPr>
            <p:spPr bwMode="auto">
              <a:xfrm>
                <a:off x="3363" y="384"/>
                <a:ext cx="437" cy="116"/>
              </a:xfrm>
              <a:custGeom>
                <a:avLst/>
                <a:gdLst/>
                <a:ahLst/>
                <a:cxnLst>
                  <a:cxn ang="0">
                    <a:pos x="16" y="25"/>
                  </a:cxn>
                  <a:cxn ang="0">
                    <a:pos x="49" y="55"/>
                  </a:cxn>
                  <a:cxn ang="0">
                    <a:pos x="82" y="83"/>
                  </a:cxn>
                  <a:cxn ang="0">
                    <a:pos x="118" y="110"/>
                  </a:cxn>
                  <a:cxn ang="0">
                    <a:pos x="151" y="138"/>
                  </a:cxn>
                  <a:cxn ang="0">
                    <a:pos x="184" y="165"/>
                  </a:cxn>
                  <a:cxn ang="0">
                    <a:pos x="219" y="193"/>
                  </a:cxn>
                  <a:cxn ang="0">
                    <a:pos x="255" y="220"/>
                  </a:cxn>
                  <a:cxn ang="0">
                    <a:pos x="288" y="245"/>
                  </a:cxn>
                  <a:cxn ang="0">
                    <a:pos x="324" y="272"/>
                  </a:cxn>
                  <a:cxn ang="0">
                    <a:pos x="359" y="300"/>
                  </a:cxn>
                  <a:cxn ang="0">
                    <a:pos x="392" y="327"/>
                  </a:cxn>
                  <a:cxn ang="0">
                    <a:pos x="428" y="354"/>
                  </a:cxn>
                  <a:cxn ang="0">
                    <a:pos x="464" y="382"/>
                  </a:cxn>
                  <a:cxn ang="0">
                    <a:pos x="497" y="407"/>
                  </a:cxn>
                  <a:cxn ang="0">
                    <a:pos x="532" y="434"/>
                  </a:cxn>
                  <a:cxn ang="0">
                    <a:pos x="667" y="437"/>
                  </a:cxn>
                  <a:cxn ang="0">
                    <a:pos x="247" y="110"/>
                  </a:cxn>
                  <a:cxn ang="0">
                    <a:pos x="239" y="102"/>
                  </a:cxn>
                  <a:cxn ang="0">
                    <a:pos x="228" y="94"/>
                  </a:cxn>
                  <a:cxn ang="0">
                    <a:pos x="219" y="86"/>
                  </a:cxn>
                  <a:cxn ang="0">
                    <a:pos x="208" y="80"/>
                  </a:cxn>
                  <a:cxn ang="0">
                    <a:pos x="200" y="72"/>
                  </a:cxn>
                  <a:cxn ang="0">
                    <a:pos x="189" y="64"/>
                  </a:cxn>
                  <a:cxn ang="0">
                    <a:pos x="181" y="55"/>
                  </a:cxn>
                  <a:cxn ang="0">
                    <a:pos x="170" y="47"/>
                  </a:cxn>
                  <a:cxn ang="0">
                    <a:pos x="162" y="42"/>
                  </a:cxn>
                  <a:cxn ang="0">
                    <a:pos x="151" y="33"/>
                  </a:cxn>
                  <a:cxn ang="0">
                    <a:pos x="143" y="28"/>
                  </a:cxn>
                  <a:cxn ang="0">
                    <a:pos x="132" y="20"/>
                  </a:cxn>
                  <a:cxn ang="0">
                    <a:pos x="121" y="14"/>
                  </a:cxn>
                  <a:cxn ang="0">
                    <a:pos x="110" y="9"/>
                  </a:cxn>
                  <a:cxn ang="0">
                    <a:pos x="99" y="3"/>
                  </a:cxn>
                  <a:cxn ang="0">
                    <a:pos x="0" y="11"/>
                  </a:cxn>
                </a:cxnLst>
                <a:rect l="0" t="0" r="r" b="b"/>
                <a:pathLst>
                  <a:path w="667" h="448">
                    <a:moveTo>
                      <a:pt x="0" y="11"/>
                    </a:moveTo>
                    <a:lnTo>
                      <a:pt x="16" y="25"/>
                    </a:lnTo>
                    <a:lnTo>
                      <a:pt x="33" y="39"/>
                    </a:lnTo>
                    <a:lnTo>
                      <a:pt x="49" y="55"/>
                    </a:lnTo>
                    <a:lnTo>
                      <a:pt x="66" y="69"/>
                    </a:lnTo>
                    <a:lnTo>
                      <a:pt x="82" y="83"/>
                    </a:lnTo>
                    <a:lnTo>
                      <a:pt x="99" y="97"/>
                    </a:lnTo>
                    <a:lnTo>
                      <a:pt x="118" y="110"/>
                    </a:lnTo>
                    <a:lnTo>
                      <a:pt x="134" y="124"/>
                    </a:lnTo>
                    <a:lnTo>
                      <a:pt x="151" y="138"/>
                    </a:lnTo>
                    <a:lnTo>
                      <a:pt x="167" y="151"/>
                    </a:lnTo>
                    <a:lnTo>
                      <a:pt x="184" y="165"/>
                    </a:lnTo>
                    <a:lnTo>
                      <a:pt x="203" y="179"/>
                    </a:lnTo>
                    <a:lnTo>
                      <a:pt x="219" y="193"/>
                    </a:lnTo>
                    <a:lnTo>
                      <a:pt x="236" y="206"/>
                    </a:lnTo>
                    <a:lnTo>
                      <a:pt x="255" y="220"/>
                    </a:lnTo>
                    <a:lnTo>
                      <a:pt x="272" y="231"/>
                    </a:lnTo>
                    <a:lnTo>
                      <a:pt x="288" y="245"/>
                    </a:lnTo>
                    <a:lnTo>
                      <a:pt x="307" y="258"/>
                    </a:lnTo>
                    <a:lnTo>
                      <a:pt x="324" y="272"/>
                    </a:lnTo>
                    <a:lnTo>
                      <a:pt x="340" y="286"/>
                    </a:lnTo>
                    <a:lnTo>
                      <a:pt x="359" y="300"/>
                    </a:lnTo>
                    <a:lnTo>
                      <a:pt x="376" y="313"/>
                    </a:lnTo>
                    <a:lnTo>
                      <a:pt x="392" y="327"/>
                    </a:lnTo>
                    <a:lnTo>
                      <a:pt x="412" y="341"/>
                    </a:lnTo>
                    <a:lnTo>
                      <a:pt x="428" y="354"/>
                    </a:lnTo>
                    <a:lnTo>
                      <a:pt x="444" y="368"/>
                    </a:lnTo>
                    <a:lnTo>
                      <a:pt x="464" y="382"/>
                    </a:lnTo>
                    <a:lnTo>
                      <a:pt x="480" y="393"/>
                    </a:lnTo>
                    <a:lnTo>
                      <a:pt x="497" y="407"/>
                    </a:lnTo>
                    <a:lnTo>
                      <a:pt x="516" y="420"/>
                    </a:lnTo>
                    <a:lnTo>
                      <a:pt x="532" y="434"/>
                    </a:lnTo>
                    <a:lnTo>
                      <a:pt x="549" y="448"/>
                    </a:lnTo>
                    <a:lnTo>
                      <a:pt x="667" y="437"/>
                    </a:lnTo>
                    <a:lnTo>
                      <a:pt x="252" y="113"/>
                    </a:lnTo>
                    <a:lnTo>
                      <a:pt x="247" y="110"/>
                    </a:lnTo>
                    <a:lnTo>
                      <a:pt x="244" y="108"/>
                    </a:lnTo>
                    <a:lnTo>
                      <a:pt x="239" y="102"/>
                    </a:lnTo>
                    <a:lnTo>
                      <a:pt x="233" y="99"/>
                    </a:lnTo>
                    <a:lnTo>
                      <a:pt x="228" y="94"/>
                    </a:lnTo>
                    <a:lnTo>
                      <a:pt x="225" y="91"/>
                    </a:lnTo>
                    <a:lnTo>
                      <a:pt x="219" y="86"/>
                    </a:lnTo>
                    <a:lnTo>
                      <a:pt x="214" y="83"/>
                    </a:lnTo>
                    <a:lnTo>
                      <a:pt x="208" y="80"/>
                    </a:lnTo>
                    <a:lnTo>
                      <a:pt x="206" y="75"/>
                    </a:lnTo>
                    <a:lnTo>
                      <a:pt x="200" y="72"/>
                    </a:lnTo>
                    <a:lnTo>
                      <a:pt x="195" y="66"/>
                    </a:lnTo>
                    <a:lnTo>
                      <a:pt x="189" y="64"/>
                    </a:lnTo>
                    <a:lnTo>
                      <a:pt x="187" y="58"/>
                    </a:lnTo>
                    <a:lnTo>
                      <a:pt x="181" y="55"/>
                    </a:lnTo>
                    <a:lnTo>
                      <a:pt x="176" y="53"/>
                    </a:lnTo>
                    <a:lnTo>
                      <a:pt x="170" y="47"/>
                    </a:lnTo>
                    <a:lnTo>
                      <a:pt x="167" y="44"/>
                    </a:lnTo>
                    <a:lnTo>
                      <a:pt x="162" y="42"/>
                    </a:lnTo>
                    <a:lnTo>
                      <a:pt x="156" y="36"/>
                    </a:lnTo>
                    <a:lnTo>
                      <a:pt x="151" y="33"/>
                    </a:lnTo>
                    <a:lnTo>
                      <a:pt x="148" y="31"/>
                    </a:lnTo>
                    <a:lnTo>
                      <a:pt x="143" y="28"/>
                    </a:lnTo>
                    <a:lnTo>
                      <a:pt x="137" y="22"/>
                    </a:lnTo>
                    <a:lnTo>
                      <a:pt x="132" y="20"/>
                    </a:lnTo>
                    <a:lnTo>
                      <a:pt x="126" y="17"/>
                    </a:lnTo>
                    <a:lnTo>
                      <a:pt x="121" y="14"/>
                    </a:lnTo>
                    <a:lnTo>
                      <a:pt x="115" y="11"/>
                    </a:lnTo>
                    <a:lnTo>
                      <a:pt x="110" y="9"/>
                    </a:lnTo>
                    <a:lnTo>
                      <a:pt x="104" y="6"/>
                    </a:lnTo>
                    <a:lnTo>
                      <a:pt x="99" y="3"/>
                    </a:lnTo>
                    <a:lnTo>
                      <a:pt x="9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23" name="Freeform 119"/>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close/>
                  </a:path>
                </a:pathLst>
              </a:custGeom>
              <a:solidFill>
                <a:srgbClr val="BFDEFF"/>
              </a:solidFill>
              <a:ln w="9525">
                <a:noFill/>
                <a:round/>
                <a:headEnd/>
                <a:tailEnd/>
              </a:ln>
            </p:spPr>
            <p:txBody>
              <a:bodyPr/>
              <a:lstStyle/>
              <a:p>
                <a:endParaRPr lang="en-US" dirty="0">
                  <a:solidFill>
                    <a:srgbClr val="000000"/>
                  </a:solidFill>
                </a:endParaRPr>
              </a:p>
            </p:txBody>
          </p:sp>
          <p:sp>
            <p:nvSpPr>
              <p:cNvPr id="124" name="Freeform 120"/>
              <p:cNvSpPr>
                <a:spLocks/>
              </p:cNvSpPr>
              <p:nvPr/>
            </p:nvSpPr>
            <p:spPr bwMode="auto">
              <a:xfrm>
                <a:off x="3359" y="393"/>
                <a:ext cx="356" cy="126"/>
              </a:xfrm>
              <a:custGeom>
                <a:avLst/>
                <a:gdLst/>
                <a:ahLst/>
                <a:cxnLst>
                  <a:cxn ang="0">
                    <a:pos x="536" y="489"/>
                  </a:cxn>
                  <a:cxn ang="0">
                    <a:pos x="541" y="486"/>
                  </a:cxn>
                  <a:cxn ang="0">
                    <a:pos x="541" y="483"/>
                  </a:cxn>
                  <a:cxn ang="0">
                    <a:pos x="544" y="481"/>
                  </a:cxn>
                  <a:cxn ang="0">
                    <a:pos x="544" y="478"/>
                  </a:cxn>
                  <a:cxn ang="0">
                    <a:pos x="544" y="475"/>
                  </a:cxn>
                  <a:cxn ang="0">
                    <a:pos x="544" y="470"/>
                  </a:cxn>
                  <a:cxn ang="0">
                    <a:pos x="544" y="467"/>
                  </a:cxn>
                  <a:cxn ang="0">
                    <a:pos x="544" y="464"/>
                  </a:cxn>
                  <a:cxn ang="0">
                    <a:pos x="544" y="461"/>
                  </a:cxn>
                  <a:cxn ang="0">
                    <a:pos x="544" y="459"/>
                  </a:cxn>
                  <a:cxn ang="0">
                    <a:pos x="544" y="456"/>
                  </a:cxn>
                  <a:cxn ang="0">
                    <a:pos x="544" y="453"/>
                  </a:cxn>
                  <a:cxn ang="0">
                    <a:pos x="544" y="448"/>
                  </a:cxn>
                  <a:cxn ang="0">
                    <a:pos x="544" y="445"/>
                  </a:cxn>
                  <a:cxn ang="0">
                    <a:pos x="544" y="442"/>
                  </a:cxn>
                  <a:cxn ang="0">
                    <a:pos x="544" y="440"/>
                  </a:cxn>
                  <a:cxn ang="0">
                    <a:pos x="544" y="437"/>
                  </a:cxn>
                  <a:cxn ang="0">
                    <a:pos x="544" y="434"/>
                  </a:cxn>
                  <a:cxn ang="0">
                    <a:pos x="541" y="431"/>
                  </a:cxn>
                  <a:cxn ang="0">
                    <a:pos x="541" y="429"/>
                  </a:cxn>
                  <a:cxn ang="0">
                    <a:pos x="541" y="426"/>
                  </a:cxn>
                  <a:cxn ang="0">
                    <a:pos x="538" y="423"/>
                  </a:cxn>
                  <a:cxn ang="0">
                    <a:pos x="536" y="420"/>
                  </a:cxn>
                  <a:cxn ang="0">
                    <a:pos x="536" y="418"/>
                  </a:cxn>
                  <a:cxn ang="0">
                    <a:pos x="533" y="415"/>
                  </a:cxn>
                  <a:cxn ang="0">
                    <a:pos x="533" y="412"/>
                  </a:cxn>
                  <a:cxn ang="0">
                    <a:pos x="530" y="409"/>
                  </a:cxn>
                  <a:cxn ang="0">
                    <a:pos x="527" y="409"/>
                  </a:cxn>
                  <a:cxn ang="0">
                    <a:pos x="525" y="407"/>
                  </a:cxn>
                  <a:cxn ang="0">
                    <a:pos x="522" y="404"/>
                  </a:cxn>
                  <a:cxn ang="0">
                    <a:pos x="519" y="404"/>
                  </a:cxn>
                  <a:cxn ang="0">
                    <a:pos x="516" y="401"/>
                  </a:cxn>
                  <a:cxn ang="0">
                    <a:pos x="6" y="0"/>
                  </a:cxn>
                  <a:cxn ang="0">
                    <a:pos x="0" y="64"/>
                  </a:cxn>
                  <a:cxn ang="0">
                    <a:pos x="536" y="489"/>
                  </a:cxn>
                </a:cxnLst>
                <a:rect l="0" t="0" r="r" b="b"/>
                <a:pathLst>
                  <a:path w="544" h="489">
                    <a:moveTo>
                      <a:pt x="536" y="489"/>
                    </a:moveTo>
                    <a:lnTo>
                      <a:pt x="541" y="486"/>
                    </a:lnTo>
                    <a:lnTo>
                      <a:pt x="541" y="483"/>
                    </a:lnTo>
                    <a:lnTo>
                      <a:pt x="544" y="481"/>
                    </a:lnTo>
                    <a:lnTo>
                      <a:pt x="544" y="478"/>
                    </a:lnTo>
                    <a:lnTo>
                      <a:pt x="544" y="475"/>
                    </a:lnTo>
                    <a:lnTo>
                      <a:pt x="544" y="470"/>
                    </a:lnTo>
                    <a:lnTo>
                      <a:pt x="544" y="467"/>
                    </a:lnTo>
                    <a:lnTo>
                      <a:pt x="544" y="464"/>
                    </a:lnTo>
                    <a:lnTo>
                      <a:pt x="544" y="461"/>
                    </a:lnTo>
                    <a:lnTo>
                      <a:pt x="544" y="459"/>
                    </a:lnTo>
                    <a:lnTo>
                      <a:pt x="544" y="456"/>
                    </a:lnTo>
                    <a:lnTo>
                      <a:pt x="544" y="453"/>
                    </a:lnTo>
                    <a:lnTo>
                      <a:pt x="544" y="448"/>
                    </a:lnTo>
                    <a:lnTo>
                      <a:pt x="544" y="445"/>
                    </a:lnTo>
                    <a:lnTo>
                      <a:pt x="544" y="442"/>
                    </a:lnTo>
                    <a:lnTo>
                      <a:pt x="544" y="440"/>
                    </a:lnTo>
                    <a:lnTo>
                      <a:pt x="544" y="437"/>
                    </a:lnTo>
                    <a:lnTo>
                      <a:pt x="544" y="434"/>
                    </a:lnTo>
                    <a:lnTo>
                      <a:pt x="541" y="431"/>
                    </a:lnTo>
                    <a:lnTo>
                      <a:pt x="541" y="429"/>
                    </a:lnTo>
                    <a:lnTo>
                      <a:pt x="541" y="426"/>
                    </a:lnTo>
                    <a:lnTo>
                      <a:pt x="538" y="423"/>
                    </a:lnTo>
                    <a:lnTo>
                      <a:pt x="536" y="420"/>
                    </a:lnTo>
                    <a:lnTo>
                      <a:pt x="536" y="418"/>
                    </a:lnTo>
                    <a:lnTo>
                      <a:pt x="533" y="415"/>
                    </a:lnTo>
                    <a:lnTo>
                      <a:pt x="533" y="412"/>
                    </a:lnTo>
                    <a:lnTo>
                      <a:pt x="530" y="409"/>
                    </a:lnTo>
                    <a:lnTo>
                      <a:pt x="527" y="409"/>
                    </a:lnTo>
                    <a:lnTo>
                      <a:pt x="525" y="407"/>
                    </a:lnTo>
                    <a:lnTo>
                      <a:pt x="522" y="404"/>
                    </a:lnTo>
                    <a:lnTo>
                      <a:pt x="519" y="404"/>
                    </a:lnTo>
                    <a:lnTo>
                      <a:pt x="516" y="401"/>
                    </a:lnTo>
                    <a:lnTo>
                      <a:pt x="6" y="0"/>
                    </a:lnTo>
                    <a:lnTo>
                      <a:pt x="0" y="64"/>
                    </a:lnTo>
                    <a:lnTo>
                      <a:pt x="536" y="4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25" name="Freeform 121"/>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26" name="Freeform 122"/>
              <p:cNvSpPr>
                <a:spLocks/>
              </p:cNvSpPr>
              <p:nvPr/>
            </p:nvSpPr>
            <p:spPr bwMode="auto">
              <a:xfrm>
                <a:off x="4146" y="368"/>
                <a:ext cx="214" cy="88"/>
              </a:xfrm>
              <a:custGeom>
                <a:avLst/>
                <a:gdLst/>
                <a:ahLst/>
                <a:cxnLst>
                  <a:cxn ang="0">
                    <a:pos x="0" y="27"/>
                  </a:cxn>
                  <a:cxn ang="0">
                    <a:pos x="0" y="38"/>
                  </a:cxn>
                  <a:cxn ang="0">
                    <a:pos x="0" y="46"/>
                  </a:cxn>
                  <a:cxn ang="0">
                    <a:pos x="0" y="54"/>
                  </a:cxn>
                  <a:cxn ang="0">
                    <a:pos x="0" y="65"/>
                  </a:cxn>
                  <a:cxn ang="0">
                    <a:pos x="0" y="74"/>
                  </a:cxn>
                  <a:cxn ang="0">
                    <a:pos x="0" y="82"/>
                  </a:cxn>
                  <a:cxn ang="0">
                    <a:pos x="0" y="93"/>
                  </a:cxn>
                  <a:cxn ang="0">
                    <a:pos x="0" y="101"/>
                  </a:cxn>
                  <a:cxn ang="0">
                    <a:pos x="3" y="112"/>
                  </a:cxn>
                  <a:cxn ang="0">
                    <a:pos x="3" y="120"/>
                  </a:cxn>
                  <a:cxn ang="0">
                    <a:pos x="3" y="131"/>
                  </a:cxn>
                  <a:cxn ang="0">
                    <a:pos x="3" y="142"/>
                  </a:cxn>
                  <a:cxn ang="0">
                    <a:pos x="3" y="151"/>
                  </a:cxn>
                  <a:cxn ang="0">
                    <a:pos x="3" y="162"/>
                  </a:cxn>
                  <a:cxn ang="0">
                    <a:pos x="3" y="173"/>
                  </a:cxn>
                  <a:cxn ang="0">
                    <a:pos x="3" y="181"/>
                  </a:cxn>
                  <a:cxn ang="0">
                    <a:pos x="3" y="192"/>
                  </a:cxn>
                  <a:cxn ang="0">
                    <a:pos x="3" y="203"/>
                  </a:cxn>
                  <a:cxn ang="0">
                    <a:pos x="3" y="211"/>
                  </a:cxn>
                  <a:cxn ang="0">
                    <a:pos x="3" y="222"/>
                  </a:cxn>
                  <a:cxn ang="0">
                    <a:pos x="3" y="233"/>
                  </a:cxn>
                  <a:cxn ang="0">
                    <a:pos x="3" y="241"/>
                  </a:cxn>
                  <a:cxn ang="0">
                    <a:pos x="3" y="252"/>
                  </a:cxn>
                  <a:cxn ang="0">
                    <a:pos x="3" y="263"/>
                  </a:cxn>
                  <a:cxn ang="0">
                    <a:pos x="3" y="271"/>
                  </a:cxn>
                  <a:cxn ang="0">
                    <a:pos x="3" y="282"/>
                  </a:cxn>
                  <a:cxn ang="0">
                    <a:pos x="3" y="293"/>
                  </a:cxn>
                  <a:cxn ang="0">
                    <a:pos x="3" y="301"/>
                  </a:cxn>
                  <a:cxn ang="0">
                    <a:pos x="3" y="312"/>
                  </a:cxn>
                  <a:cxn ang="0">
                    <a:pos x="3" y="323"/>
                  </a:cxn>
                  <a:cxn ang="0">
                    <a:pos x="3" y="332"/>
                  </a:cxn>
                  <a:cxn ang="0">
                    <a:pos x="0" y="343"/>
                  </a:cxn>
                  <a:cxn ang="0">
                    <a:pos x="321" y="318"/>
                  </a:cxn>
                  <a:cxn ang="0">
                    <a:pos x="327" y="0"/>
                  </a:cxn>
                  <a:cxn ang="0">
                    <a:pos x="0" y="27"/>
                  </a:cxn>
                </a:cxnLst>
                <a:rect l="0" t="0" r="r" b="b"/>
                <a:pathLst>
                  <a:path w="327" h="343">
                    <a:moveTo>
                      <a:pt x="0" y="27"/>
                    </a:moveTo>
                    <a:lnTo>
                      <a:pt x="0" y="38"/>
                    </a:lnTo>
                    <a:lnTo>
                      <a:pt x="0" y="46"/>
                    </a:lnTo>
                    <a:lnTo>
                      <a:pt x="0" y="54"/>
                    </a:lnTo>
                    <a:lnTo>
                      <a:pt x="0" y="65"/>
                    </a:lnTo>
                    <a:lnTo>
                      <a:pt x="0" y="74"/>
                    </a:lnTo>
                    <a:lnTo>
                      <a:pt x="0" y="82"/>
                    </a:lnTo>
                    <a:lnTo>
                      <a:pt x="0" y="93"/>
                    </a:lnTo>
                    <a:lnTo>
                      <a:pt x="0" y="101"/>
                    </a:lnTo>
                    <a:lnTo>
                      <a:pt x="3" y="112"/>
                    </a:lnTo>
                    <a:lnTo>
                      <a:pt x="3" y="120"/>
                    </a:lnTo>
                    <a:lnTo>
                      <a:pt x="3" y="131"/>
                    </a:lnTo>
                    <a:lnTo>
                      <a:pt x="3" y="142"/>
                    </a:lnTo>
                    <a:lnTo>
                      <a:pt x="3" y="151"/>
                    </a:lnTo>
                    <a:lnTo>
                      <a:pt x="3" y="162"/>
                    </a:lnTo>
                    <a:lnTo>
                      <a:pt x="3" y="173"/>
                    </a:lnTo>
                    <a:lnTo>
                      <a:pt x="3" y="181"/>
                    </a:lnTo>
                    <a:lnTo>
                      <a:pt x="3" y="192"/>
                    </a:lnTo>
                    <a:lnTo>
                      <a:pt x="3" y="203"/>
                    </a:lnTo>
                    <a:lnTo>
                      <a:pt x="3" y="211"/>
                    </a:lnTo>
                    <a:lnTo>
                      <a:pt x="3" y="222"/>
                    </a:lnTo>
                    <a:lnTo>
                      <a:pt x="3" y="233"/>
                    </a:lnTo>
                    <a:lnTo>
                      <a:pt x="3" y="241"/>
                    </a:lnTo>
                    <a:lnTo>
                      <a:pt x="3" y="252"/>
                    </a:lnTo>
                    <a:lnTo>
                      <a:pt x="3" y="263"/>
                    </a:lnTo>
                    <a:lnTo>
                      <a:pt x="3" y="271"/>
                    </a:lnTo>
                    <a:lnTo>
                      <a:pt x="3" y="282"/>
                    </a:lnTo>
                    <a:lnTo>
                      <a:pt x="3" y="293"/>
                    </a:lnTo>
                    <a:lnTo>
                      <a:pt x="3" y="301"/>
                    </a:lnTo>
                    <a:lnTo>
                      <a:pt x="3" y="312"/>
                    </a:lnTo>
                    <a:lnTo>
                      <a:pt x="3" y="323"/>
                    </a:lnTo>
                    <a:lnTo>
                      <a:pt x="3" y="332"/>
                    </a:lnTo>
                    <a:lnTo>
                      <a:pt x="0" y="343"/>
                    </a:lnTo>
                    <a:lnTo>
                      <a:pt x="321" y="318"/>
                    </a:lnTo>
                    <a:lnTo>
                      <a:pt x="327" y="0"/>
                    </a:lnTo>
                    <a:lnTo>
                      <a:pt x="0" y="2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27" name="Freeform 123"/>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28" name="Freeform 124"/>
              <p:cNvSpPr>
                <a:spLocks/>
              </p:cNvSpPr>
              <p:nvPr/>
            </p:nvSpPr>
            <p:spPr bwMode="auto">
              <a:xfrm>
                <a:off x="3889" y="375"/>
                <a:ext cx="218" cy="90"/>
              </a:xfrm>
              <a:custGeom>
                <a:avLst/>
                <a:gdLst/>
                <a:ahLst/>
                <a:cxnLst>
                  <a:cxn ang="0">
                    <a:pos x="8" y="52"/>
                  </a:cxn>
                  <a:cxn ang="0">
                    <a:pos x="5" y="346"/>
                  </a:cxn>
                  <a:cxn ang="0">
                    <a:pos x="14" y="343"/>
                  </a:cxn>
                  <a:cxn ang="0">
                    <a:pos x="22" y="343"/>
                  </a:cxn>
                  <a:cxn ang="0">
                    <a:pos x="33" y="343"/>
                  </a:cxn>
                  <a:cxn ang="0">
                    <a:pos x="41" y="343"/>
                  </a:cxn>
                  <a:cxn ang="0">
                    <a:pos x="52" y="340"/>
                  </a:cxn>
                  <a:cxn ang="0">
                    <a:pos x="63" y="340"/>
                  </a:cxn>
                  <a:cxn ang="0">
                    <a:pos x="71" y="340"/>
                  </a:cxn>
                  <a:cxn ang="0">
                    <a:pos x="82" y="337"/>
                  </a:cxn>
                  <a:cxn ang="0">
                    <a:pos x="93" y="337"/>
                  </a:cxn>
                  <a:cxn ang="0">
                    <a:pos x="102" y="337"/>
                  </a:cxn>
                  <a:cxn ang="0">
                    <a:pos x="113" y="335"/>
                  </a:cxn>
                  <a:cxn ang="0">
                    <a:pos x="123" y="335"/>
                  </a:cxn>
                  <a:cxn ang="0">
                    <a:pos x="134" y="335"/>
                  </a:cxn>
                  <a:cxn ang="0">
                    <a:pos x="145" y="332"/>
                  </a:cxn>
                  <a:cxn ang="0">
                    <a:pos x="154" y="332"/>
                  </a:cxn>
                  <a:cxn ang="0">
                    <a:pos x="165" y="332"/>
                  </a:cxn>
                  <a:cxn ang="0">
                    <a:pos x="176" y="332"/>
                  </a:cxn>
                  <a:cxn ang="0">
                    <a:pos x="187" y="329"/>
                  </a:cxn>
                  <a:cxn ang="0">
                    <a:pos x="198" y="329"/>
                  </a:cxn>
                  <a:cxn ang="0">
                    <a:pos x="209" y="329"/>
                  </a:cxn>
                  <a:cxn ang="0">
                    <a:pos x="217" y="326"/>
                  </a:cxn>
                  <a:cxn ang="0">
                    <a:pos x="228" y="326"/>
                  </a:cxn>
                  <a:cxn ang="0">
                    <a:pos x="239" y="326"/>
                  </a:cxn>
                  <a:cxn ang="0">
                    <a:pos x="250" y="324"/>
                  </a:cxn>
                  <a:cxn ang="0">
                    <a:pos x="261" y="324"/>
                  </a:cxn>
                  <a:cxn ang="0">
                    <a:pos x="269" y="324"/>
                  </a:cxn>
                  <a:cxn ang="0">
                    <a:pos x="280" y="321"/>
                  </a:cxn>
                  <a:cxn ang="0">
                    <a:pos x="291" y="321"/>
                  </a:cxn>
                  <a:cxn ang="0">
                    <a:pos x="302" y="321"/>
                  </a:cxn>
                  <a:cxn ang="0">
                    <a:pos x="310" y="321"/>
                  </a:cxn>
                  <a:cxn ang="0">
                    <a:pos x="321" y="318"/>
                  </a:cxn>
                  <a:cxn ang="0">
                    <a:pos x="332" y="318"/>
                  </a:cxn>
                  <a:cxn ang="0">
                    <a:pos x="329" y="0"/>
                  </a:cxn>
                  <a:cxn ang="0">
                    <a:pos x="0" y="30"/>
                  </a:cxn>
                  <a:cxn ang="0">
                    <a:pos x="8" y="52"/>
                  </a:cxn>
                </a:cxnLst>
                <a:rect l="0" t="0" r="r" b="b"/>
                <a:pathLst>
                  <a:path w="332" h="346">
                    <a:moveTo>
                      <a:pt x="8" y="52"/>
                    </a:moveTo>
                    <a:lnTo>
                      <a:pt x="5" y="346"/>
                    </a:lnTo>
                    <a:lnTo>
                      <a:pt x="14" y="343"/>
                    </a:lnTo>
                    <a:lnTo>
                      <a:pt x="22" y="343"/>
                    </a:lnTo>
                    <a:lnTo>
                      <a:pt x="33" y="343"/>
                    </a:lnTo>
                    <a:lnTo>
                      <a:pt x="41" y="343"/>
                    </a:lnTo>
                    <a:lnTo>
                      <a:pt x="52" y="340"/>
                    </a:lnTo>
                    <a:lnTo>
                      <a:pt x="63" y="340"/>
                    </a:lnTo>
                    <a:lnTo>
                      <a:pt x="71" y="340"/>
                    </a:lnTo>
                    <a:lnTo>
                      <a:pt x="82" y="337"/>
                    </a:lnTo>
                    <a:lnTo>
                      <a:pt x="93" y="337"/>
                    </a:lnTo>
                    <a:lnTo>
                      <a:pt x="102" y="337"/>
                    </a:lnTo>
                    <a:lnTo>
                      <a:pt x="113" y="335"/>
                    </a:lnTo>
                    <a:lnTo>
                      <a:pt x="123" y="335"/>
                    </a:lnTo>
                    <a:lnTo>
                      <a:pt x="134" y="335"/>
                    </a:lnTo>
                    <a:lnTo>
                      <a:pt x="145" y="332"/>
                    </a:lnTo>
                    <a:lnTo>
                      <a:pt x="154" y="332"/>
                    </a:lnTo>
                    <a:lnTo>
                      <a:pt x="165" y="332"/>
                    </a:lnTo>
                    <a:lnTo>
                      <a:pt x="176" y="332"/>
                    </a:lnTo>
                    <a:lnTo>
                      <a:pt x="187" y="329"/>
                    </a:lnTo>
                    <a:lnTo>
                      <a:pt x="198" y="329"/>
                    </a:lnTo>
                    <a:lnTo>
                      <a:pt x="209" y="329"/>
                    </a:lnTo>
                    <a:lnTo>
                      <a:pt x="217" y="326"/>
                    </a:lnTo>
                    <a:lnTo>
                      <a:pt x="228" y="326"/>
                    </a:lnTo>
                    <a:lnTo>
                      <a:pt x="239" y="326"/>
                    </a:lnTo>
                    <a:lnTo>
                      <a:pt x="250" y="324"/>
                    </a:lnTo>
                    <a:lnTo>
                      <a:pt x="261" y="324"/>
                    </a:lnTo>
                    <a:lnTo>
                      <a:pt x="269" y="324"/>
                    </a:lnTo>
                    <a:lnTo>
                      <a:pt x="280" y="321"/>
                    </a:lnTo>
                    <a:lnTo>
                      <a:pt x="291" y="321"/>
                    </a:lnTo>
                    <a:lnTo>
                      <a:pt x="302" y="321"/>
                    </a:lnTo>
                    <a:lnTo>
                      <a:pt x="310" y="321"/>
                    </a:lnTo>
                    <a:lnTo>
                      <a:pt x="321" y="318"/>
                    </a:lnTo>
                    <a:lnTo>
                      <a:pt x="332" y="318"/>
                    </a:lnTo>
                    <a:lnTo>
                      <a:pt x="329" y="0"/>
                    </a:lnTo>
                    <a:lnTo>
                      <a:pt x="0" y="30"/>
                    </a:lnTo>
                    <a:lnTo>
                      <a:pt x="8" y="5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29" name="Freeform 125"/>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30" name="Freeform 126"/>
              <p:cNvSpPr>
                <a:spLocks/>
              </p:cNvSpPr>
              <p:nvPr/>
            </p:nvSpPr>
            <p:spPr bwMode="auto">
              <a:xfrm>
                <a:off x="4256" y="370"/>
                <a:ext cx="95" cy="80"/>
              </a:xfrm>
              <a:custGeom>
                <a:avLst/>
                <a:gdLst/>
                <a:ahLst/>
                <a:cxnLst>
                  <a:cxn ang="0">
                    <a:pos x="5" y="19"/>
                  </a:cxn>
                  <a:cxn ang="0">
                    <a:pos x="3" y="38"/>
                  </a:cxn>
                  <a:cxn ang="0">
                    <a:pos x="3" y="54"/>
                  </a:cxn>
                  <a:cxn ang="0">
                    <a:pos x="0" y="74"/>
                  </a:cxn>
                  <a:cxn ang="0">
                    <a:pos x="0" y="90"/>
                  </a:cxn>
                  <a:cxn ang="0">
                    <a:pos x="0" y="109"/>
                  </a:cxn>
                  <a:cxn ang="0">
                    <a:pos x="0" y="129"/>
                  </a:cxn>
                  <a:cxn ang="0">
                    <a:pos x="0" y="148"/>
                  </a:cxn>
                  <a:cxn ang="0">
                    <a:pos x="0" y="167"/>
                  </a:cxn>
                  <a:cxn ang="0">
                    <a:pos x="0" y="183"/>
                  </a:cxn>
                  <a:cxn ang="0">
                    <a:pos x="0" y="203"/>
                  </a:cxn>
                  <a:cxn ang="0">
                    <a:pos x="0" y="222"/>
                  </a:cxn>
                  <a:cxn ang="0">
                    <a:pos x="0" y="241"/>
                  </a:cxn>
                  <a:cxn ang="0">
                    <a:pos x="0" y="260"/>
                  </a:cxn>
                  <a:cxn ang="0">
                    <a:pos x="0" y="280"/>
                  </a:cxn>
                  <a:cxn ang="0">
                    <a:pos x="0" y="299"/>
                  </a:cxn>
                  <a:cxn ang="0">
                    <a:pos x="145" y="299"/>
                  </a:cxn>
                  <a:cxn ang="0">
                    <a:pos x="140" y="0"/>
                  </a:cxn>
                  <a:cxn ang="0">
                    <a:pos x="132" y="0"/>
                  </a:cxn>
                  <a:cxn ang="0">
                    <a:pos x="123" y="0"/>
                  </a:cxn>
                  <a:cxn ang="0">
                    <a:pos x="112" y="2"/>
                  </a:cxn>
                  <a:cxn ang="0">
                    <a:pos x="104" y="2"/>
                  </a:cxn>
                  <a:cxn ang="0">
                    <a:pos x="96" y="2"/>
                  </a:cxn>
                  <a:cxn ang="0">
                    <a:pos x="88" y="2"/>
                  </a:cxn>
                  <a:cxn ang="0">
                    <a:pos x="79" y="5"/>
                  </a:cxn>
                  <a:cxn ang="0">
                    <a:pos x="71" y="5"/>
                  </a:cxn>
                  <a:cxn ang="0">
                    <a:pos x="63" y="5"/>
                  </a:cxn>
                  <a:cxn ang="0">
                    <a:pos x="55" y="5"/>
                  </a:cxn>
                  <a:cxn ang="0">
                    <a:pos x="46" y="8"/>
                  </a:cxn>
                  <a:cxn ang="0">
                    <a:pos x="38" y="8"/>
                  </a:cxn>
                  <a:cxn ang="0">
                    <a:pos x="27" y="8"/>
                  </a:cxn>
                  <a:cxn ang="0">
                    <a:pos x="19" y="11"/>
                  </a:cxn>
                  <a:cxn ang="0">
                    <a:pos x="11" y="11"/>
                  </a:cxn>
                </a:cxnLst>
                <a:rect l="0" t="0" r="r" b="b"/>
                <a:pathLst>
                  <a:path w="145" h="307">
                    <a:moveTo>
                      <a:pt x="5" y="11"/>
                    </a:moveTo>
                    <a:lnTo>
                      <a:pt x="5" y="19"/>
                    </a:lnTo>
                    <a:lnTo>
                      <a:pt x="3" y="27"/>
                    </a:lnTo>
                    <a:lnTo>
                      <a:pt x="3" y="38"/>
                    </a:lnTo>
                    <a:lnTo>
                      <a:pt x="3" y="46"/>
                    </a:lnTo>
                    <a:lnTo>
                      <a:pt x="3" y="54"/>
                    </a:lnTo>
                    <a:lnTo>
                      <a:pt x="3" y="63"/>
                    </a:lnTo>
                    <a:lnTo>
                      <a:pt x="0" y="74"/>
                    </a:lnTo>
                    <a:lnTo>
                      <a:pt x="0" y="82"/>
                    </a:lnTo>
                    <a:lnTo>
                      <a:pt x="0" y="90"/>
                    </a:lnTo>
                    <a:lnTo>
                      <a:pt x="0" y="101"/>
                    </a:lnTo>
                    <a:lnTo>
                      <a:pt x="0" y="109"/>
                    </a:lnTo>
                    <a:lnTo>
                      <a:pt x="0" y="120"/>
                    </a:lnTo>
                    <a:lnTo>
                      <a:pt x="0" y="129"/>
                    </a:lnTo>
                    <a:lnTo>
                      <a:pt x="0" y="137"/>
                    </a:lnTo>
                    <a:lnTo>
                      <a:pt x="0" y="148"/>
                    </a:lnTo>
                    <a:lnTo>
                      <a:pt x="0" y="156"/>
                    </a:lnTo>
                    <a:lnTo>
                      <a:pt x="0" y="167"/>
                    </a:lnTo>
                    <a:lnTo>
                      <a:pt x="0" y="175"/>
                    </a:lnTo>
                    <a:lnTo>
                      <a:pt x="0" y="183"/>
                    </a:lnTo>
                    <a:lnTo>
                      <a:pt x="0" y="194"/>
                    </a:lnTo>
                    <a:lnTo>
                      <a:pt x="0" y="203"/>
                    </a:lnTo>
                    <a:lnTo>
                      <a:pt x="0" y="214"/>
                    </a:lnTo>
                    <a:lnTo>
                      <a:pt x="0" y="222"/>
                    </a:lnTo>
                    <a:lnTo>
                      <a:pt x="0" y="233"/>
                    </a:lnTo>
                    <a:lnTo>
                      <a:pt x="0" y="241"/>
                    </a:lnTo>
                    <a:lnTo>
                      <a:pt x="0" y="252"/>
                    </a:lnTo>
                    <a:lnTo>
                      <a:pt x="0" y="260"/>
                    </a:lnTo>
                    <a:lnTo>
                      <a:pt x="0" y="269"/>
                    </a:lnTo>
                    <a:lnTo>
                      <a:pt x="0" y="280"/>
                    </a:lnTo>
                    <a:lnTo>
                      <a:pt x="0" y="288"/>
                    </a:lnTo>
                    <a:lnTo>
                      <a:pt x="0" y="299"/>
                    </a:lnTo>
                    <a:lnTo>
                      <a:pt x="0" y="307"/>
                    </a:lnTo>
                    <a:lnTo>
                      <a:pt x="145" y="299"/>
                    </a:lnTo>
                    <a:lnTo>
                      <a:pt x="145" y="0"/>
                    </a:lnTo>
                    <a:lnTo>
                      <a:pt x="140" y="0"/>
                    </a:lnTo>
                    <a:lnTo>
                      <a:pt x="134" y="0"/>
                    </a:lnTo>
                    <a:lnTo>
                      <a:pt x="132" y="0"/>
                    </a:lnTo>
                    <a:lnTo>
                      <a:pt x="126" y="0"/>
                    </a:lnTo>
                    <a:lnTo>
                      <a:pt x="123" y="0"/>
                    </a:lnTo>
                    <a:lnTo>
                      <a:pt x="118" y="2"/>
                    </a:lnTo>
                    <a:lnTo>
                      <a:pt x="112" y="2"/>
                    </a:lnTo>
                    <a:lnTo>
                      <a:pt x="110" y="2"/>
                    </a:lnTo>
                    <a:lnTo>
                      <a:pt x="104" y="2"/>
                    </a:lnTo>
                    <a:lnTo>
                      <a:pt x="101" y="2"/>
                    </a:lnTo>
                    <a:lnTo>
                      <a:pt x="96" y="2"/>
                    </a:lnTo>
                    <a:lnTo>
                      <a:pt x="93" y="2"/>
                    </a:lnTo>
                    <a:lnTo>
                      <a:pt x="88" y="2"/>
                    </a:lnTo>
                    <a:lnTo>
                      <a:pt x="82" y="5"/>
                    </a:lnTo>
                    <a:lnTo>
                      <a:pt x="79" y="5"/>
                    </a:lnTo>
                    <a:lnTo>
                      <a:pt x="74" y="5"/>
                    </a:lnTo>
                    <a:lnTo>
                      <a:pt x="71" y="5"/>
                    </a:lnTo>
                    <a:lnTo>
                      <a:pt x="66" y="5"/>
                    </a:lnTo>
                    <a:lnTo>
                      <a:pt x="63" y="5"/>
                    </a:lnTo>
                    <a:lnTo>
                      <a:pt x="57" y="5"/>
                    </a:lnTo>
                    <a:lnTo>
                      <a:pt x="55" y="5"/>
                    </a:lnTo>
                    <a:lnTo>
                      <a:pt x="49" y="8"/>
                    </a:lnTo>
                    <a:lnTo>
                      <a:pt x="46" y="8"/>
                    </a:lnTo>
                    <a:lnTo>
                      <a:pt x="41" y="8"/>
                    </a:lnTo>
                    <a:lnTo>
                      <a:pt x="38" y="8"/>
                    </a:lnTo>
                    <a:lnTo>
                      <a:pt x="33" y="8"/>
                    </a:lnTo>
                    <a:lnTo>
                      <a:pt x="27" y="8"/>
                    </a:lnTo>
                    <a:lnTo>
                      <a:pt x="25" y="8"/>
                    </a:lnTo>
                    <a:lnTo>
                      <a:pt x="19" y="11"/>
                    </a:lnTo>
                    <a:lnTo>
                      <a:pt x="14" y="11"/>
                    </a:lnTo>
                    <a:lnTo>
                      <a:pt x="11" y="11"/>
                    </a:lnTo>
                    <a:lnTo>
                      <a:pt x="5"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1" name="Freeform 127"/>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32" name="Freeform 128"/>
              <p:cNvSpPr>
                <a:spLocks/>
              </p:cNvSpPr>
              <p:nvPr/>
            </p:nvSpPr>
            <p:spPr bwMode="auto">
              <a:xfrm>
                <a:off x="4155" y="374"/>
                <a:ext cx="92" cy="79"/>
              </a:xfrm>
              <a:custGeom>
                <a:avLst/>
                <a:gdLst/>
                <a:ahLst/>
                <a:cxnLst>
                  <a:cxn ang="0">
                    <a:pos x="0" y="17"/>
                  </a:cxn>
                  <a:cxn ang="0">
                    <a:pos x="0" y="305"/>
                  </a:cxn>
                  <a:cxn ang="0">
                    <a:pos x="140" y="297"/>
                  </a:cxn>
                  <a:cxn ang="0">
                    <a:pos x="140" y="0"/>
                  </a:cxn>
                  <a:cxn ang="0">
                    <a:pos x="8" y="9"/>
                  </a:cxn>
                  <a:cxn ang="0">
                    <a:pos x="0" y="17"/>
                  </a:cxn>
                </a:cxnLst>
                <a:rect l="0" t="0" r="r" b="b"/>
                <a:pathLst>
                  <a:path w="140" h="305">
                    <a:moveTo>
                      <a:pt x="0" y="17"/>
                    </a:moveTo>
                    <a:lnTo>
                      <a:pt x="0" y="305"/>
                    </a:lnTo>
                    <a:lnTo>
                      <a:pt x="140" y="297"/>
                    </a:lnTo>
                    <a:lnTo>
                      <a:pt x="140" y="0"/>
                    </a:lnTo>
                    <a:lnTo>
                      <a:pt x="8" y="9"/>
                    </a:lnTo>
                    <a:lnTo>
                      <a:pt x="0"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3" name="Freeform 129"/>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34" name="Freeform 130"/>
              <p:cNvSpPr>
                <a:spLocks/>
              </p:cNvSpPr>
              <p:nvPr/>
            </p:nvSpPr>
            <p:spPr bwMode="auto">
              <a:xfrm>
                <a:off x="4003" y="378"/>
                <a:ext cx="99" cy="79"/>
              </a:xfrm>
              <a:custGeom>
                <a:avLst/>
                <a:gdLst/>
                <a:ahLst/>
                <a:cxnLst>
                  <a:cxn ang="0">
                    <a:pos x="5" y="13"/>
                  </a:cxn>
                  <a:cxn ang="0">
                    <a:pos x="5" y="22"/>
                  </a:cxn>
                  <a:cxn ang="0">
                    <a:pos x="3" y="30"/>
                  </a:cxn>
                  <a:cxn ang="0">
                    <a:pos x="3" y="38"/>
                  </a:cxn>
                  <a:cxn ang="0">
                    <a:pos x="3" y="46"/>
                  </a:cxn>
                  <a:cxn ang="0">
                    <a:pos x="3" y="55"/>
                  </a:cxn>
                  <a:cxn ang="0">
                    <a:pos x="3" y="66"/>
                  </a:cxn>
                  <a:cxn ang="0">
                    <a:pos x="0" y="74"/>
                  </a:cxn>
                  <a:cxn ang="0">
                    <a:pos x="0" y="82"/>
                  </a:cxn>
                  <a:cxn ang="0">
                    <a:pos x="0" y="93"/>
                  </a:cxn>
                  <a:cxn ang="0">
                    <a:pos x="0" y="101"/>
                  </a:cxn>
                  <a:cxn ang="0">
                    <a:pos x="0" y="110"/>
                  </a:cxn>
                  <a:cxn ang="0">
                    <a:pos x="0" y="121"/>
                  </a:cxn>
                  <a:cxn ang="0">
                    <a:pos x="0" y="129"/>
                  </a:cxn>
                  <a:cxn ang="0">
                    <a:pos x="0" y="140"/>
                  </a:cxn>
                  <a:cxn ang="0">
                    <a:pos x="0" y="148"/>
                  </a:cxn>
                  <a:cxn ang="0">
                    <a:pos x="0" y="156"/>
                  </a:cxn>
                  <a:cxn ang="0">
                    <a:pos x="3" y="167"/>
                  </a:cxn>
                  <a:cxn ang="0">
                    <a:pos x="3" y="175"/>
                  </a:cxn>
                  <a:cxn ang="0">
                    <a:pos x="3" y="186"/>
                  </a:cxn>
                  <a:cxn ang="0">
                    <a:pos x="3" y="195"/>
                  </a:cxn>
                  <a:cxn ang="0">
                    <a:pos x="3" y="206"/>
                  </a:cxn>
                  <a:cxn ang="0">
                    <a:pos x="3" y="214"/>
                  </a:cxn>
                  <a:cxn ang="0">
                    <a:pos x="3" y="225"/>
                  </a:cxn>
                  <a:cxn ang="0">
                    <a:pos x="3" y="233"/>
                  </a:cxn>
                  <a:cxn ang="0">
                    <a:pos x="3" y="241"/>
                  </a:cxn>
                  <a:cxn ang="0">
                    <a:pos x="5" y="252"/>
                  </a:cxn>
                  <a:cxn ang="0">
                    <a:pos x="5" y="260"/>
                  </a:cxn>
                  <a:cxn ang="0">
                    <a:pos x="5" y="271"/>
                  </a:cxn>
                  <a:cxn ang="0">
                    <a:pos x="5" y="280"/>
                  </a:cxn>
                  <a:cxn ang="0">
                    <a:pos x="5" y="291"/>
                  </a:cxn>
                  <a:cxn ang="0">
                    <a:pos x="5" y="299"/>
                  </a:cxn>
                  <a:cxn ang="0">
                    <a:pos x="5" y="307"/>
                  </a:cxn>
                  <a:cxn ang="0">
                    <a:pos x="151" y="296"/>
                  </a:cxn>
                  <a:cxn ang="0">
                    <a:pos x="148" y="13"/>
                  </a:cxn>
                  <a:cxn ang="0">
                    <a:pos x="140" y="0"/>
                  </a:cxn>
                  <a:cxn ang="0">
                    <a:pos x="5" y="13"/>
                  </a:cxn>
                </a:cxnLst>
                <a:rect l="0" t="0" r="r" b="b"/>
                <a:pathLst>
                  <a:path w="151" h="307">
                    <a:moveTo>
                      <a:pt x="5" y="13"/>
                    </a:moveTo>
                    <a:lnTo>
                      <a:pt x="5" y="22"/>
                    </a:lnTo>
                    <a:lnTo>
                      <a:pt x="3" y="30"/>
                    </a:lnTo>
                    <a:lnTo>
                      <a:pt x="3" y="38"/>
                    </a:lnTo>
                    <a:lnTo>
                      <a:pt x="3" y="46"/>
                    </a:lnTo>
                    <a:lnTo>
                      <a:pt x="3" y="55"/>
                    </a:lnTo>
                    <a:lnTo>
                      <a:pt x="3" y="66"/>
                    </a:lnTo>
                    <a:lnTo>
                      <a:pt x="0" y="74"/>
                    </a:lnTo>
                    <a:lnTo>
                      <a:pt x="0" y="82"/>
                    </a:lnTo>
                    <a:lnTo>
                      <a:pt x="0" y="93"/>
                    </a:lnTo>
                    <a:lnTo>
                      <a:pt x="0" y="101"/>
                    </a:lnTo>
                    <a:lnTo>
                      <a:pt x="0" y="110"/>
                    </a:lnTo>
                    <a:lnTo>
                      <a:pt x="0" y="121"/>
                    </a:lnTo>
                    <a:lnTo>
                      <a:pt x="0" y="129"/>
                    </a:lnTo>
                    <a:lnTo>
                      <a:pt x="0" y="140"/>
                    </a:lnTo>
                    <a:lnTo>
                      <a:pt x="0" y="148"/>
                    </a:lnTo>
                    <a:lnTo>
                      <a:pt x="0" y="156"/>
                    </a:lnTo>
                    <a:lnTo>
                      <a:pt x="3" y="167"/>
                    </a:lnTo>
                    <a:lnTo>
                      <a:pt x="3" y="175"/>
                    </a:lnTo>
                    <a:lnTo>
                      <a:pt x="3" y="186"/>
                    </a:lnTo>
                    <a:lnTo>
                      <a:pt x="3" y="195"/>
                    </a:lnTo>
                    <a:lnTo>
                      <a:pt x="3" y="206"/>
                    </a:lnTo>
                    <a:lnTo>
                      <a:pt x="3" y="214"/>
                    </a:lnTo>
                    <a:lnTo>
                      <a:pt x="3" y="225"/>
                    </a:lnTo>
                    <a:lnTo>
                      <a:pt x="3" y="233"/>
                    </a:lnTo>
                    <a:lnTo>
                      <a:pt x="3" y="241"/>
                    </a:lnTo>
                    <a:lnTo>
                      <a:pt x="5" y="252"/>
                    </a:lnTo>
                    <a:lnTo>
                      <a:pt x="5" y="260"/>
                    </a:lnTo>
                    <a:lnTo>
                      <a:pt x="5" y="271"/>
                    </a:lnTo>
                    <a:lnTo>
                      <a:pt x="5" y="280"/>
                    </a:lnTo>
                    <a:lnTo>
                      <a:pt x="5" y="291"/>
                    </a:lnTo>
                    <a:lnTo>
                      <a:pt x="5" y="299"/>
                    </a:lnTo>
                    <a:lnTo>
                      <a:pt x="5" y="307"/>
                    </a:lnTo>
                    <a:lnTo>
                      <a:pt x="151" y="296"/>
                    </a:lnTo>
                    <a:lnTo>
                      <a:pt x="148" y="13"/>
                    </a:lnTo>
                    <a:lnTo>
                      <a:pt x="140" y="0"/>
                    </a:lnTo>
                    <a:lnTo>
                      <a:pt x="5"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5" name="Freeform 131"/>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36" name="Freeform 132"/>
              <p:cNvSpPr>
                <a:spLocks/>
              </p:cNvSpPr>
              <p:nvPr/>
            </p:nvSpPr>
            <p:spPr bwMode="auto">
              <a:xfrm>
                <a:off x="3899" y="382"/>
                <a:ext cx="99" cy="80"/>
              </a:xfrm>
              <a:custGeom>
                <a:avLst/>
                <a:gdLst/>
                <a:ahLst/>
                <a:cxnLst>
                  <a:cxn ang="0">
                    <a:pos x="8" y="17"/>
                  </a:cxn>
                  <a:cxn ang="0">
                    <a:pos x="5" y="25"/>
                  </a:cxn>
                  <a:cxn ang="0">
                    <a:pos x="5" y="33"/>
                  </a:cxn>
                  <a:cxn ang="0">
                    <a:pos x="5" y="42"/>
                  </a:cxn>
                  <a:cxn ang="0">
                    <a:pos x="5" y="50"/>
                  </a:cxn>
                  <a:cxn ang="0">
                    <a:pos x="2" y="58"/>
                  </a:cxn>
                  <a:cxn ang="0">
                    <a:pos x="2" y="66"/>
                  </a:cxn>
                  <a:cxn ang="0">
                    <a:pos x="2" y="75"/>
                  </a:cxn>
                  <a:cxn ang="0">
                    <a:pos x="2" y="83"/>
                  </a:cxn>
                  <a:cxn ang="0">
                    <a:pos x="2" y="94"/>
                  </a:cxn>
                  <a:cxn ang="0">
                    <a:pos x="2" y="102"/>
                  </a:cxn>
                  <a:cxn ang="0">
                    <a:pos x="2" y="110"/>
                  </a:cxn>
                  <a:cxn ang="0">
                    <a:pos x="2" y="119"/>
                  </a:cxn>
                  <a:cxn ang="0">
                    <a:pos x="2" y="129"/>
                  </a:cxn>
                  <a:cxn ang="0">
                    <a:pos x="2" y="138"/>
                  </a:cxn>
                  <a:cxn ang="0">
                    <a:pos x="2" y="146"/>
                  </a:cxn>
                  <a:cxn ang="0">
                    <a:pos x="2" y="157"/>
                  </a:cxn>
                  <a:cxn ang="0">
                    <a:pos x="2" y="165"/>
                  </a:cxn>
                  <a:cxn ang="0">
                    <a:pos x="2" y="173"/>
                  </a:cxn>
                  <a:cxn ang="0">
                    <a:pos x="2" y="184"/>
                  </a:cxn>
                  <a:cxn ang="0">
                    <a:pos x="2" y="193"/>
                  </a:cxn>
                  <a:cxn ang="0">
                    <a:pos x="2" y="204"/>
                  </a:cxn>
                  <a:cxn ang="0">
                    <a:pos x="2" y="212"/>
                  </a:cxn>
                  <a:cxn ang="0">
                    <a:pos x="2" y="220"/>
                  </a:cxn>
                  <a:cxn ang="0">
                    <a:pos x="2" y="231"/>
                  </a:cxn>
                  <a:cxn ang="0">
                    <a:pos x="2" y="239"/>
                  </a:cxn>
                  <a:cxn ang="0">
                    <a:pos x="2" y="250"/>
                  </a:cxn>
                  <a:cxn ang="0">
                    <a:pos x="2" y="258"/>
                  </a:cxn>
                  <a:cxn ang="0">
                    <a:pos x="2" y="269"/>
                  </a:cxn>
                  <a:cxn ang="0">
                    <a:pos x="2" y="278"/>
                  </a:cxn>
                  <a:cxn ang="0">
                    <a:pos x="2" y="286"/>
                  </a:cxn>
                  <a:cxn ang="0">
                    <a:pos x="2" y="297"/>
                  </a:cxn>
                  <a:cxn ang="0">
                    <a:pos x="0" y="305"/>
                  </a:cxn>
                  <a:cxn ang="0">
                    <a:pos x="13" y="311"/>
                  </a:cxn>
                  <a:cxn ang="0">
                    <a:pos x="151" y="297"/>
                  </a:cxn>
                  <a:cxn ang="0">
                    <a:pos x="148" y="11"/>
                  </a:cxn>
                  <a:cxn ang="0">
                    <a:pos x="142" y="0"/>
                  </a:cxn>
                  <a:cxn ang="0">
                    <a:pos x="8" y="17"/>
                  </a:cxn>
                </a:cxnLst>
                <a:rect l="0" t="0" r="r" b="b"/>
                <a:pathLst>
                  <a:path w="151" h="311">
                    <a:moveTo>
                      <a:pt x="8" y="17"/>
                    </a:moveTo>
                    <a:lnTo>
                      <a:pt x="5" y="25"/>
                    </a:lnTo>
                    <a:lnTo>
                      <a:pt x="5" y="33"/>
                    </a:lnTo>
                    <a:lnTo>
                      <a:pt x="5" y="42"/>
                    </a:lnTo>
                    <a:lnTo>
                      <a:pt x="5" y="50"/>
                    </a:lnTo>
                    <a:lnTo>
                      <a:pt x="2" y="58"/>
                    </a:lnTo>
                    <a:lnTo>
                      <a:pt x="2" y="66"/>
                    </a:lnTo>
                    <a:lnTo>
                      <a:pt x="2" y="75"/>
                    </a:lnTo>
                    <a:lnTo>
                      <a:pt x="2" y="83"/>
                    </a:lnTo>
                    <a:lnTo>
                      <a:pt x="2" y="94"/>
                    </a:lnTo>
                    <a:lnTo>
                      <a:pt x="2" y="102"/>
                    </a:lnTo>
                    <a:lnTo>
                      <a:pt x="2" y="110"/>
                    </a:lnTo>
                    <a:lnTo>
                      <a:pt x="2" y="119"/>
                    </a:lnTo>
                    <a:lnTo>
                      <a:pt x="2" y="129"/>
                    </a:lnTo>
                    <a:lnTo>
                      <a:pt x="2" y="138"/>
                    </a:lnTo>
                    <a:lnTo>
                      <a:pt x="2" y="146"/>
                    </a:lnTo>
                    <a:lnTo>
                      <a:pt x="2" y="157"/>
                    </a:lnTo>
                    <a:lnTo>
                      <a:pt x="2" y="165"/>
                    </a:lnTo>
                    <a:lnTo>
                      <a:pt x="2" y="173"/>
                    </a:lnTo>
                    <a:lnTo>
                      <a:pt x="2" y="184"/>
                    </a:lnTo>
                    <a:lnTo>
                      <a:pt x="2" y="193"/>
                    </a:lnTo>
                    <a:lnTo>
                      <a:pt x="2" y="204"/>
                    </a:lnTo>
                    <a:lnTo>
                      <a:pt x="2" y="212"/>
                    </a:lnTo>
                    <a:lnTo>
                      <a:pt x="2" y="220"/>
                    </a:lnTo>
                    <a:lnTo>
                      <a:pt x="2" y="231"/>
                    </a:lnTo>
                    <a:lnTo>
                      <a:pt x="2" y="239"/>
                    </a:lnTo>
                    <a:lnTo>
                      <a:pt x="2" y="250"/>
                    </a:lnTo>
                    <a:lnTo>
                      <a:pt x="2" y="258"/>
                    </a:lnTo>
                    <a:lnTo>
                      <a:pt x="2" y="269"/>
                    </a:lnTo>
                    <a:lnTo>
                      <a:pt x="2" y="278"/>
                    </a:lnTo>
                    <a:lnTo>
                      <a:pt x="2" y="286"/>
                    </a:lnTo>
                    <a:lnTo>
                      <a:pt x="2" y="297"/>
                    </a:lnTo>
                    <a:lnTo>
                      <a:pt x="0" y="305"/>
                    </a:lnTo>
                    <a:lnTo>
                      <a:pt x="13" y="311"/>
                    </a:lnTo>
                    <a:lnTo>
                      <a:pt x="151" y="297"/>
                    </a:lnTo>
                    <a:lnTo>
                      <a:pt x="148" y="11"/>
                    </a:lnTo>
                    <a:lnTo>
                      <a:pt x="142" y="0"/>
                    </a:lnTo>
                    <a:lnTo>
                      <a:pt x="8"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7" name="Freeform 133"/>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38" name="Freeform 134"/>
              <p:cNvSpPr>
                <a:spLocks/>
              </p:cNvSpPr>
              <p:nvPr/>
            </p:nvSpPr>
            <p:spPr bwMode="auto">
              <a:xfrm>
                <a:off x="3453" y="444"/>
                <a:ext cx="55" cy="60"/>
              </a:xfrm>
              <a:custGeom>
                <a:avLst/>
                <a:gdLst/>
                <a:ahLst/>
                <a:cxnLst>
                  <a:cxn ang="0">
                    <a:pos x="8" y="178"/>
                  </a:cxn>
                  <a:cxn ang="0">
                    <a:pos x="14" y="181"/>
                  </a:cxn>
                  <a:cxn ang="0">
                    <a:pos x="19" y="184"/>
                  </a:cxn>
                  <a:cxn ang="0">
                    <a:pos x="22" y="189"/>
                  </a:cxn>
                  <a:cxn ang="0">
                    <a:pos x="28" y="192"/>
                  </a:cxn>
                  <a:cxn ang="0">
                    <a:pos x="33" y="195"/>
                  </a:cxn>
                  <a:cxn ang="0">
                    <a:pos x="36" y="200"/>
                  </a:cxn>
                  <a:cxn ang="0">
                    <a:pos x="41" y="203"/>
                  </a:cxn>
                  <a:cxn ang="0">
                    <a:pos x="47" y="209"/>
                  </a:cxn>
                  <a:cxn ang="0">
                    <a:pos x="52" y="211"/>
                  </a:cxn>
                  <a:cxn ang="0">
                    <a:pos x="55" y="214"/>
                  </a:cxn>
                  <a:cxn ang="0">
                    <a:pos x="61" y="220"/>
                  </a:cxn>
                  <a:cxn ang="0">
                    <a:pos x="63" y="222"/>
                  </a:cxn>
                  <a:cxn ang="0">
                    <a:pos x="69" y="225"/>
                  </a:cxn>
                  <a:cxn ang="0">
                    <a:pos x="74" y="228"/>
                  </a:cxn>
                  <a:cxn ang="0">
                    <a:pos x="80" y="233"/>
                  </a:cxn>
                  <a:cxn ang="0">
                    <a:pos x="80" y="222"/>
                  </a:cxn>
                  <a:cxn ang="0">
                    <a:pos x="82" y="211"/>
                  </a:cxn>
                  <a:cxn ang="0">
                    <a:pos x="82" y="200"/>
                  </a:cxn>
                  <a:cxn ang="0">
                    <a:pos x="82" y="189"/>
                  </a:cxn>
                  <a:cxn ang="0">
                    <a:pos x="82" y="178"/>
                  </a:cxn>
                  <a:cxn ang="0">
                    <a:pos x="82" y="167"/>
                  </a:cxn>
                  <a:cxn ang="0">
                    <a:pos x="82" y="156"/>
                  </a:cxn>
                  <a:cxn ang="0">
                    <a:pos x="85" y="145"/>
                  </a:cxn>
                  <a:cxn ang="0">
                    <a:pos x="82" y="132"/>
                  </a:cxn>
                  <a:cxn ang="0">
                    <a:pos x="82" y="121"/>
                  </a:cxn>
                  <a:cxn ang="0">
                    <a:pos x="82" y="110"/>
                  </a:cxn>
                  <a:cxn ang="0">
                    <a:pos x="82" y="99"/>
                  </a:cxn>
                  <a:cxn ang="0">
                    <a:pos x="82" y="88"/>
                  </a:cxn>
                  <a:cxn ang="0">
                    <a:pos x="80" y="77"/>
                  </a:cxn>
                  <a:cxn ang="0">
                    <a:pos x="80" y="66"/>
                  </a:cxn>
                  <a:cxn ang="0">
                    <a:pos x="80" y="55"/>
                  </a:cxn>
                  <a:cxn ang="0">
                    <a:pos x="6" y="5"/>
                  </a:cxn>
                  <a:cxn ang="0">
                    <a:pos x="6" y="16"/>
                  </a:cxn>
                  <a:cxn ang="0">
                    <a:pos x="6" y="27"/>
                  </a:cxn>
                  <a:cxn ang="0">
                    <a:pos x="3" y="38"/>
                  </a:cxn>
                  <a:cxn ang="0">
                    <a:pos x="3" y="49"/>
                  </a:cxn>
                  <a:cxn ang="0">
                    <a:pos x="3" y="60"/>
                  </a:cxn>
                  <a:cxn ang="0">
                    <a:pos x="3" y="71"/>
                  </a:cxn>
                  <a:cxn ang="0">
                    <a:pos x="0" y="82"/>
                  </a:cxn>
                  <a:cxn ang="0">
                    <a:pos x="0" y="93"/>
                  </a:cxn>
                  <a:cxn ang="0">
                    <a:pos x="0" y="104"/>
                  </a:cxn>
                  <a:cxn ang="0">
                    <a:pos x="3" y="115"/>
                  </a:cxn>
                  <a:cxn ang="0">
                    <a:pos x="3" y="126"/>
                  </a:cxn>
                  <a:cxn ang="0">
                    <a:pos x="3" y="137"/>
                  </a:cxn>
                  <a:cxn ang="0">
                    <a:pos x="3" y="148"/>
                  </a:cxn>
                  <a:cxn ang="0">
                    <a:pos x="6" y="159"/>
                  </a:cxn>
                  <a:cxn ang="0">
                    <a:pos x="6" y="170"/>
                  </a:cxn>
                </a:cxnLst>
                <a:rect l="0" t="0" r="r" b="b"/>
                <a:pathLst>
                  <a:path w="85" h="233">
                    <a:moveTo>
                      <a:pt x="6" y="176"/>
                    </a:moveTo>
                    <a:lnTo>
                      <a:pt x="8" y="178"/>
                    </a:lnTo>
                    <a:lnTo>
                      <a:pt x="11" y="178"/>
                    </a:lnTo>
                    <a:lnTo>
                      <a:pt x="14" y="181"/>
                    </a:lnTo>
                    <a:lnTo>
                      <a:pt x="17" y="184"/>
                    </a:lnTo>
                    <a:lnTo>
                      <a:pt x="19" y="184"/>
                    </a:lnTo>
                    <a:lnTo>
                      <a:pt x="19" y="187"/>
                    </a:lnTo>
                    <a:lnTo>
                      <a:pt x="22" y="189"/>
                    </a:lnTo>
                    <a:lnTo>
                      <a:pt x="25" y="189"/>
                    </a:lnTo>
                    <a:lnTo>
                      <a:pt x="28" y="192"/>
                    </a:lnTo>
                    <a:lnTo>
                      <a:pt x="30" y="195"/>
                    </a:lnTo>
                    <a:lnTo>
                      <a:pt x="33" y="195"/>
                    </a:lnTo>
                    <a:lnTo>
                      <a:pt x="36" y="198"/>
                    </a:lnTo>
                    <a:lnTo>
                      <a:pt x="36" y="200"/>
                    </a:lnTo>
                    <a:lnTo>
                      <a:pt x="39" y="203"/>
                    </a:lnTo>
                    <a:lnTo>
                      <a:pt x="41" y="203"/>
                    </a:lnTo>
                    <a:lnTo>
                      <a:pt x="44" y="206"/>
                    </a:lnTo>
                    <a:lnTo>
                      <a:pt x="47" y="209"/>
                    </a:lnTo>
                    <a:lnTo>
                      <a:pt x="50" y="209"/>
                    </a:lnTo>
                    <a:lnTo>
                      <a:pt x="52" y="211"/>
                    </a:lnTo>
                    <a:lnTo>
                      <a:pt x="52" y="214"/>
                    </a:lnTo>
                    <a:lnTo>
                      <a:pt x="55" y="214"/>
                    </a:lnTo>
                    <a:lnTo>
                      <a:pt x="58" y="217"/>
                    </a:lnTo>
                    <a:lnTo>
                      <a:pt x="61" y="220"/>
                    </a:lnTo>
                    <a:lnTo>
                      <a:pt x="63" y="220"/>
                    </a:lnTo>
                    <a:lnTo>
                      <a:pt x="63" y="222"/>
                    </a:lnTo>
                    <a:lnTo>
                      <a:pt x="66" y="225"/>
                    </a:lnTo>
                    <a:lnTo>
                      <a:pt x="69" y="225"/>
                    </a:lnTo>
                    <a:lnTo>
                      <a:pt x="71" y="228"/>
                    </a:lnTo>
                    <a:lnTo>
                      <a:pt x="74" y="228"/>
                    </a:lnTo>
                    <a:lnTo>
                      <a:pt x="77" y="231"/>
                    </a:lnTo>
                    <a:lnTo>
                      <a:pt x="80" y="233"/>
                    </a:lnTo>
                    <a:lnTo>
                      <a:pt x="80" y="228"/>
                    </a:lnTo>
                    <a:lnTo>
                      <a:pt x="80" y="222"/>
                    </a:lnTo>
                    <a:lnTo>
                      <a:pt x="82" y="217"/>
                    </a:lnTo>
                    <a:lnTo>
                      <a:pt x="82" y="211"/>
                    </a:lnTo>
                    <a:lnTo>
                      <a:pt x="82" y="206"/>
                    </a:lnTo>
                    <a:lnTo>
                      <a:pt x="82" y="200"/>
                    </a:lnTo>
                    <a:lnTo>
                      <a:pt x="82" y="195"/>
                    </a:lnTo>
                    <a:lnTo>
                      <a:pt x="82" y="189"/>
                    </a:lnTo>
                    <a:lnTo>
                      <a:pt x="82" y="184"/>
                    </a:lnTo>
                    <a:lnTo>
                      <a:pt x="82" y="178"/>
                    </a:lnTo>
                    <a:lnTo>
                      <a:pt x="82" y="173"/>
                    </a:lnTo>
                    <a:lnTo>
                      <a:pt x="82" y="167"/>
                    </a:lnTo>
                    <a:lnTo>
                      <a:pt x="82" y="162"/>
                    </a:lnTo>
                    <a:lnTo>
                      <a:pt x="82" y="156"/>
                    </a:lnTo>
                    <a:lnTo>
                      <a:pt x="82" y="151"/>
                    </a:lnTo>
                    <a:lnTo>
                      <a:pt x="85" y="145"/>
                    </a:lnTo>
                    <a:lnTo>
                      <a:pt x="85" y="137"/>
                    </a:lnTo>
                    <a:lnTo>
                      <a:pt x="82" y="132"/>
                    </a:lnTo>
                    <a:lnTo>
                      <a:pt x="82" y="126"/>
                    </a:lnTo>
                    <a:lnTo>
                      <a:pt x="82" y="121"/>
                    </a:lnTo>
                    <a:lnTo>
                      <a:pt x="82" y="115"/>
                    </a:lnTo>
                    <a:lnTo>
                      <a:pt x="82" y="110"/>
                    </a:lnTo>
                    <a:lnTo>
                      <a:pt x="82" y="104"/>
                    </a:lnTo>
                    <a:lnTo>
                      <a:pt x="82" y="99"/>
                    </a:lnTo>
                    <a:lnTo>
                      <a:pt x="82" y="93"/>
                    </a:lnTo>
                    <a:lnTo>
                      <a:pt x="82" y="88"/>
                    </a:lnTo>
                    <a:lnTo>
                      <a:pt x="82" y="82"/>
                    </a:lnTo>
                    <a:lnTo>
                      <a:pt x="80" y="77"/>
                    </a:lnTo>
                    <a:lnTo>
                      <a:pt x="80" y="71"/>
                    </a:lnTo>
                    <a:lnTo>
                      <a:pt x="80" y="66"/>
                    </a:lnTo>
                    <a:lnTo>
                      <a:pt x="80" y="60"/>
                    </a:lnTo>
                    <a:lnTo>
                      <a:pt x="80" y="55"/>
                    </a:lnTo>
                    <a:lnTo>
                      <a:pt x="8" y="0"/>
                    </a:lnTo>
                    <a:lnTo>
                      <a:pt x="6" y="5"/>
                    </a:lnTo>
                    <a:lnTo>
                      <a:pt x="6" y="11"/>
                    </a:lnTo>
                    <a:lnTo>
                      <a:pt x="6" y="16"/>
                    </a:lnTo>
                    <a:lnTo>
                      <a:pt x="6" y="22"/>
                    </a:lnTo>
                    <a:lnTo>
                      <a:pt x="6" y="27"/>
                    </a:lnTo>
                    <a:lnTo>
                      <a:pt x="3" y="33"/>
                    </a:lnTo>
                    <a:lnTo>
                      <a:pt x="3" y="38"/>
                    </a:lnTo>
                    <a:lnTo>
                      <a:pt x="3" y="44"/>
                    </a:lnTo>
                    <a:lnTo>
                      <a:pt x="3" y="49"/>
                    </a:lnTo>
                    <a:lnTo>
                      <a:pt x="3" y="55"/>
                    </a:lnTo>
                    <a:lnTo>
                      <a:pt x="3" y="60"/>
                    </a:lnTo>
                    <a:lnTo>
                      <a:pt x="3" y="66"/>
                    </a:lnTo>
                    <a:lnTo>
                      <a:pt x="3" y="71"/>
                    </a:lnTo>
                    <a:lnTo>
                      <a:pt x="0" y="77"/>
                    </a:lnTo>
                    <a:lnTo>
                      <a:pt x="0" y="82"/>
                    </a:lnTo>
                    <a:lnTo>
                      <a:pt x="0" y="88"/>
                    </a:lnTo>
                    <a:lnTo>
                      <a:pt x="0" y="93"/>
                    </a:lnTo>
                    <a:lnTo>
                      <a:pt x="0" y="99"/>
                    </a:lnTo>
                    <a:lnTo>
                      <a:pt x="0" y="104"/>
                    </a:lnTo>
                    <a:lnTo>
                      <a:pt x="3" y="110"/>
                    </a:lnTo>
                    <a:lnTo>
                      <a:pt x="3" y="115"/>
                    </a:lnTo>
                    <a:lnTo>
                      <a:pt x="3" y="121"/>
                    </a:lnTo>
                    <a:lnTo>
                      <a:pt x="3" y="126"/>
                    </a:lnTo>
                    <a:lnTo>
                      <a:pt x="3" y="132"/>
                    </a:lnTo>
                    <a:lnTo>
                      <a:pt x="3" y="137"/>
                    </a:lnTo>
                    <a:lnTo>
                      <a:pt x="3" y="143"/>
                    </a:lnTo>
                    <a:lnTo>
                      <a:pt x="3" y="148"/>
                    </a:lnTo>
                    <a:lnTo>
                      <a:pt x="6" y="154"/>
                    </a:lnTo>
                    <a:lnTo>
                      <a:pt x="6" y="159"/>
                    </a:lnTo>
                    <a:lnTo>
                      <a:pt x="6" y="165"/>
                    </a:lnTo>
                    <a:lnTo>
                      <a:pt x="6" y="170"/>
                    </a:lnTo>
                    <a:lnTo>
                      <a:pt x="6" y="176"/>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39" name="Freeform 135"/>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40" name="Freeform 136"/>
              <p:cNvSpPr>
                <a:spLocks/>
              </p:cNvSpPr>
              <p:nvPr/>
            </p:nvSpPr>
            <p:spPr bwMode="auto">
              <a:xfrm>
                <a:off x="3514" y="464"/>
                <a:ext cx="64" cy="63"/>
              </a:xfrm>
              <a:custGeom>
                <a:avLst/>
                <a:gdLst/>
                <a:ahLst/>
                <a:cxnLst>
                  <a:cxn ang="0">
                    <a:pos x="96" y="244"/>
                  </a:cxn>
                  <a:cxn ang="0">
                    <a:pos x="96" y="233"/>
                  </a:cxn>
                  <a:cxn ang="0">
                    <a:pos x="96" y="222"/>
                  </a:cxn>
                  <a:cxn ang="0">
                    <a:pos x="96" y="211"/>
                  </a:cxn>
                  <a:cxn ang="0">
                    <a:pos x="99" y="197"/>
                  </a:cxn>
                  <a:cxn ang="0">
                    <a:pos x="99" y="186"/>
                  </a:cxn>
                  <a:cxn ang="0">
                    <a:pos x="99" y="175"/>
                  </a:cxn>
                  <a:cxn ang="0">
                    <a:pos x="99" y="165"/>
                  </a:cxn>
                  <a:cxn ang="0">
                    <a:pos x="99" y="154"/>
                  </a:cxn>
                  <a:cxn ang="0">
                    <a:pos x="99" y="143"/>
                  </a:cxn>
                  <a:cxn ang="0">
                    <a:pos x="99" y="132"/>
                  </a:cxn>
                  <a:cxn ang="0">
                    <a:pos x="99" y="121"/>
                  </a:cxn>
                  <a:cxn ang="0">
                    <a:pos x="99" y="110"/>
                  </a:cxn>
                  <a:cxn ang="0">
                    <a:pos x="96" y="99"/>
                  </a:cxn>
                  <a:cxn ang="0">
                    <a:pos x="96" y="88"/>
                  </a:cxn>
                  <a:cxn ang="0">
                    <a:pos x="96" y="77"/>
                  </a:cxn>
                  <a:cxn ang="0">
                    <a:pos x="94" y="63"/>
                  </a:cxn>
                  <a:cxn ang="0">
                    <a:pos x="88" y="60"/>
                  </a:cxn>
                  <a:cxn ang="0">
                    <a:pos x="83" y="57"/>
                  </a:cxn>
                  <a:cxn ang="0">
                    <a:pos x="77" y="52"/>
                  </a:cxn>
                  <a:cxn ang="0">
                    <a:pos x="72" y="49"/>
                  </a:cxn>
                  <a:cxn ang="0">
                    <a:pos x="66" y="44"/>
                  </a:cxn>
                  <a:cxn ang="0">
                    <a:pos x="61" y="38"/>
                  </a:cxn>
                  <a:cxn ang="0">
                    <a:pos x="55" y="36"/>
                  </a:cxn>
                  <a:cxn ang="0">
                    <a:pos x="50" y="30"/>
                  </a:cxn>
                  <a:cxn ang="0">
                    <a:pos x="44" y="25"/>
                  </a:cxn>
                  <a:cxn ang="0">
                    <a:pos x="39" y="22"/>
                  </a:cxn>
                  <a:cxn ang="0">
                    <a:pos x="33" y="16"/>
                  </a:cxn>
                  <a:cxn ang="0">
                    <a:pos x="28" y="14"/>
                  </a:cxn>
                  <a:cxn ang="0">
                    <a:pos x="22" y="8"/>
                  </a:cxn>
                  <a:cxn ang="0">
                    <a:pos x="17" y="5"/>
                  </a:cxn>
                  <a:cxn ang="0">
                    <a:pos x="9" y="3"/>
                  </a:cxn>
                  <a:cxn ang="0">
                    <a:pos x="3" y="0"/>
                  </a:cxn>
                </a:cxnLst>
                <a:rect l="0" t="0" r="r" b="b"/>
                <a:pathLst>
                  <a:path w="99" h="244">
                    <a:moveTo>
                      <a:pt x="0" y="170"/>
                    </a:moveTo>
                    <a:lnTo>
                      <a:pt x="96" y="244"/>
                    </a:lnTo>
                    <a:lnTo>
                      <a:pt x="96" y="239"/>
                    </a:lnTo>
                    <a:lnTo>
                      <a:pt x="96" y="233"/>
                    </a:lnTo>
                    <a:lnTo>
                      <a:pt x="96" y="228"/>
                    </a:lnTo>
                    <a:lnTo>
                      <a:pt x="96" y="222"/>
                    </a:lnTo>
                    <a:lnTo>
                      <a:pt x="96" y="217"/>
                    </a:lnTo>
                    <a:lnTo>
                      <a:pt x="96" y="211"/>
                    </a:lnTo>
                    <a:lnTo>
                      <a:pt x="99" y="203"/>
                    </a:lnTo>
                    <a:lnTo>
                      <a:pt x="99" y="197"/>
                    </a:lnTo>
                    <a:lnTo>
                      <a:pt x="99" y="192"/>
                    </a:lnTo>
                    <a:lnTo>
                      <a:pt x="99" y="186"/>
                    </a:lnTo>
                    <a:lnTo>
                      <a:pt x="99" y="181"/>
                    </a:lnTo>
                    <a:lnTo>
                      <a:pt x="99" y="175"/>
                    </a:lnTo>
                    <a:lnTo>
                      <a:pt x="99" y="170"/>
                    </a:lnTo>
                    <a:lnTo>
                      <a:pt x="99" y="165"/>
                    </a:lnTo>
                    <a:lnTo>
                      <a:pt x="99" y="159"/>
                    </a:lnTo>
                    <a:lnTo>
                      <a:pt x="99" y="154"/>
                    </a:lnTo>
                    <a:lnTo>
                      <a:pt x="99" y="148"/>
                    </a:lnTo>
                    <a:lnTo>
                      <a:pt x="99" y="143"/>
                    </a:lnTo>
                    <a:lnTo>
                      <a:pt x="99" y="137"/>
                    </a:lnTo>
                    <a:lnTo>
                      <a:pt x="99" y="132"/>
                    </a:lnTo>
                    <a:lnTo>
                      <a:pt x="99" y="126"/>
                    </a:lnTo>
                    <a:lnTo>
                      <a:pt x="99" y="121"/>
                    </a:lnTo>
                    <a:lnTo>
                      <a:pt x="99" y="115"/>
                    </a:lnTo>
                    <a:lnTo>
                      <a:pt x="99" y="110"/>
                    </a:lnTo>
                    <a:lnTo>
                      <a:pt x="99" y="104"/>
                    </a:lnTo>
                    <a:lnTo>
                      <a:pt x="96" y="99"/>
                    </a:lnTo>
                    <a:lnTo>
                      <a:pt x="96" y="93"/>
                    </a:lnTo>
                    <a:lnTo>
                      <a:pt x="96" y="88"/>
                    </a:lnTo>
                    <a:lnTo>
                      <a:pt x="96" y="82"/>
                    </a:lnTo>
                    <a:lnTo>
                      <a:pt x="96" y="77"/>
                    </a:lnTo>
                    <a:lnTo>
                      <a:pt x="94" y="68"/>
                    </a:lnTo>
                    <a:lnTo>
                      <a:pt x="94" y="63"/>
                    </a:lnTo>
                    <a:lnTo>
                      <a:pt x="91" y="63"/>
                    </a:lnTo>
                    <a:lnTo>
                      <a:pt x="88" y="60"/>
                    </a:lnTo>
                    <a:lnTo>
                      <a:pt x="86" y="57"/>
                    </a:lnTo>
                    <a:lnTo>
                      <a:pt x="83" y="57"/>
                    </a:lnTo>
                    <a:lnTo>
                      <a:pt x="80" y="55"/>
                    </a:lnTo>
                    <a:lnTo>
                      <a:pt x="77" y="52"/>
                    </a:lnTo>
                    <a:lnTo>
                      <a:pt x="75" y="49"/>
                    </a:lnTo>
                    <a:lnTo>
                      <a:pt x="72" y="49"/>
                    </a:lnTo>
                    <a:lnTo>
                      <a:pt x="69" y="46"/>
                    </a:lnTo>
                    <a:lnTo>
                      <a:pt x="66" y="44"/>
                    </a:lnTo>
                    <a:lnTo>
                      <a:pt x="64" y="41"/>
                    </a:lnTo>
                    <a:lnTo>
                      <a:pt x="61" y="38"/>
                    </a:lnTo>
                    <a:lnTo>
                      <a:pt x="58" y="36"/>
                    </a:lnTo>
                    <a:lnTo>
                      <a:pt x="55" y="36"/>
                    </a:lnTo>
                    <a:lnTo>
                      <a:pt x="53" y="33"/>
                    </a:lnTo>
                    <a:lnTo>
                      <a:pt x="50" y="30"/>
                    </a:lnTo>
                    <a:lnTo>
                      <a:pt x="47" y="27"/>
                    </a:lnTo>
                    <a:lnTo>
                      <a:pt x="44" y="25"/>
                    </a:lnTo>
                    <a:lnTo>
                      <a:pt x="42" y="22"/>
                    </a:lnTo>
                    <a:lnTo>
                      <a:pt x="39" y="22"/>
                    </a:lnTo>
                    <a:lnTo>
                      <a:pt x="36" y="19"/>
                    </a:lnTo>
                    <a:lnTo>
                      <a:pt x="33" y="16"/>
                    </a:lnTo>
                    <a:lnTo>
                      <a:pt x="31" y="14"/>
                    </a:lnTo>
                    <a:lnTo>
                      <a:pt x="28" y="14"/>
                    </a:lnTo>
                    <a:lnTo>
                      <a:pt x="25" y="11"/>
                    </a:lnTo>
                    <a:lnTo>
                      <a:pt x="22" y="8"/>
                    </a:lnTo>
                    <a:lnTo>
                      <a:pt x="20" y="8"/>
                    </a:lnTo>
                    <a:lnTo>
                      <a:pt x="17" y="5"/>
                    </a:lnTo>
                    <a:lnTo>
                      <a:pt x="11" y="5"/>
                    </a:lnTo>
                    <a:lnTo>
                      <a:pt x="9" y="3"/>
                    </a:lnTo>
                    <a:lnTo>
                      <a:pt x="6" y="0"/>
                    </a:lnTo>
                    <a:lnTo>
                      <a:pt x="3" y="0"/>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1" name="Freeform 137"/>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5"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5"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42" name="Freeform 138"/>
              <p:cNvSpPr>
                <a:spLocks/>
              </p:cNvSpPr>
              <p:nvPr/>
            </p:nvSpPr>
            <p:spPr bwMode="auto">
              <a:xfrm>
                <a:off x="4413" y="440"/>
                <a:ext cx="380" cy="152"/>
              </a:xfrm>
              <a:custGeom>
                <a:avLst/>
                <a:gdLst/>
                <a:ahLst/>
                <a:cxnLst>
                  <a:cxn ang="0">
                    <a:pos x="5" y="55"/>
                  </a:cxn>
                  <a:cxn ang="0">
                    <a:pos x="2" y="66"/>
                  </a:cxn>
                  <a:cxn ang="0">
                    <a:pos x="2" y="77"/>
                  </a:cxn>
                  <a:cxn ang="0">
                    <a:pos x="2" y="88"/>
                  </a:cxn>
                  <a:cxn ang="0">
                    <a:pos x="2" y="99"/>
                  </a:cxn>
                  <a:cxn ang="0">
                    <a:pos x="5" y="107"/>
                  </a:cxn>
                  <a:cxn ang="0">
                    <a:pos x="11" y="116"/>
                  </a:cxn>
                  <a:cxn ang="0">
                    <a:pos x="24" y="113"/>
                  </a:cxn>
                  <a:cxn ang="0">
                    <a:pos x="35" y="113"/>
                  </a:cxn>
                  <a:cxn ang="0">
                    <a:pos x="49" y="113"/>
                  </a:cxn>
                  <a:cxn ang="0">
                    <a:pos x="63" y="110"/>
                  </a:cxn>
                  <a:cxn ang="0">
                    <a:pos x="76" y="110"/>
                  </a:cxn>
                  <a:cxn ang="0">
                    <a:pos x="87" y="107"/>
                  </a:cxn>
                  <a:cxn ang="0">
                    <a:pos x="101" y="105"/>
                  </a:cxn>
                  <a:cxn ang="0">
                    <a:pos x="112" y="102"/>
                  </a:cxn>
                  <a:cxn ang="0">
                    <a:pos x="115" y="137"/>
                  </a:cxn>
                  <a:cxn ang="0">
                    <a:pos x="115" y="173"/>
                  </a:cxn>
                  <a:cxn ang="0">
                    <a:pos x="115" y="206"/>
                  </a:cxn>
                  <a:cxn ang="0">
                    <a:pos x="112" y="239"/>
                  </a:cxn>
                  <a:cxn ang="0">
                    <a:pos x="115" y="272"/>
                  </a:cxn>
                  <a:cxn ang="0">
                    <a:pos x="112" y="305"/>
                  </a:cxn>
                  <a:cxn ang="0">
                    <a:pos x="112" y="338"/>
                  </a:cxn>
                  <a:cxn ang="0">
                    <a:pos x="112" y="371"/>
                  </a:cxn>
                  <a:cxn ang="0">
                    <a:pos x="101" y="384"/>
                  </a:cxn>
                  <a:cxn ang="0">
                    <a:pos x="90" y="387"/>
                  </a:cxn>
                  <a:cxn ang="0">
                    <a:pos x="76" y="387"/>
                  </a:cxn>
                  <a:cxn ang="0">
                    <a:pos x="63" y="390"/>
                  </a:cxn>
                  <a:cxn ang="0">
                    <a:pos x="49" y="390"/>
                  </a:cxn>
                  <a:cxn ang="0">
                    <a:pos x="35" y="393"/>
                  </a:cxn>
                  <a:cxn ang="0">
                    <a:pos x="22" y="393"/>
                  </a:cxn>
                  <a:cxn ang="0">
                    <a:pos x="8" y="395"/>
                  </a:cxn>
                  <a:cxn ang="0">
                    <a:pos x="205" y="568"/>
                  </a:cxn>
                  <a:cxn ang="0">
                    <a:pos x="205" y="511"/>
                  </a:cxn>
                  <a:cxn ang="0">
                    <a:pos x="208" y="453"/>
                  </a:cxn>
                  <a:cxn ang="0">
                    <a:pos x="208" y="395"/>
                  </a:cxn>
                  <a:cxn ang="0">
                    <a:pos x="211" y="338"/>
                  </a:cxn>
                  <a:cxn ang="0">
                    <a:pos x="211" y="280"/>
                  </a:cxn>
                  <a:cxn ang="0">
                    <a:pos x="211" y="223"/>
                  </a:cxn>
                  <a:cxn ang="0">
                    <a:pos x="214" y="162"/>
                  </a:cxn>
                  <a:cxn ang="0">
                    <a:pos x="211" y="102"/>
                  </a:cxn>
                  <a:cxn ang="0">
                    <a:pos x="562" y="3"/>
                  </a:cxn>
                  <a:cxn ang="0">
                    <a:pos x="491" y="6"/>
                  </a:cxn>
                  <a:cxn ang="0">
                    <a:pos x="419" y="11"/>
                  </a:cxn>
                  <a:cxn ang="0">
                    <a:pos x="348" y="17"/>
                  </a:cxn>
                  <a:cxn ang="0">
                    <a:pos x="274" y="22"/>
                  </a:cxn>
                  <a:cxn ang="0">
                    <a:pos x="203" y="30"/>
                  </a:cxn>
                  <a:cxn ang="0">
                    <a:pos x="131" y="36"/>
                  </a:cxn>
                  <a:cxn ang="0">
                    <a:pos x="60" y="41"/>
                  </a:cxn>
                </a:cxnLst>
                <a:rect l="0" t="0" r="r" b="b"/>
                <a:pathLst>
                  <a:path w="581" h="588">
                    <a:moveTo>
                      <a:pt x="5" y="47"/>
                    </a:moveTo>
                    <a:lnTo>
                      <a:pt x="5" y="50"/>
                    </a:lnTo>
                    <a:lnTo>
                      <a:pt x="5" y="52"/>
                    </a:lnTo>
                    <a:lnTo>
                      <a:pt x="5" y="55"/>
                    </a:lnTo>
                    <a:lnTo>
                      <a:pt x="5" y="58"/>
                    </a:lnTo>
                    <a:lnTo>
                      <a:pt x="2" y="61"/>
                    </a:lnTo>
                    <a:lnTo>
                      <a:pt x="2" y="63"/>
                    </a:lnTo>
                    <a:lnTo>
                      <a:pt x="2" y="66"/>
                    </a:lnTo>
                    <a:lnTo>
                      <a:pt x="2" y="69"/>
                    </a:lnTo>
                    <a:lnTo>
                      <a:pt x="2" y="72"/>
                    </a:lnTo>
                    <a:lnTo>
                      <a:pt x="2" y="74"/>
                    </a:lnTo>
                    <a:lnTo>
                      <a:pt x="2" y="77"/>
                    </a:lnTo>
                    <a:lnTo>
                      <a:pt x="2" y="80"/>
                    </a:lnTo>
                    <a:lnTo>
                      <a:pt x="2" y="83"/>
                    </a:lnTo>
                    <a:lnTo>
                      <a:pt x="2" y="85"/>
                    </a:lnTo>
                    <a:lnTo>
                      <a:pt x="2" y="88"/>
                    </a:lnTo>
                    <a:lnTo>
                      <a:pt x="2" y="91"/>
                    </a:lnTo>
                    <a:lnTo>
                      <a:pt x="2" y="94"/>
                    </a:lnTo>
                    <a:lnTo>
                      <a:pt x="2" y="96"/>
                    </a:lnTo>
                    <a:lnTo>
                      <a:pt x="2" y="99"/>
                    </a:lnTo>
                    <a:lnTo>
                      <a:pt x="2" y="102"/>
                    </a:lnTo>
                    <a:lnTo>
                      <a:pt x="5" y="102"/>
                    </a:lnTo>
                    <a:lnTo>
                      <a:pt x="5" y="105"/>
                    </a:lnTo>
                    <a:lnTo>
                      <a:pt x="5" y="107"/>
                    </a:lnTo>
                    <a:lnTo>
                      <a:pt x="8" y="110"/>
                    </a:lnTo>
                    <a:lnTo>
                      <a:pt x="8" y="113"/>
                    </a:lnTo>
                    <a:lnTo>
                      <a:pt x="11" y="113"/>
                    </a:lnTo>
                    <a:lnTo>
                      <a:pt x="11" y="116"/>
                    </a:lnTo>
                    <a:lnTo>
                      <a:pt x="13" y="116"/>
                    </a:lnTo>
                    <a:lnTo>
                      <a:pt x="16" y="113"/>
                    </a:lnTo>
                    <a:lnTo>
                      <a:pt x="19" y="113"/>
                    </a:lnTo>
                    <a:lnTo>
                      <a:pt x="24" y="113"/>
                    </a:lnTo>
                    <a:lnTo>
                      <a:pt x="27" y="113"/>
                    </a:lnTo>
                    <a:lnTo>
                      <a:pt x="30" y="113"/>
                    </a:lnTo>
                    <a:lnTo>
                      <a:pt x="32" y="113"/>
                    </a:lnTo>
                    <a:lnTo>
                      <a:pt x="35" y="113"/>
                    </a:lnTo>
                    <a:lnTo>
                      <a:pt x="41" y="113"/>
                    </a:lnTo>
                    <a:lnTo>
                      <a:pt x="43" y="113"/>
                    </a:lnTo>
                    <a:lnTo>
                      <a:pt x="46" y="113"/>
                    </a:lnTo>
                    <a:lnTo>
                      <a:pt x="49" y="113"/>
                    </a:lnTo>
                    <a:lnTo>
                      <a:pt x="52" y="113"/>
                    </a:lnTo>
                    <a:lnTo>
                      <a:pt x="57" y="110"/>
                    </a:lnTo>
                    <a:lnTo>
                      <a:pt x="60" y="110"/>
                    </a:lnTo>
                    <a:lnTo>
                      <a:pt x="63" y="110"/>
                    </a:lnTo>
                    <a:lnTo>
                      <a:pt x="65" y="110"/>
                    </a:lnTo>
                    <a:lnTo>
                      <a:pt x="68" y="110"/>
                    </a:lnTo>
                    <a:lnTo>
                      <a:pt x="74" y="110"/>
                    </a:lnTo>
                    <a:lnTo>
                      <a:pt x="76" y="110"/>
                    </a:lnTo>
                    <a:lnTo>
                      <a:pt x="79" y="110"/>
                    </a:lnTo>
                    <a:lnTo>
                      <a:pt x="82" y="110"/>
                    </a:lnTo>
                    <a:lnTo>
                      <a:pt x="85" y="107"/>
                    </a:lnTo>
                    <a:lnTo>
                      <a:pt x="87" y="107"/>
                    </a:lnTo>
                    <a:lnTo>
                      <a:pt x="90" y="107"/>
                    </a:lnTo>
                    <a:lnTo>
                      <a:pt x="96" y="107"/>
                    </a:lnTo>
                    <a:lnTo>
                      <a:pt x="98" y="105"/>
                    </a:lnTo>
                    <a:lnTo>
                      <a:pt x="101" y="105"/>
                    </a:lnTo>
                    <a:lnTo>
                      <a:pt x="104" y="105"/>
                    </a:lnTo>
                    <a:lnTo>
                      <a:pt x="107" y="102"/>
                    </a:lnTo>
                    <a:lnTo>
                      <a:pt x="109" y="102"/>
                    </a:lnTo>
                    <a:lnTo>
                      <a:pt x="112" y="102"/>
                    </a:lnTo>
                    <a:lnTo>
                      <a:pt x="118" y="110"/>
                    </a:lnTo>
                    <a:lnTo>
                      <a:pt x="115" y="121"/>
                    </a:lnTo>
                    <a:lnTo>
                      <a:pt x="115" y="129"/>
                    </a:lnTo>
                    <a:lnTo>
                      <a:pt x="115" y="137"/>
                    </a:lnTo>
                    <a:lnTo>
                      <a:pt x="115" y="146"/>
                    </a:lnTo>
                    <a:lnTo>
                      <a:pt x="115" y="154"/>
                    </a:lnTo>
                    <a:lnTo>
                      <a:pt x="115" y="162"/>
                    </a:lnTo>
                    <a:lnTo>
                      <a:pt x="115" y="173"/>
                    </a:lnTo>
                    <a:lnTo>
                      <a:pt x="115" y="181"/>
                    </a:lnTo>
                    <a:lnTo>
                      <a:pt x="115" y="190"/>
                    </a:lnTo>
                    <a:lnTo>
                      <a:pt x="115" y="198"/>
                    </a:lnTo>
                    <a:lnTo>
                      <a:pt x="115" y="206"/>
                    </a:lnTo>
                    <a:lnTo>
                      <a:pt x="115" y="214"/>
                    </a:lnTo>
                    <a:lnTo>
                      <a:pt x="112" y="223"/>
                    </a:lnTo>
                    <a:lnTo>
                      <a:pt x="112" y="231"/>
                    </a:lnTo>
                    <a:lnTo>
                      <a:pt x="112" y="239"/>
                    </a:lnTo>
                    <a:lnTo>
                      <a:pt x="115" y="247"/>
                    </a:lnTo>
                    <a:lnTo>
                      <a:pt x="115" y="256"/>
                    </a:lnTo>
                    <a:lnTo>
                      <a:pt x="115" y="264"/>
                    </a:lnTo>
                    <a:lnTo>
                      <a:pt x="115" y="272"/>
                    </a:lnTo>
                    <a:lnTo>
                      <a:pt x="115" y="280"/>
                    </a:lnTo>
                    <a:lnTo>
                      <a:pt x="115" y="288"/>
                    </a:lnTo>
                    <a:lnTo>
                      <a:pt x="115" y="297"/>
                    </a:lnTo>
                    <a:lnTo>
                      <a:pt x="112" y="305"/>
                    </a:lnTo>
                    <a:lnTo>
                      <a:pt x="112" y="313"/>
                    </a:lnTo>
                    <a:lnTo>
                      <a:pt x="112" y="321"/>
                    </a:lnTo>
                    <a:lnTo>
                      <a:pt x="112" y="330"/>
                    </a:lnTo>
                    <a:lnTo>
                      <a:pt x="112" y="338"/>
                    </a:lnTo>
                    <a:lnTo>
                      <a:pt x="112" y="346"/>
                    </a:lnTo>
                    <a:lnTo>
                      <a:pt x="112" y="354"/>
                    </a:lnTo>
                    <a:lnTo>
                      <a:pt x="112" y="363"/>
                    </a:lnTo>
                    <a:lnTo>
                      <a:pt x="112" y="371"/>
                    </a:lnTo>
                    <a:lnTo>
                      <a:pt x="112" y="379"/>
                    </a:lnTo>
                    <a:lnTo>
                      <a:pt x="107" y="382"/>
                    </a:lnTo>
                    <a:lnTo>
                      <a:pt x="104" y="382"/>
                    </a:lnTo>
                    <a:lnTo>
                      <a:pt x="101" y="384"/>
                    </a:lnTo>
                    <a:lnTo>
                      <a:pt x="98" y="384"/>
                    </a:lnTo>
                    <a:lnTo>
                      <a:pt x="96" y="384"/>
                    </a:lnTo>
                    <a:lnTo>
                      <a:pt x="93" y="384"/>
                    </a:lnTo>
                    <a:lnTo>
                      <a:pt x="90" y="387"/>
                    </a:lnTo>
                    <a:lnTo>
                      <a:pt x="85" y="387"/>
                    </a:lnTo>
                    <a:lnTo>
                      <a:pt x="82" y="387"/>
                    </a:lnTo>
                    <a:lnTo>
                      <a:pt x="79" y="387"/>
                    </a:lnTo>
                    <a:lnTo>
                      <a:pt x="76" y="387"/>
                    </a:lnTo>
                    <a:lnTo>
                      <a:pt x="74" y="390"/>
                    </a:lnTo>
                    <a:lnTo>
                      <a:pt x="68" y="390"/>
                    </a:lnTo>
                    <a:lnTo>
                      <a:pt x="65" y="390"/>
                    </a:lnTo>
                    <a:lnTo>
                      <a:pt x="63" y="390"/>
                    </a:lnTo>
                    <a:lnTo>
                      <a:pt x="60" y="390"/>
                    </a:lnTo>
                    <a:lnTo>
                      <a:pt x="54" y="390"/>
                    </a:lnTo>
                    <a:lnTo>
                      <a:pt x="52" y="390"/>
                    </a:lnTo>
                    <a:lnTo>
                      <a:pt x="49" y="390"/>
                    </a:lnTo>
                    <a:lnTo>
                      <a:pt x="46" y="390"/>
                    </a:lnTo>
                    <a:lnTo>
                      <a:pt x="41" y="390"/>
                    </a:lnTo>
                    <a:lnTo>
                      <a:pt x="38" y="393"/>
                    </a:lnTo>
                    <a:lnTo>
                      <a:pt x="35" y="393"/>
                    </a:lnTo>
                    <a:lnTo>
                      <a:pt x="32" y="393"/>
                    </a:lnTo>
                    <a:lnTo>
                      <a:pt x="27" y="393"/>
                    </a:lnTo>
                    <a:lnTo>
                      <a:pt x="24" y="393"/>
                    </a:lnTo>
                    <a:lnTo>
                      <a:pt x="22" y="393"/>
                    </a:lnTo>
                    <a:lnTo>
                      <a:pt x="19" y="393"/>
                    </a:lnTo>
                    <a:lnTo>
                      <a:pt x="13" y="393"/>
                    </a:lnTo>
                    <a:lnTo>
                      <a:pt x="11" y="393"/>
                    </a:lnTo>
                    <a:lnTo>
                      <a:pt x="8" y="395"/>
                    </a:lnTo>
                    <a:lnTo>
                      <a:pt x="5" y="395"/>
                    </a:lnTo>
                    <a:lnTo>
                      <a:pt x="0" y="404"/>
                    </a:lnTo>
                    <a:lnTo>
                      <a:pt x="0" y="588"/>
                    </a:lnTo>
                    <a:lnTo>
                      <a:pt x="205" y="568"/>
                    </a:lnTo>
                    <a:lnTo>
                      <a:pt x="205" y="555"/>
                    </a:lnTo>
                    <a:lnTo>
                      <a:pt x="205" y="541"/>
                    </a:lnTo>
                    <a:lnTo>
                      <a:pt x="205" y="524"/>
                    </a:lnTo>
                    <a:lnTo>
                      <a:pt x="205" y="511"/>
                    </a:lnTo>
                    <a:lnTo>
                      <a:pt x="208" y="497"/>
                    </a:lnTo>
                    <a:lnTo>
                      <a:pt x="208" y="483"/>
                    </a:lnTo>
                    <a:lnTo>
                      <a:pt x="208" y="467"/>
                    </a:lnTo>
                    <a:lnTo>
                      <a:pt x="208" y="453"/>
                    </a:lnTo>
                    <a:lnTo>
                      <a:pt x="208" y="439"/>
                    </a:lnTo>
                    <a:lnTo>
                      <a:pt x="208" y="426"/>
                    </a:lnTo>
                    <a:lnTo>
                      <a:pt x="208" y="412"/>
                    </a:lnTo>
                    <a:lnTo>
                      <a:pt x="208" y="395"/>
                    </a:lnTo>
                    <a:lnTo>
                      <a:pt x="211" y="382"/>
                    </a:lnTo>
                    <a:lnTo>
                      <a:pt x="211" y="368"/>
                    </a:lnTo>
                    <a:lnTo>
                      <a:pt x="211" y="354"/>
                    </a:lnTo>
                    <a:lnTo>
                      <a:pt x="211" y="338"/>
                    </a:lnTo>
                    <a:lnTo>
                      <a:pt x="211" y="324"/>
                    </a:lnTo>
                    <a:lnTo>
                      <a:pt x="211" y="310"/>
                    </a:lnTo>
                    <a:lnTo>
                      <a:pt x="211" y="294"/>
                    </a:lnTo>
                    <a:lnTo>
                      <a:pt x="211" y="280"/>
                    </a:lnTo>
                    <a:lnTo>
                      <a:pt x="211" y="266"/>
                    </a:lnTo>
                    <a:lnTo>
                      <a:pt x="211" y="250"/>
                    </a:lnTo>
                    <a:lnTo>
                      <a:pt x="211" y="236"/>
                    </a:lnTo>
                    <a:lnTo>
                      <a:pt x="211" y="223"/>
                    </a:lnTo>
                    <a:lnTo>
                      <a:pt x="214" y="206"/>
                    </a:lnTo>
                    <a:lnTo>
                      <a:pt x="214" y="192"/>
                    </a:lnTo>
                    <a:lnTo>
                      <a:pt x="214" y="176"/>
                    </a:lnTo>
                    <a:lnTo>
                      <a:pt x="214" y="162"/>
                    </a:lnTo>
                    <a:lnTo>
                      <a:pt x="214" y="146"/>
                    </a:lnTo>
                    <a:lnTo>
                      <a:pt x="214" y="132"/>
                    </a:lnTo>
                    <a:lnTo>
                      <a:pt x="214" y="116"/>
                    </a:lnTo>
                    <a:lnTo>
                      <a:pt x="211" y="102"/>
                    </a:lnTo>
                    <a:lnTo>
                      <a:pt x="219" y="94"/>
                    </a:lnTo>
                    <a:lnTo>
                      <a:pt x="579" y="63"/>
                    </a:lnTo>
                    <a:lnTo>
                      <a:pt x="581" y="0"/>
                    </a:lnTo>
                    <a:lnTo>
                      <a:pt x="562" y="3"/>
                    </a:lnTo>
                    <a:lnTo>
                      <a:pt x="546" y="3"/>
                    </a:lnTo>
                    <a:lnTo>
                      <a:pt x="526" y="6"/>
                    </a:lnTo>
                    <a:lnTo>
                      <a:pt x="507" y="6"/>
                    </a:lnTo>
                    <a:lnTo>
                      <a:pt x="491" y="6"/>
                    </a:lnTo>
                    <a:lnTo>
                      <a:pt x="472" y="9"/>
                    </a:lnTo>
                    <a:lnTo>
                      <a:pt x="455" y="9"/>
                    </a:lnTo>
                    <a:lnTo>
                      <a:pt x="436" y="11"/>
                    </a:lnTo>
                    <a:lnTo>
                      <a:pt x="419" y="11"/>
                    </a:lnTo>
                    <a:lnTo>
                      <a:pt x="400" y="14"/>
                    </a:lnTo>
                    <a:lnTo>
                      <a:pt x="384" y="14"/>
                    </a:lnTo>
                    <a:lnTo>
                      <a:pt x="365" y="17"/>
                    </a:lnTo>
                    <a:lnTo>
                      <a:pt x="348" y="17"/>
                    </a:lnTo>
                    <a:lnTo>
                      <a:pt x="329" y="19"/>
                    </a:lnTo>
                    <a:lnTo>
                      <a:pt x="310" y="19"/>
                    </a:lnTo>
                    <a:lnTo>
                      <a:pt x="293" y="22"/>
                    </a:lnTo>
                    <a:lnTo>
                      <a:pt x="274" y="22"/>
                    </a:lnTo>
                    <a:lnTo>
                      <a:pt x="258" y="25"/>
                    </a:lnTo>
                    <a:lnTo>
                      <a:pt x="238" y="28"/>
                    </a:lnTo>
                    <a:lnTo>
                      <a:pt x="222" y="28"/>
                    </a:lnTo>
                    <a:lnTo>
                      <a:pt x="203" y="30"/>
                    </a:lnTo>
                    <a:lnTo>
                      <a:pt x="183" y="30"/>
                    </a:lnTo>
                    <a:lnTo>
                      <a:pt x="167" y="33"/>
                    </a:lnTo>
                    <a:lnTo>
                      <a:pt x="148" y="33"/>
                    </a:lnTo>
                    <a:lnTo>
                      <a:pt x="131" y="36"/>
                    </a:lnTo>
                    <a:lnTo>
                      <a:pt x="112" y="39"/>
                    </a:lnTo>
                    <a:lnTo>
                      <a:pt x="96" y="39"/>
                    </a:lnTo>
                    <a:lnTo>
                      <a:pt x="76" y="41"/>
                    </a:lnTo>
                    <a:lnTo>
                      <a:pt x="60" y="41"/>
                    </a:lnTo>
                    <a:lnTo>
                      <a:pt x="41" y="44"/>
                    </a:lnTo>
                    <a:lnTo>
                      <a:pt x="22" y="44"/>
                    </a:lnTo>
                    <a:lnTo>
                      <a:pt x="5" y="4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3" name="Freeform 139"/>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44" name="Freeform 140"/>
              <p:cNvSpPr>
                <a:spLocks/>
              </p:cNvSpPr>
              <p:nvPr/>
            </p:nvSpPr>
            <p:spPr bwMode="auto">
              <a:xfrm>
                <a:off x="4558" y="465"/>
                <a:ext cx="97" cy="78"/>
              </a:xfrm>
              <a:custGeom>
                <a:avLst/>
                <a:gdLst/>
                <a:ahLst/>
                <a:cxnLst>
                  <a:cxn ang="0">
                    <a:pos x="5" y="25"/>
                  </a:cxn>
                  <a:cxn ang="0">
                    <a:pos x="5" y="44"/>
                  </a:cxn>
                  <a:cxn ang="0">
                    <a:pos x="3" y="61"/>
                  </a:cxn>
                  <a:cxn ang="0">
                    <a:pos x="3" y="77"/>
                  </a:cxn>
                  <a:cxn ang="0">
                    <a:pos x="3" y="94"/>
                  </a:cxn>
                  <a:cxn ang="0">
                    <a:pos x="3" y="110"/>
                  </a:cxn>
                  <a:cxn ang="0">
                    <a:pos x="3" y="127"/>
                  </a:cxn>
                  <a:cxn ang="0">
                    <a:pos x="0" y="143"/>
                  </a:cxn>
                  <a:cxn ang="0">
                    <a:pos x="0" y="162"/>
                  </a:cxn>
                  <a:cxn ang="0">
                    <a:pos x="0" y="179"/>
                  </a:cxn>
                  <a:cxn ang="0">
                    <a:pos x="0" y="195"/>
                  </a:cxn>
                  <a:cxn ang="0">
                    <a:pos x="0" y="214"/>
                  </a:cxn>
                  <a:cxn ang="0">
                    <a:pos x="0" y="231"/>
                  </a:cxn>
                  <a:cxn ang="0">
                    <a:pos x="0" y="250"/>
                  </a:cxn>
                  <a:cxn ang="0">
                    <a:pos x="0" y="269"/>
                  </a:cxn>
                  <a:cxn ang="0">
                    <a:pos x="0" y="288"/>
                  </a:cxn>
                  <a:cxn ang="0">
                    <a:pos x="5" y="299"/>
                  </a:cxn>
                  <a:cxn ang="0">
                    <a:pos x="14" y="299"/>
                  </a:cxn>
                  <a:cxn ang="0">
                    <a:pos x="22" y="302"/>
                  </a:cxn>
                  <a:cxn ang="0">
                    <a:pos x="30" y="302"/>
                  </a:cxn>
                  <a:cxn ang="0">
                    <a:pos x="38" y="302"/>
                  </a:cxn>
                  <a:cxn ang="0">
                    <a:pos x="49" y="302"/>
                  </a:cxn>
                  <a:cxn ang="0">
                    <a:pos x="57" y="302"/>
                  </a:cxn>
                  <a:cxn ang="0">
                    <a:pos x="66" y="299"/>
                  </a:cxn>
                  <a:cxn ang="0">
                    <a:pos x="74" y="299"/>
                  </a:cxn>
                  <a:cxn ang="0">
                    <a:pos x="85" y="297"/>
                  </a:cxn>
                  <a:cxn ang="0">
                    <a:pos x="93" y="294"/>
                  </a:cxn>
                  <a:cxn ang="0">
                    <a:pos x="104" y="294"/>
                  </a:cxn>
                  <a:cxn ang="0">
                    <a:pos x="112" y="291"/>
                  </a:cxn>
                  <a:cxn ang="0">
                    <a:pos x="121" y="291"/>
                  </a:cxn>
                  <a:cxn ang="0">
                    <a:pos x="132" y="291"/>
                  </a:cxn>
                  <a:cxn ang="0">
                    <a:pos x="140" y="291"/>
                  </a:cxn>
                  <a:cxn ang="0">
                    <a:pos x="148" y="9"/>
                  </a:cxn>
                  <a:cxn ang="0">
                    <a:pos x="148" y="3"/>
                  </a:cxn>
                  <a:cxn ang="0">
                    <a:pos x="145" y="0"/>
                  </a:cxn>
                  <a:cxn ang="0">
                    <a:pos x="140" y="0"/>
                  </a:cxn>
                  <a:cxn ang="0">
                    <a:pos x="134" y="0"/>
                  </a:cxn>
                  <a:cxn ang="0">
                    <a:pos x="129" y="0"/>
                  </a:cxn>
                  <a:cxn ang="0">
                    <a:pos x="123" y="0"/>
                  </a:cxn>
                  <a:cxn ang="0">
                    <a:pos x="118" y="0"/>
                  </a:cxn>
                  <a:cxn ang="0">
                    <a:pos x="110" y="3"/>
                  </a:cxn>
                  <a:cxn ang="0">
                    <a:pos x="104" y="3"/>
                  </a:cxn>
                  <a:cxn ang="0">
                    <a:pos x="96" y="3"/>
                  </a:cxn>
                  <a:cxn ang="0">
                    <a:pos x="88" y="6"/>
                  </a:cxn>
                  <a:cxn ang="0">
                    <a:pos x="82" y="6"/>
                  </a:cxn>
                  <a:cxn ang="0">
                    <a:pos x="74" y="6"/>
                  </a:cxn>
                  <a:cxn ang="0">
                    <a:pos x="66" y="6"/>
                  </a:cxn>
                  <a:cxn ang="0">
                    <a:pos x="60" y="6"/>
                  </a:cxn>
                  <a:cxn ang="0">
                    <a:pos x="52" y="9"/>
                  </a:cxn>
                  <a:cxn ang="0">
                    <a:pos x="44" y="9"/>
                  </a:cxn>
                  <a:cxn ang="0">
                    <a:pos x="38" y="9"/>
                  </a:cxn>
                  <a:cxn ang="0">
                    <a:pos x="30" y="11"/>
                  </a:cxn>
                  <a:cxn ang="0">
                    <a:pos x="22" y="11"/>
                  </a:cxn>
                  <a:cxn ang="0">
                    <a:pos x="16" y="14"/>
                  </a:cxn>
                  <a:cxn ang="0">
                    <a:pos x="8" y="17"/>
                  </a:cxn>
                </a:cxnLst>
                <a:rect l="0" t="0" r="r" b="b"/>
                <a:pathLst>
                  <a:path w="148" h="302">
                    <a:moveTo>
                      <a:pt x="5" y="17"/>
                    </a:moveTo>
                    <a:lnTo>
                      <a:pt x="5" y="25"/>
                    </a:lnTo>
                    <a:lnTo>
                      <a:pt x="5" y="33"/>
                    </a:lnTo>
                    <a:lnTo>
                      <a:pt x="5" y="44"/>
                    </a:lnTo>
                    <a:lnTo>
                      <a:pt x="3" y="52"/>
                    </a:lnTo>
                    <a:lnTo>
                      <a:pt x="3" y="61"/>
                    </a:lnTo>
                    <a:lnTo>
                      <a:pt x="3" y="69"/>
                    </a:lnTo>
                    <a:lnTo>
                      <a:pt x="3" y="77"/>
                    </a:lnTo>
                    <a:lnTo>
                      <a:pt x="3" y="85"/>
                    </a:lnTo>
                    <a:lnTo>
                      <a:pt x="3" y="94"/>
                    </a:lnTo>
                    <a:lnTo>
                      <a:pt x="3" y="102"/>
                    </a:lnTo>
                    <a:lnTo>
                      <a:pt x="3" y="110"/>
                    </a:lnTo>
                    <a:lnTo>
                      <a:pt x="3" y="118"/>
                    </a:lnTo>
                    <a:lnTo>
                      <a:pt x="3" y="127"/>
                    </a:lnTo>
                    <a:lnTo>
                      <a:pt x="0" y="135"/>
                    </a:lnTo>
                    <a:lnTo>
                      <a:pt x="0" y="143"/>
                    </a:lnTo>
                    <a:lnTo>
                      <a:pt x="0" y="151"/>
                    </a:lnTo>
                    <a:lnTo>
                      <a:pt x="0" y="162"/>
                    </a:lnTo>
                    <a:lnTo>
                      <a:pt x="0" y="170"/>
                    </a:lnTo>
                    <a:lnTo>
                      <a:pt x="0" y="179"/>
                    </a:lnTo>
                    <a:lnTo>
                      <a:pt x="0" y="187"/>
                    </a:lnTo>
                    <a:lnTo>
                      <a:pt x="0" y="195"/>
                    </a:lnTo>
                    <a:lnTo>
                      <a:pt x="0" y="203"/>
                    </a:lnTo>
                    <a:lnTo>
                      <a:pt x="0" y="214"/>
                    </a:lnTo>
                    <a:lnTo>
                      <a:pt x="0" y="223"/>
                    </a:lnTo>
                    <a:lnTo>
                      <a:pt x="0" y="231"/>
                    </a:lnTo>
                    <a:lnTo>
                      <a:pt x="0" y="239"/>
                    </a:lnTo>
                    <a:lnTo>
                      <a:pt x="0" y="250"/>
                    </a:lnTo>
                    <a:lnTo>
                      <a:pt x="0" y="258"/>
                    </a:lnTo>
                    <a:lnTo>
                      <a:pt x="0" y="269"/>
                    </a:lnTo>
                    <a:lnTo>
                      <a:pt x="0" y="278"/>
                    </a:lnTo>
                    <a:lnTo>
                      <a:pt x="0" y="288"/>
                    </a:lnTo>
                    <a:lnTo>
                      <a:pt x="0" y="297"/>
                    </a:lnTo>
                    <a:lnTo>
                      <a:pt x="5" y="299"/>
                    </a:lnTo>
                    <a:lnTo>
                      <a:pt x="8" y="299"/>
                    </a:lnTo>
                    <a:lnTo>
                      <a:pt x="14" y="299"/>
                    </a:lnTo>
                    <a:lnTo>
                      <a:pt x="16" y="302"/>
                    </a:lnTo>
                    <a:lnTo>
                      <a:pt x="22" y="302"/>
                    </a:lnTo>
                    <a:lnTo>
                      <a:pt x="27" y="302"/>
                    </a:lnTo>
                    <a:lnTo>
                      <a:pt x="30" y="302"/>
                    </a:lnTo>
                    <a:lnTo>
                      <a:pt x="36" y="302"/>
                    </a:lnTo>
                    <a:lnTo>
                      <a:pt x="38" y="302"/>
                    </a:lnTo>
                    <a:lnTo>
                      <a:pt x="44" y="302"/>
                    </a:lnTo>
                    <a:lnTo>
                      <a:pt x="49" y="302"/>
                    </a:lnTo>
                    <a:lnTo>
                      <a:pt x="52" y="302"/>
                    </a:lnTo>
                    <a:lnTo>
                      <a:pt x="57" y="302"/>
                    </a:lnTo>
                    <a:lnTo>
                      <a:pt x="60" y="299"/>
                    </a:lnTo>
                    <a:lnTo>
                      <a:pt x="66" y="299"/>
                    </a:lnTo>
                    <a:lnTo>
                      <a:pt x="71" y="299"/>
                    </a:lnTo>
                    <a:lnTo>
                      <a:pt x="74" y="299"/>
                    </a:lnTo>
                    <a:lnTo>
                      <a:pt x="79" y="297"/>
                    </a:lnTo>
                    <a:lnTo>
                      <a:pt x="85" y="297"/>
                    </a:lnTo>
                    <a:lnTo>
                      <a:pt x="88" y="297"/>
                    </a:lnTo>
                    <a:lnTo>
                      <a:pt x="93" y="294"/>
                    </a:lnTo>
                    <a:lnTo>
                      <a:pt x="99" y="294"/>
                    </a:lnTo>
                    <a:lnTo>
                      <a:pt x="104" y="294"/>
                    </a:lnTo>
                    <a:lnTo>
                      <a:pt x="107" y="294"/>
                    </a:lnTo>
                    <a:lnTo>
                      <a:pt x="112" y="291"/>
                    </a:lnTo>
                    <a:lnTo>
                      <a:pt x="118" y="291"/>
                    </a:lnTo>
                    <a:lnTo>
                      <a:pt x="121" y="291"/>
                    </a:lnTo>
                    <a:lnTo>
                      <a:pt x="126" y="291"/>
                    </a:lnTo>
                    <a:lnTo>
                      <a:pt x="132" y="291"/>
                    </a:lnTo>
                    <a:lnTo>
                      <a:pt x="134" y="291"/>
                    </a:lnTo>
                    <a:lnTo>
                      <a:pt x="140" y="291"/>
                    </a:lnTo>
                    <a:lnTo>
                      <a:pt x="145" y="291"/>
                    </a:lnTo>
                    <a:lnTo>
                      <a:pt x="148" y="9"/>
                    </a:lnTo>
                    <a:lnTo>
                      <a:pt x="148" y="6"/>
                    </a:lnTo>
                    <a:lnTo>
                      <a:pt x="148" y="3"/>
                    </a:lnTo>
                    <a:lnTo>
                      <a:pt x="145" y="3"/>
                    </a:lnTo>
                    <a:lnTo>
                      <a:pt x="145" y="0"/>
                    </a:lnTo>
                    <a:lnTo>
                      <a:pt x="143" y="0"/>
                    </a:lnTo>
                    <a:lnTo>
                      <a:pt x="140" y="0"/>
                    </a:lnTo>
                    <a:lnTo>
                      <a:pt x="137" y="0"/>
                    </a:lnTo>
                    <a:lnTo>
                      <a:pt x="134" y="0"/>
                    </a:lnTo>
                    <a:lnTo>
                      <a:pt x="132" y="0"/>
                    </a:lnTo>
                    <a:lnTo>
                      <a:pt x="129" y="0"/>
                    </a:lnTo>
                    <a:lnTo>
                      <a:pt x="126" y="0"/>
                    </a:lnTo>
                    <a:lnTo>
                      <a:pt x="123" y="0"/>
                    </a:lnTo>
                    <a:lnTo>
                      <a:pt x="121" y="0"/>
                    </a:lnTo>
                    <a:lnTo>
                      <a:pt x="118" y="0"/>
                    </a:lnTo>
                    <a:lnTo>
                      <a:pt x="112" y="0"/>
                    </a:lnTo>
                    <a:lnTo>
                      <a:pt x="110" y="3"/>
                    </a:lnTo>
                    <a:lnTo>
                      <a:pt x="107" y="3"/>
                    </a:lnTo>
                    <a:lnTo>
                      <a:pt x="104" y="3"/>
                    </a:lnTo>
                    <a:lnTo>
                      <a:pt x="99" y="3"/>
                    </a:lnTo>
                    <a:lnTo>
                      <a:pt x="96" y="3"/>
                    </a:lnTo>
                    <a:lnTo>
                      <a:pt x="93" y="6"/>
                    </a:lnTo>
                    <a:lnTo>
                      <a:pt x="88" y="6"/>
                    </a:lnTo>
                    <a:lnTo>
                      <a:pt x="85" y="6"/>
                    </a:lnTo>
                    <a:lnTo>
                      <a:pt x="82" y="6"/>
                    </a:lnTo>
                    <a:lnTo>
                      <a:pt x="77" y="6"/>
                    </a:lnTo>
                    <a:lnTo>
                      <a:pt x="74" y="6"/>
                    </a:lnTo>
                    <a:lnTo>
                      <a:pt x="71" y="6"/>
                    </a:lnTo>
                    <a:lnTo>
                      <a:pt x="66" y="6"/>
                    </a:lnTo>
                    <a:lnTo>
                      <a:pt x="63" y="6"/>
                    </a:lnTo>
                    <a:lnTo>
                      <a:pt x="60" y="6"/>
                    </a:lnTo>
                    <a:lnTo>
                      <a:pt x="55" y="9"/>
                    </a:lnTo>
                    <a:lnTo>
                      <a:pt x="52" y="9"/>
                    </a:lnTo>
                    <a:lnTo>
                      <a:pt x="49" y="9"/>
                    </a:lnTo>
                    <a:lnTo>
                      <a:pt x="44" y="9"/>
                    </a:lnTo>
                    <a:lnTo>
                      <a:pt x="41" y="9"/>
                    </a:lnTo>
                    <a:lnTo>
                      <a:pt x="38" y="9"/>
                    </a:lnTo>
                    <a:lnTo>
                      <a:pt x="33" y="9"/>
                    </a:lnTo>
                    <a:lnTo>
                      <a:pt x="30" y="11"/>
                    </a:lnTo>
                    <a:lnTo>
                      <a:pt x="27" y="11"/>
                    </a:lnTo>
                    <a:lnTo>
                      <a:pt x="22" y="11"/>
                    </a:lnTo>
                    <a:lnTo>
                      <a:pt x="19" y="11"/>
                    </a:lnTo>
                    <a:lnTo>
                      <a:pt x="16" y="14"/>
                    </a:lnTo>
                    <a:lnTo>
                      <a:pt x="14" y="14"/>
                    </a:lnTo>
                    <a:lnTo>
                      <a:pt x="8" y="17"/>
                    </a:lnTo>
                    <a:lnTo>
                      <a:pt x="5" y="1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45" name="Freeform 141"/>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197"/>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197"/>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close/>
                  </a:path>
                </a:pathLst>
              </a:custGeom>
              <a:solidFill>
                <a:srgbClr val="7FFFBF"/>
              </a:solidFill>
              <a:ln w="9525">
                <a:noFill/>
                <a:round/>
                <a:headEnd/>
                <a:tailEnd/>
              </a:ln>
            </p:spPr>
            <p:txBody>
              <a:bodyPr/>
              <a:lstStyle/>
              <a:p>
                <a:endParaRPr lang="en-US" dirty="0">
                  <a:solidFill>
                    <a:srgbClr val="000000"/>
                  </a:solidFill>
                </a:endParaRPr>
              </a:p>
            </p:txBody>
          </p:sp>
          <p:sp>
            <p:nvSpPr>
              <p:cNvPr id="146" name="Freeform 142"/>
              <p:cNvSpPr>
                <a:spLocks/>
              </p:cNvSpPr>
              <p:nvPr/>
            </p:nvSpPr>
            <p:spPr bwMode="auto">
              <a:xfrm>
                <a:off x="4759" y="461"/>
                <a:ext cx="31" cy="118"/>
              </a:xfrm>
              <a:custGeom>
                <a:avLst/>
                <a:gdLst/>
                <a:ahLst/>
                <a:cxnLst>
                  <a:cxn ang="0">
                    <a:pos x="6" y="3"/>
                  </a:cxn>
                  <a:cxn ang="0">
                    <a:pos x="6" y="16"/>
                  </a:cxn>
                  <a:cxn ang="0">
                    <a:pos x="6" y="30"/>
                  </a:cxn>
                  <a:cxn ang="0">
                    <a:pos x="3" y="44"/>
                  </a:cxn>
                  <a:cxn ang="0">
                    <a:pos x="3" y="57"/>
                  </a:cxn>
                  <a:cxn ang="0">
                    <a:pos x="3" y="71"/>
                  </a:cxn>
                  <a:cxn ang="0">
                    <a:pos x="3" y="85"/>
                  </a:cxn>
                  <a:cxn ang="0">
                    <a:pos x="3" y="99"/>
                  </a:cxn>
                  <a:cxn ang="0">
                    <a:pos x="0" y="112"/>
                  </a:cxn>
                  <a:cxn ang="0">
                    <a:pos x="0" y="126"/>
                  </a:cxn>
                  <a:cxn ang="0">
                    <a:pos x="0" y="140"/>
                  </a:cxn>
                  <a:cxn ang="0">
                    <a:pos x="0" y="156"/>
                  </a:cxn>
                  <a:cxn ang="0">
                    <a:pos x="0" y="170"/>
                  </a:cxn>
                  <a:cxn ang="0">
                    <a:pos x="0" y="184"/>
                  </a:cxn>
                  <a:cxn ang="0">
                    <a:pos x="0" y="200"/>
                  </a:cxn>
                  <a:cxn ang="0">
                    <a:pos x="0" y="214"/>
                  </a:cxn>
                  <a:cxn ang="0">
                    <a:pos x="0" y="228"/>
                  </a:cxn>
                  <a:cxn ang="0">
                    <a:pos x="0" y="241"/>
                  </a:cxn>
                  <a:cxn ang="0">
                    <a:pos x="0" y="258"/>
                  </a:cxn>
                  <a:cxn ang="0">
                    <a:pos x="0" y="272"/>
                  </a:cxn>
                  <a:cxn ang="0">
                    <a:pos x="0" y="285"/>
                  </a:cxn>
                  <a:cxn ang="0">
                    <a:pos x="0" y="302"/>
                  </a:cxn>
                  <a:cxn ang="0">
                    <a:pos x="0" y="315"/>
                  </a:cxn>
                  <a:cxn ang="0">
                    <a:pos x="0" y="329"/>
                  </a:cxn>
                  <a:cxn ang="0">
                    <a:pos x="0" y="346"/>
                  </a:cxn>
                  <a:cxn ang="0">
                    <a:pos x="0" y="359"/>
                  </a:cxn>
                  <a:cxn ang="0">
                    <a:pos x="0" y="373"/>
                  </a:cxn>
                  <a:cxn ang="0">
                    <a:pos x="0" y="387"/>
                  </a:cxn>
                  <a:cxn ang="0">
                    <a:pos x="0" y="403"/>
                  </a:cxn>
                  <a:cxn ang="0">
                    <a:pos x="0" y="417"/>
                  </a:cxn>
                  <a:cxn ang="0">
                    <a:pos x="0" y="431"/>
                  </a:cxn>
                  <a:cxn ang="0">
                    <a:pos x="0" y="444"/>
                  </a:cxn>
                  <a:cxn ang="0">
                    <a:pos x="0" y="458"/>
                  </a:cxn>
                  <a:cxn ang="0">
                    <a:pos x="47" y="455"/>
                  </a:cxn>
                  <a:cxn ang="0">
                    <a:pos x="47" y="0"/>
                  </a:cxn>
                  <a:cxn ang="0">
                    <a:pos x="6" y="3"/>
                  </a:cxn>
                </a:cxnLst>
                <a:rect l="0" t="0" r="r" b="b"/>
                <a:pathLst>
                  <a:path w="47" h="458">
                    <a:moveTo>
                      <a:pt x="6" y="3"/>
                    </a:moveTo>
                    <a:lnTo>
                      <a:pt x="6" y="16"/>
                    </a:lnTo>
                    <a:lnTo>
                      <a:pt x="6" y="30"/>
                    </a:lnTo>
                    <a:lnTo>
                      <a:pt x="3" y="44"/>
                    </a:lnTo>
                    <a:lnTo>
                      <a:pt x="3" y="57"/>
                    </a:lnTo>
                    <a:lnTo>
                      <a:pt x="3" y="71"/>
                    </a:lnTo>
                    <a:lnTo>
                      <a:pt x="3" y="85"/>
                    </a:lnTo>
                    <a:lnTo>
                      <a:pt x="3" y="99"/>
                    </a:lnTo>
                    <a:lnTo>
                      <a:pt x="0" y="112"/>
                    </a:lnTo>
                    <a:lnTo>
                      <a:pt x="0" y="126"/>
                    </a:lnTo>
                    <a:lnTo>
                      <a:pt x="0" y="140"/>
                    </a:lnTo>
                    <a:lnTo>
                      <a:pt x="0" y="156"/>
                    </a:lnTo>
                    <a:lnTo>
                      <a:pt x="0" y="170"/>
                    </a:lnTo>
                    <a:lnTo>
                      <a:pt x="0" y="184"/>
                    </a:lnTo>
                    <a:lnTo>
                      <a:pt x="0" y="200"/>
                    </a:lnTo>
                    <a:lnTo>
                      <a:pt x="0" y="214"/>
                    </a:lnTo>
                    <a:lnTo>
                      <a:pt x="0" y="228"/>
                    </a:lnTo>
                    <a:lnTo>
                      <a:pt x="0" y="241"/>
                    </a:lnTo>
                    <a:lnTo>
                      <a:pt x="0" y="258"/>
                    </a:lnTo>
                    <a:lnTo>
                      <a:pt x="0" y="272"/>
                    </a:lnTo>
                    <a:lnTo>
                      <a:pt x="0" y="285"/>
                    </a:lnTo>
                    <a:lnTo>
                      <a:pt x="0" y="302"/>
                    </a:lnTo>
                    <a:lnTo>
                      <a:pt x="0" y="315"/>
                    </a:lnTo>
                    <a:lnTo>
                      <a:pt x="0" y="329"/>
                    </a:lnTo>
                    <a:lnTo>
                      <a:pt x="0" y="346"/>
                    </a:lnTo>
                    <a:lnTo>
                      <a:pt x="0" y="359"/>
                    </a:lnTo>
                    <a:lnTo>
                      <a:pt x="0" y="373"/>
                    </a:lnTo>
                    <a:lnTo>
                      <a:pt x="0" y="387"/>
                    </a:lnTo>
                    <a:lnTo>
                      <a:pt x="0" y="403"/>
                    </a:lnTo>
                    <a:lnTo>
                      <a:pt x="0" y="417"/>
                    </a:lnTo>
                    <a:lnTo>
                      <a:pt x="0" y="431"/>
                    </a:lnTo>
                    <a:lnTo>
                      <a:pt x="0" y="444"/>
                    </a:lnTo>
                    <a:lnTo>
                      <a:pt x="0" y="458"/>
                    </a:lnTo>
                    <a:lnTo>
                      <a:pt x="47" y="455"/>
                    </a:lnTo>
                    <a:lnTo>
                      <a:pt x="47" y="0"/>
                    </a:lnTo>
                    <a:lnTo>
                      <a:pt x="6" y="3"/>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147" name="Freeform 143"/>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close/>
                  </a:path>
                </a:pathLst>
              </a:custGeom>
              <a:solidFill>
                <a:srgbClr val="40FF9E"/>
              </a:solidFill>
              <a:ln w="9525">
                <a:noFill/>
                <a:round/>
                <a:headEnd/>
                <a:tailEnd/>
              </a:ln>
            </p:spPr>
            <p:txBody>
              <a:bodyPr/>
              <a:lstStyle/>
              <a:p>
                <a:endParaRPr lang="en-US" dirty="0">
                  <a:solidFill>
                    <a:srgbClr val="000000"/>
                  </a:solidFill>
                </a:endParaRPr>
              </a:p>
            </p:txBody>
          </p:sp>
          <p:sp>
            <p:nvSpPr>
              <p:cNvPr id="148" name="Freeform 144"/>
              <p:cNvSpPr>
                <a:spLocks/>
              </p:cNvSpPr>
              <p:nvPr/>
            </p:nvSpPr>
            <p:spPr bwMode="auto">
              <a:xfrm>
                <a:off x="4730" y="462"/>
                <a:ext cx="22" cy="115"/>
              </a:xfrm>
              <a:custGeom>
                <a:avLst/>
                <a:gdLst/>
                <a:ahLst/>
                <a:cxnLst>
                  <a:cxn ang="0">
                    <a:pos x="6" y="30"/>
                  </a:cxn>
                  <a:cxn ang="0">
                    <a:pos x="0" y="430"/>
                  </a:cxn>
                  <a:cxn ang="0">
                    <a:pos x="3" y="430"/>
                  </a:cxn>
                  <a:cxn ang="0">
                    <a:pos x="3" y="433"/>
                  </a:cxn>
                  <a:cxn ang="0">
                    <a:pos x="6" y="433"/>
                  </a:cxn>
                  <a:cxn ang="0">
                    <a:pos x="6" y="436"/>
                  </a:cxn>
                  <a:cxn ang="0">
                    <a:pos x="9" y="436"/>
                  </a:cxn>
                  <a:cxn ang="0">
                    <a:pos x="11" y="439"/>
                  </a:cxn>
                  <a:cxn ang="0">
                    <a:pos x="14" y="439"/>
                  </a:cxn>
                  <a:cxn ang="0">
                    <a:pos x="17" y="441"/>
                  </a:cxn>
                  <a:cxn ang="0">
                    <a:pos x="20" y="441"/>
                  </a:cxn>
                  <a:cxn ang="0">
                    <a:pos x="22" y="441"/>
                  </a:cxn>
                  <a:cxn ang="0">
                    <a:pos x="22" y="444"/>
                  </a:cxn>
                  <a:cxn ang="0">
                    <a:pos x="25" y="444"/>
                  </a:cxn>
                  <a:cxn ang="0">
                    <a:pos x="28" y="444"/>
                  </a:cxn>
                  <a:cxn ang="0">
                    <a:pos x="30" y="447"/>
                  </a:cxn>
                  <a:cxn ang="0">
                    <a:pos x="33" y="0"/>
                  </a:cxn>
                  <a:cxn ang="0">
                    <a:pos x="30" y="0"/>
                  </a:cxn>
                  <a:cxn ang="0">
                    <a:pos x="28" y="0"/>
                  </a:cxn>
                  <a:cxn ang="0">
                    <a:pos x="25" y="0"/>
                  </a:cxn>
                  <a:cxn ang="0">
                    <a:pos x="22" y="0"/>
                  </a:cxn>
                  <a:cxn ang="0">
                    <a:pos x="20" y="0"/>
                  </a:cxn>
                  <a:cxn ang="0">
                    <a:pos x="17" y="0"/>
                  </a:cxn>
                  <a:cxn ang="0">
                    <a:pos x="17" y="2"/>
                  </a:cxn>
                  <a:cxn ang="0">
                    <a:pos x="14" y="2"/>
                  </a:cxn>
                  <a:cxn ang="0">
                    <a:pos x="11" y="5"/>
                  </a:cxn>
                  <a:cxn ang="0">
                    <a:pos x="9" y="8"/>
                  </a:cxn>
                  <a:cxn ang="0">
                    <a:pos x="9" y="11"/>
                  </a:cxn>
                  <a:cxn ang="0">
                    <a:pos x="6" y="11"/>
                  </a:cxn>
                  <a:cxn ang="0">
                    <a:pos x="6" y="13"/>
                  </a:cxn>
                  <a:cxn ang="0">
                    <a:pos x="6" y="16"/>
                  </a:cxn>
                  <a:cxn ang="0">
                    <a:pos x="6" y="19"/>
                  </a:cxn>
                  <a:cxn ang="0">
                    <a:pos x="6" y="22"/>
                  </a:cxn>
                  <a:cxn ang="0">
                    <a:pos x="6" y="24"/>
                  </a:cxn>
                  <a:cxn ang="0">
                    <a:pos x="6" y="27"/>
                  </a:cxn>
                  <a:cxn ang="0">
                    <a:pos x="6" y="30"/>
                  </a:cxn>
                </a:cxnLst>
                <a:rect l="0" t="0" r="r" b="b"/>
                <a:pathLst>
                  <a:path w="33" h="447">
                    <a:moveTo>
                      <a:pt x="6" y="30"/>
                    </a:moveTo>
                    <a:lnTo>
                      <a:pt x="0" y="430"/>
                    </a:lnTo>
                    <a:lnTo>
                      <a:pt x="3" y="430"/>
                    </a:lnTo>
                    <a:lnTo>
                      <a:pt x="3" y="433"/>
                    </a:lnTo>
                    <a:lnTo>
                      <a:pt x="6" y="433"/>
                    </a:lnTo>
                    <a:lnTo>
                      <a:pt x="6" y="436"/>
                    </a:lnTo>
                    <a:lnTo>
                      <a:pt x="9" y="436"/>
                    </a:lnTo>
                    <a:lnTo>
                      <a:pt x="11" y="439"/>
                    </a:lnTo>
                    <a:lnTo>
                      <a:pt x="14" y="439"/>
                    </a:lnTo>
                    <a:lnTo>
                      <a:pt x="17" y="441"/>
                    </a:lnTo>
                    <a:lnTo>
                      <a:pt x="20" y="441"/>
                    </a:lnTo>
                    <a:lnTo>
                      <a:pt x="22" y="441"/>
                    </a:lnTo>
                    <a:lnTo>
                      <a:pt x="22" y="444"/>
                    </a:lnTo>
                    <a:lnTo>
                      <a:pt x="25" y="444"/>
                    </a:lnTo>
                    <a:lnTo>
                      <a:pt x="28" y="444"/>
                    </a:lnTo>
                    <a:lnTo>
                      <a:pt x="30" y="447"/>
                    </a:lnTo>
                    <a:lnTo>
                      <a:pt x="33" y="0"/>
                    </a:lnTo>
                    <a:lnTo>
                      <a:pt x="30" y="0"/>
                    </a:lnTo>
                    <a:lnTo>
                      <a:pt x="28" y="0"/>
                    </a:lnTo>
                    <a:lnTo>
                      <a:pt x="25" y="0"/>
                    </a:lnTo>
                    <a:lnTo>
                      <a:pt x="22" y="0"/>
                    </a:lnTo>
                    <a:lnTo>
                      <a:pt x="20" y="0"/>
                    </a:lnTo>
                    <a:lnTo>
                      <a:pt x="17" y="0"/>
                    </a:lnTo>
                    <a:lnTo>
                      <a:pt x="17" y="2"/>
                    </a:lnTo>
                    <a:lnTo>
                      <a:pt x="14" y="2"/>
                    </a:lnTo>
                    <a:lnTo>
                      <a:pt x="11" y="5"/>
                    </a:lnTo>
                    <a:lnTo>
                      <a:pt x="9" y="8"/>
                    </a:lnTo>
                    <a:lnTo>
                      <a:pt x="9" y="11"/>
                    </a:lnTo>
                    <a:lnTo>
                      <a:pt x="6" y="11"/>
                    </a:lnTo>
                    <a:lnTo>
                      <a:pt x="6" y="13"/>
                    </a:lnTo>
                    <a:lnTo>
                      <a:pt x="6" y="16"/>
                    </a:lnTo>
                    <a:lnTo>
                      <a:pt x="6" y="19"/>
                    </a:lnTo>
                    <a:lnTo>
                      <a:pt x="6" y="22"/>
                    </a:lnTo>
                    <a:lnTo>
                      <a:pt x="6" y="24"/>
                    </a:lnTo>
                    <a:lnTo>
                      <a:pt x="6" y="27"/>
                    </a:lnTo>
                    <a:lnTo>
                      <a:pt x="6" y="3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149" name="Freeform 145"/>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close/>
                  </a:path>
                </a:pathLst>
              </a:custGeom>
              <a:solidFill>
                <a:srgbClr val="7FBFFF"/>
              </a:solidFill>
              <a:ln w="9525">
                <a:noFill/>
                <a:round/>
                <a:headEnd/>
                <a:tailEnd/>
              </a:ln>
            </p:spPr>
            <p:txBody>
              <a:bodyPr/>
              <a:lstStyle/>
              <a:p>
                <a:endParaRPr lang="en-US" dirty="0">
                  <a:solidFill>
                    <a:srgbClr val="000000"/>
                  </a:solidFill>
                </a:endParaRPr>
              </a:p>
            </p:txBody>
          </p:sp>
          <p:sp>
            <p:nvSpPr>
              <p:cNvPr id="150" name="Freeform 146"/>
              <p:cNvSpPr>
                <a:spLocks/>
              </p:cNvSpPr>
              <p:nvPr/>
            </p:nvSpPr>
            <p:spPr bwMode="auto">
              <a:xfrm>
                <a:off x="4414" y="472"/>
                <a:ext cx="65" cy="67"/>
              </a:xfrm>
              <a:custGeom>
                <a:avLst/>
                <a:gdLst/>
                <a:ahLst/>
                <a:cxnLst>
                  <a:cxn ang="0">
                    <a:pos x="0" y="261"/>
                  </a:cxn>
                  <a:cxn ang="0">
                    <a:pos x="94" y="253"/>
                  </a:cxn>
                  <a:cxn ang="0">
                    <a:pos x="96" y="244"/>
                  </a:cxn>
                  <a:cxn ang="0">
                    <a:pos x="96" y="239"/>
                  </a:cxn>
                  <a:cxn ang="0">
                    <a:pos x="96" y="231"/>
                  </a:cxn>
                  <a:cxn ang="0">
                    <a:pos x="96" y="222"/>
                  </a:cxn>
                  <a:cxn ang="0">
                    <a:pos x="96" y="214"/>
                  </a:cxn>
                  <a:cxn ang="0">
                    <a:pos x="96" y="206"/>
                  </a:cxn>
                  <a:cxn ang="0">
                    <a:pos x="96" y="200"/>
                  </a:cxn>
                  <a:cxn ang="0">
                    <a:pos x="96" y="192"/>
                  </a:cxn>
                  <a:cxn ang="0">
                    <a:pos x="99" y="184"/>
                  </a:cxn>
                  <a:cxn ang="0">
                    <a:pos x="99" y="176"/>
                  </a:cxn>
                  <a:cxn ang="0">
                    <a:pos x="99" y="167"/>
                  </a:cxn>
                  <a:cxn ang="0">
                    <a:pos x="99" y="159"/>
                  </a:cxn>
                  <a:cxn ang="0">
                    <a:pos x="99" y="151"/>
                  </a:cxn>
                  <a:cxn ang="0">
                    <a:pos x="99" y="143"/>
                  </a:cxn>
                  <a:cxn ang="0">
                    <a:pos x="99" y="135"/>
                  </a:cxn>
                  <a:cxn ang="0">
                    <a:pos x="99" y="126"/>
                  </a:cxn>
                  <a:cxn ang="0">
                    <a:pos x="99" y="118"/>
                  </a:cxn>
                  <a:cxn ang="0">
                    <a:pos x="99" y="113"/>
                  </a:cxn>
                  <a:cxn ang="0">
                    <a:pos x="99" y="104"/>
                  </a:cxn>
                  <a:cxn ang="0">
                    <a:pos x="99" y="96"/>
                  </a:cxn>
                  <a:cxn ang="0">
                    <a:pos x="99" y="88"/>
                  </a:cxn>
                  <a:cxn ang="0">
                    <a:pos x="99" y="80"/>
                  </a:cxn>
                  <a:cxn ang="0">
                    <a:pos x="99" y="71"/>
                  </a:cxn>
                  <a:cxn ang="0">
                    <a:pos x="99" y="63"/>
                  </a:cxn>
                  <a:cxn ang="0">
                    <a:pos x="99" y="55"/>
                  </a:cxn>
                  <a:cxn ang="0">
                    <a:pos x="96" y="47"/>
                  </a:cxn>
                  <a:cxn ang="0">
                    <a:pos x="96" y="38"/>
                  </a:cxn>
                  <a:cxn ang="0">
                    <a:pos x="96" y="30"/>
                  </a:cxn>
                  <a:cxn ang="0">
                    <a:pos x="96" y="25"/>
                  </a:cxn>
                  <a:cxn ang="0">
                    <a:pos x="96" y="16"/>
                  </a:cxn>
                  <a:cxn ang="0">
                    <a:pos x="96" y="8"/>
                  </a:cxn>
                  <a:cxn ang="0">
                    <a:pos x="96" y="0"/>
                  </a:cxn>
                  <a:cxn ang="0">
                    <a:pos x="0" y="11"/>
                  </a:cxn>
                  <a:cxn ang="0">
                    <a:pos x="0" y="261"/>
                  </a:cxn>
                </a:cxnLst>
                <a:rect l="0" t="0" r="r" b="b"/>
                <a:pathLst>
                  <a:path w="99" h="261">
                    <a:moveTo>
                      <a:pt x="0" y="261"/>
                    </a:moveTo>
                    <a:lnTo>
                      <a:pt x="94" y="253"/>
                    </a:lnTo>
                    <a:lnTo>
                      <a:pt x="96" y="244"/>
                    </a:lnTo>
                    <a:lnTo>
                      <a:pt x="96" y="239"/>
                    </a:lnTo>
                    <a:lnTo>
                      <a:pt x="96" y="231"/>
                    </a:lnTo>
                    <a:lnTo>
                      <a:pt x="96" y="222"/>
                    </a:lnTo>
                    <a:lnTo>
                      <a:pt x="96" y="214"/>
                    </a:lnTo>
                    <a:lnTo>
                      <a:pt x="96" y="206"/>
                    </a:lnTo>
                    <a:lnTo>
                      <a:pt x="96" y="200"/>
                    </a:lnTo>
                    <a:lnTo>
                      <a:pt x="96" y="192"/>
                    </a:lnTo>
                    <a:lnTo>
                      <a:pt x="99" y="184"/>
                    </a:lnTo>
                    <a:lnTo>
                      <a:pt x="99" y="176"/>
                    </a:lnTo>
                    <a:lnTo>
                      <a:pt x="99" y="167"/>
                    </a:lnTo>
                    <a:lnTo>
                      <a:pt x="99" y="159"/>
                    </a:lnTo>
                    <a:lnTo>
                      <a:pt x="99" y="151"/>
                    </a:lnTo>
                    <a:lnTo>
                      <a:pt x="99" y="143"/>
                    </a:lnTo>
                    <a:lnTo>
                      <a:pt x="99" y="135"/>
                    </a:lnTo>
                    <a:lnTo>
                      <a:pt x="99" y="126"/>
                    </a:lnTo>
                    <a:lnTo>
                      <a:pt x="99" y="118"/>
                    </a:lnTo>
                    <a:lnTo>
                      <a:pt x="99" y="113"/>
                    </a:lnTo>
                    <a:lnTo>
                      <a:pt x="99" y="104"/>
                    </a:lnTo>
                    <a:lnTo>
                      <a:pt x="99" y="96"/>
                    </a:lnTo>
                    <a:lnTo>
                      <a:pt x="99" y="88"/>
                    </a:lnTo>
                    <a:lnTo>
                      <a:pt x="99" y="80"/>
                    </a:lnTo>
                    <a:lnTo>
                      <a:pt x="99" y="71"/>
                    </a:lnTo>
                    <a:lnTo>
                      <a:pt x="99" y="63"/>
                    </a:lnTo>
                    <a:lnTo>
                      <a:pt x="99" y="55"/>
                    </a:lnTo>
                    <a:lnTo>
                      <a:pt x="96" y="47"/>
                    </a:lnTo>
                    <a:lnTo>
                      <a:pt x="96" y="38"/>
                    </a:lnTo>
                    <a:lnTo>
                      <a:pt x="96" y="30"/>
                    </a:lnTo>
                    <a:lnTo>
                      <a:pt x="96" y="25"/>
                    </a:lnTo>
                    <a:lnTo>
                      <a:pt x="96" y="16"/>
                    </a:lnTo>
                    <a:lnTo>
                      <a:pt x="96" y="8"/>
                    </a:lnTo>
                    <a:lnTo>
                      <a:pt x="96" y="0"/>
                    </a:lnTo>
                    <a:lnTo>
                      <a:pt x="0" y="11"/>
                    </a:lnTo>
                    <a:lnTo>
                      <a:pt x="0" y="261"/>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151" name="Freeform 147"/>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52" name="Freeform 148"/>
              <p:cNvSpPr>
                <a:spLocks/>
              </p:cNvSpPr>
              <p:nvPr/>
            </p:nvSpPr>
            <p:spPr bwMode="auto">
              <a:xfrm>
                <a:off x="3640" y="501"/>
                <a:ext cx="56" cy="62"/>
              </a:xfrm>
              <a:custGeom>
                <a:avLst/>
                <a:gdLst/>
                <a:ahLst/>
                <a:cxnLst>
                  <a:cxn ang="0">
                    <a:pos x="0" y="168"/>
                  </a:cxn>
                  <a:cxn ang="0">
                    <a:pos x="0" y="170"/>
                  </a:cxn>
                  <a:cxn ang="0">
                    <a:pos x="2" y="173"/>
                  </a:cxn>
                  <a:cxn ang="0">
                    <a:pos x="5" y="176"/>
                  </a:cxn>
                  <a:cxn ang="0">
                    <a:pos x="8" y="179"/>
                  </a:cxn>
                  <a:cxn ang="0">
                    <a:pos x="11" y="181"/>
                  </a:cxn>
                  <a:cxn ang="0">
                    <a:pos x="13" y="184"/>
                  </a:cxn>
                  <a:cxn ang="0">
                    <a:pos x="13" y="187"/>
                  </a:cxn>
                  <a:cxn ang="0">
                    <a:pos x="16" y="187"/>
                  </a:cxn>
                  <a:cxn ang="0">
                    <a:pos x="19" y="190"/>
                  </a:cxn>
                  <a:cxn ang="0">
                    <a:pos x="21" y="192"/>
                  </a:cxn>
                  <a:cxn ang="0">
                    <a:pos x="24" y="195"/>
                  </a:cxn>
                  <a:cxn ang="0">
                    <a:pos x="27" y="198"/>
                  </a:cxn>
                  <a:cxn ang="0">
                    <a:pos x="30" y="201"/>
                  </a:cxn>
                  <a:cxn ang="0">
                    <a:pos x="32" y="203"/>
                  </a:cxn>
                  <a:cxn ang="0">
                    <a:pos x="35" y="206"/>
                  </a:cxn>
                  <a:cxn ang="0">
                    <a:pos x="38" y="206"/>
                  </a:cxn>
                  <a:cxn ang="0">
                    <a:pos x="41" y="209"/>
                  </a:cxn>
                  <a:cxn ang="0">
                    <a:pos x="43" y="212"/>
                  </a:cxn>
                  <a:cxn ang="0">
                    <a:pos x="46" y="214"/>
                  </a:cxn>
                  <a:cxn ang="0">
                    <a:pos x="49" y="214"/>
                  </a:cxn>
                  <a:cxn ang="0">
                    <a:pos x="52" y="217"/>
                  </a:cxn>
                  <a:cxn ang="0">
                    <a:pos x="54" y="220"/>
                  </a:cxn>
                  <a:cxn ang="0">
                    <a:pos x="57" y="223"/>
                  </a:cxn>
                  <a:cxn ang="0">
                    <a:pos x="60" y="223"/>
                  </a:cxn>
                  <a:cxn ang="0">
                    <a:pos x="63" y="225"/>
                  </a:cxn>
                  <a:cxn ang="0">
                    <a:pos x="65" y="228"/>
                  </a:cxn>
                  <a:cxn ang="0">
                    <a:pos x="68" y="231"/>
                  </a:cxn>
                  <a:cxn ang="0">
                    <a:pos x="71" y="231"/>
                  </a:cxn>
                  <a:cxn ang="0">
                    <a:pos x="74" y="234"/>
                  </a:cxn>
                  <a:cxn ang="0">
                    <a:pos x="76" y="236"/>
                  </a:cxn>
                  <a:cxn ang="0">
                    <a:pos x="79" y="236"/>
                  </a:cxn>
                  <a:cxn ang="0">
                    <a:pos x="82" y="239"/>
                  </a:cxn>
                  <a:cxn ang="0">
                    <a:pos x="85" y="66"/>
                  </a:cxn>
                  <a:cxn ang="0">
                    <a:pos x="0" y="0"/>
                  </a:cxn>
                  <a:cxn ang="0">
                    <a:pos x="0" y="168"/>
                  </a:cxn>
                </a:cxnLst>
                <a:rect l="0" t="0" r="r" b="b"/>
                <a:pathLst>
                  <a:path w="85" h="239">
                    <a:moveTo>
                      <a:pt x="0" y="168"/>
                    </a:moveTo>
                    <a:lnTo>
                      <a:pt x="0" y="170"/>
                    </a:lnTo>
                    <a:lnTo>
                      <a:pt x="2" y="173"/>
                    </a:lnTo>
                    <a:lnTo>
                      <a:pt x="5" y="176"/>
                    </a:lnTo>
                    <a:lnTo>
                      <a:pt x="8" y="179"/>
                    </a:lnTo>
                    <a:lnTo>
                      <a:pt x="11" y="181"/>
                    </a:lnTo>
                    <a:lnTo>
                      <a:pt x="13" y="184"/>
                    </a:lnTo>
                    <a:lnTo>
                      <a:pt x="13" y="187"/>
                    </a:lnTo>
                    <a:lnTo>
                      <a:pt x="16" y="187"/>
                    </a:lnTo>
                    <a:lnTo>
                      <a:pt x="19" y="190"/>
                    </a:lnTo>
                    <a:lnTo>
                      <a:pt x="21" y="192"/>
                    </a:lnTo>
                    <a:lnTo>
                      <a:pt x="24" y="195"/>
                    </a:lnTo>
                    <a:lnTo>
                      <a:pt x="27" y="198"/>
                    </a:lnTo>
                    <a:lnTo>
                      <a:pt x="30" y="201"/>
                    </a:lnTo>
                    <a:lnTo>
                      <a:pt x="32" y="203"/>
                    </a:lnTo>
                    <a:lnTo>
                      <a:pt x="35" y="206"/>
                    </a:lnTo>
                    <a:lnTo>
                      <a:pt x="38" y="206"/>
                    </a:lnTo>
                    <a:lnTo>
                      <a:pt x="41" y="209"/>
                    </a:lnTo>
                    <a:lnTo>
                      <a:pt x="43" y="212"/>
                    </a:lnTo>
                    <a:lnTo>
                      <a:pt x="46" y="214"/>
                    </a:lnTo>
                    <a:lnTo>
                      <a:pt x="49" y="214"/>
                    </a:lnTo>
                    <a:lnTo>
                      <a:pt x="52" y="217"/>
                    </a:lnTo>
                    <a:lnTo>
                      <a:pt x="54" y="220"/>
                    </a:lnTo>
                    <a:lnTo>
                      <a:pt x="57" y="223"/>
                    </a:lnTo>
                    <a:lnTo>
                      <a:pt x="60" y="223"/>
                    </a:lnTo>
                    <a:lnTo>
                      <a:pt x="63" y="225"/>
                    </a:lnTo>
                    <a:lnTo>
                      <a:pt x="65" y="228"/>
                    </a:lnTo>
                    <a:lnTo>
                      <a:pt x="68" y="231"/>
                    </a:lnTo>
                    <a:lnTo>
                      <a:pt x="71" y="231"/>
                    </a:lnTo>
                    <a:lnTo>
                      <a:pt x="74" y="234"/>
                    </a:lnTo>
                    <a:lnTo>
                      <a:pt x="76" y="236"/>
                    </a:lnTo>
                    <a:lnTo>
                      <a:pt x="79" y="236"/>
                    </a:lnTo>
                    <a:lnTo>
                      <a:pt x="82" y="239"/>
                    </a:lnTo>
                    <a:lnTo>
                      <a:pt x="85" y="66"/>
                    </a:lnTo>
                    <a:lnTo>
                      <a:pt x="0" y="0"/>
                    </a:lnTo>
                    <a:lnTo>
                      <a:pt x="0" y="168"/>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3" name="Freeform 149"/>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54" name="Freeform 150"/>
              <p:cNvSpPr>
                <a:spLocks/>
              </p:cNvSpPr>
              <p:nvPr/>
            </p:nvSpPr>
            <p:spPr bwMode="auto">
              <a:xfrm>
                <a:off x="4672" y="467"/>
                <a:ext cx="44" cy="65"/>
              </a:xfrm>
              <a:custGeom>
                <a:avLst/>
                <a:gdLst/>
                <a:ahLst/>
                <a:cxnLst>
                  <a:cxn ang="0">
                    <a:pos x="0" y="194"/>
                  </a:cxn>
                  <a:cxn ang="0">
                    <a:pos x="2" y="200"/>
                  </a:cxn>
                  <a:cxn ang="0">
                    <a:pos x="5" y="205"/>
                  </a:cxn>
                  <a:cxn ang="0">
                    <a:pos x="8" y="208"/>
                  </a:cxn>
                  <a:cxn ang="0">
                    <a:pos x="13" y="214"/>
                  </a:cxn>
                  <a:cxn ang="0">
                    <a:pos x="19" y="219"/>
                  </a:cxn>
                  <a:cxn ang="0">
                    <a:pos x="22" y="222"/>
                  </a:cxn>
                  <a:cxn ang="0">
                    <a:pos x="27" y="225"/>
                  </a:cxn>
                  <a:cxn ang="0">
                    <a:pos x="33" y="230"/>
                  </a:cxn>
                  <a:cxn ang="0">
                    <a:pos x="38" y="233"/>
                  </a:cxn>
                  <a:cxn ang="0">
                    <a:pos x="44" y="236"/>
                  </a:cxn>
                  <a:cxn ang="0">
                    <a:pos x="46" y="241"/>
                  </a:cxn>
                  <a:cxn ang="0">
                    <a:pos x="52" y="244"/>
                  </a:cxn>
                  <a:cxn ang="0">
                    <a:pos x="55" y="247"/>
                  </a:cxn>
                  <a:cxn ang="0">
                    <a:pos x="60" y="249"/>
                  </a:cxn>
                  <a:cxn ang="0">
                    <a:pos x="63" y="244"/>
                  </a:cxn>
                  <a:cxn ang="0">
                    <a:pos x="63" y="227"/>
                  </a:cxn>
                  <a:cxn ang="0">
                    <a:pos x="66" y="214"/>
                  </a:cxn>
                  <a:cxn ang="0">
                    <a:pos x="66" y="197"/>
                  </a:cxn>
                  <a:cxn ang="0">
                    <a:pos x="66" y="183"/>
                  </a:cxn>
                  <a:cxn ang="0">
                    <a:pos x="68" y="167"/>
                  </a:cxn>
                  <a:cxn ang="0">
                    <a:pos x="68" y="151"/>
                  </a:cxn>
                  <a:cxn ang="0">
                    <a:pos x="68" y="134"/>
                  </a:cxn>
                  <a:cxn ang="0">
                    <a:pos x="68" y="120"/>
                  </a:cxn>
                  <a:cxn ang="0">
                    <a:pos x="68" y="104"/>
                  </a:cxn>
                  <a:cxn ang="0">
                    <a:pos x="68" y="87"/>
                  </a:cxn>
                  <a:cxn ang="0">
                    <a:pos x="66" y="71"/>
                  </a:cxn>
                  <a:cxn ang="0">
                    <a:pos x="66" y="54"/>
                  </a:cxn>
                  <a:cxn ang="0">
                    <a:pos x="66" y="38"/>
                  </a:cxn>
                  <a:cxn ang="0">
                    <a:pos x="66" y="24"/>
                  </a:cxn>
                  <a:cxn ang="0">
                    <a:pos x="66" y="8"/>
                  </a:cxn>
                  <a:cxn ang="0">
                    <a:pos x="63" y="2"/>
                  </a:cxn>
                  <a:cxn ang="0">
                    <a:pos x="57" y="2"/>
                  </a:cxn>
                  <a:cxn ang="0">
                    <a:pos x="52" y="2"/>
                  </a:cxn>
                  <a:cxn ang="0">
                    <a:pos x="46" y="2"/>
                  </a:cxn>
                  <a:cxn ang="0">
                    <a:pos x="41" y="2"/>
                  </a:cxn>
                  <a:cxn ang="0">
                    <a:pos x="35" y="2"/>
                  </a:cxn>
                  <a:cxn ang="0">
                    <a:pos x="30" y="2"/>
                  </a:cxn>
                  <a:cxn ang="0">
                    <a:pos x="24" y="2"/>
                  </a:cxn>
                  <a:cxn ang="0">
                    <a:pos x="19" y="5"/>
                  </a:cxn>
                  <a:cxn ang="0">
                    <a:pos x="13" y="5"/>
                  </a:cxn>
                  <a:cxn ang="0">
                    <a:pos x="8" y="8"/>
                  </a:cxn>
                  <a:cxn ang="0">
                    <a:pos x="5" y="11"/>
                  </a:cxn>
                  <a:cxn ang="0">
                    <a:pos x="2" y="13"/>
                  </a:cxn>
                </a:cxnLst>
                <a:rect l="0" t="0" r="r" b="b"/>
                <a:pathLst>
                  <a:path w="68" h="249">
                    <a:moveTo>
                      <a:pt x="0" y="13"/>
                    </a:moveTo>
                    <a:lnTo>
                      <a:pt x="0" y="194"/>
                    </a:lnTo>
                    <a:lnTo>
                      <a:pt x="0" y="197"/>
                    </a:lnTo>
                    <a:lnTo>
                      <a:pt x="2" y="200"/>
                    </a:lnTo>
                    <a:lnTo>
                      <a:pt x="5" y="203"/>
                    </a:lnTo>
                    <a:lnTo>
                      <a:pt x="5" y="205"/>
                    </a:lnTo>
                    <a:lnTo>
                      <a:pt x="8" y="205"/>
                    </a:lnTo>
                    <a:lnTo>
                      <a:pt x="8" y="208"/>
                    </a:lnTo>
                    <a:lnTo>
                      <a:pt x="11" y="211"/>
                    </a:lnTo>
                    <a:lnTo>
                      <a:pt x="13" y="214"/>
                    </a:lnTo>
                    <a:lnTo>
                      <a:pt x="16" y="216"/>
                    </a:lnTo>
                    <a:lnTo>
                      <a:pt x="19" y="219"/>
                    </a:lnTo>
                    <a:lnTo>
                      <a:pt x="22" y="219"/>
                    </a:lnTo>
                    <a:lnTo>
                      <a:pt x="22" y="222"/>
                    </a:lnTo>
                    <a:lnTo>
                      <a:pt x="24" y="225"/>
                    </a:lnTo>
                    <a:lnTo>
                      <a:pt x="27" y="225"/>
                    </a:lnTo>
                    <a:lnTo>
                      <a:pt x="30" y="227"/>
                    </a:lnTo>
                    <a:lnTo>
                      <a:pt x="33" y="230"/>
                    </a:lnTo>
                    <a:lnTo>
                      <a:pt x="35" y="233"/>
                    </a:lnTo>
                    <a:lnTo>
                      <a:pt x="38" y="233"/>
                    </a:lnTo>
                    <a:lnTo>
                      <a:pt x="41" y="236"/>
                    </a:lnTo>
                    <a:lnTo>
                      <a:pt x="44" y="236"/>
                    </a:lnTo>
                    <a:lnTo>
                      <a:pt x="44" y="238"/>
                    </a:lnTo>
                    <a:lnTo>
                      <a:pt x="46" y="241"/>
                    </a:lnTo>
                    <a:lnTo>
                      <a:pt x="49" y="241"/>
                    </a:lnTo>
                    <a:lnTo>
                      <a:pt x="52" y="244"/>
                    </a:lnTo>
                    <a:lnTo>
                      <a:pt x="55" y="244"/>
                    </a:lnTo>
                    <a:lnTo>
                      <a:pt x="55" y="247"/>
                    </a:lnTo>
                    <a:lnTo>
                      <a:pt x="57" y="247"/>
                    </a:lnTo>
                    <a:lnTo>
                      <a:pt x="60" y="249"/>
                    </a:lnTo>
                    <a:lnTo>
                      <a:pt x="63" y="249"/>
                    </a:lnTo>
                    <a:lnTo>
                      <a:pt x="63" y="244"/>
                    </a:lnTo>
                    <a:lnTo>
                      <a:pt x="63" y="236"/>
                    </a:lnTo>
                    <a:lnTo>
                      <a:pt x="63" y="227"/>
                    </a:lnTo>
                    <a:lnTo>
                      <a:pt x="66" y="222"/>
                    </a:lnTo>
                    <a:lnTo>
                      <a:pt x="66" y="214"/>
                    </a:lnTo>
                    <a:lnTo>
                      <a:pt x="66" y="205"/>
                    </a:lnTo>
                    <a:lnTo>
                      <a:pt x="66" y="197"/>
                    </a:lnTo>
                    <a:lnTo>
                      <a:pt x="66" y="192"/>
                    </a:lnTo>
                    <a:lnTo>
                      <a:pt x="66" y="183"/>
                    </a:lnTo>
                    <a:lnTo>
                      <a:pt x="66" y="175"/>
                    </a:lnTo>
                    <a:lnTo>
                      <a:pt x="68" y="167"/>
                    </a:lnTo>
                    <a:lnTo>
                      <a:pt x="68" y="159"/>
                    </a:lnTo>
                    <a:lnTo>
                      <a:pt x="68" y="151"/>
                    </a:lnTo>
                    <a:lnTo>
                      <a:pt x="68" y="142"/>
                    </a:lnTo>
                    <a:lnTo>
                      <a:pt x="68" y="134"/>
                    </a:lnTo>
                    <a:lnTo>
                      <a:pt x="68" y="126"/>
                    </a:lnTo>
                    <a:lnTo>
                      <a:pt x="68" y="120"/>
                    </a:lnTo>
                    <a:lnTo>
                      <a:pt x="68" y="112"/>
                    </a:lnTo>
                    <a:lnTo>
                      <a:pt x="68" y="104"/>
                    </a:lnTo>
                    <a:lnTo>
                      <a:pt x="68" y="96"/>
                    </a:lnTo>
                    <a:lnTo>
                      <a:pt x="68" y="87"/>
                    </a:lnTo>
                    <a:lnTo>
                      <a:pt x="66" y="79"/>
                    </a:lnTo>
                    <a:lnTo>
                      <a:pt x="66" y="71"/>
                    </a:lnTo>
                    <a:lnTo>
                      <a:pt x="66" y="63"/>
                    </a:lnTo>
                    <a:lnTo>
                      <a:pt x="66" y="54"/>
                    </a:lnTo>
                    <a:lnTo>
                      <a:pt x="66" y="46"/>
                    </a:lnTo>
                    <a:lnTo>
                      <a:pt x="66" y="38"/>
                    </a:lnTo>
                    <a:lnTo>
                      <a:pt x="66" y="32"/>
                    </a:lnTo>
                    <a:lnTo>
                      <a:pt x="66" y="24"/>
                    </a:lnTo>
                    <a:lnTo>
                      <a:pt x="66" y="16"/>
                    </a:lnTo>
                    <a:lnTo>
                      <a:pt x="66" y="8"/>
                    </a:lnTo>
                    <a:lnTo>
                      <a:pt x="63" y="0"/>
                    </a:lnTo>
                    <a:lnTo>
                      <a:pt x="63" y="2"/>
                    </a:lnTo>
                    <a:lnTo>
                      <a:pt x="60" y="2"/>
                    </a:lnTo>
                    <a:lnTo>
                      <a:pt x="57" y="2"/>
                    </a:lnTo>
                    <a:lnTo>
                      <a:pt x="55" y="2"/>
                    </a:lnTo>
                    <a:lnTo>
                      <a:pt x="52" y="2"/>
                    </a:lnTo>
                    <a:lnTo>
                      <a:pt x="49" y="2"/>
                    </a:lnTo>
                    <a:lnTo>
                      <a:pt x="46" y="2"/>
                    </a:lnTo>
                    <a:lnTo>
                      <a:pt x="44" y="2"/>
                    </a:lnTo>
                    <a:lnTo>
                      <a:pt x="41" y="2"/>
                    </a:lnTo>
                    <a:lnTo>
                      <a:pt x="38" y="2"/>
                    </a:lnTo>
                    <a:lnTo>
                      <a:pt x="35" y="2"/>
                    </a:lnTo>
                    <a:lnTo>
                      <a:pt x="33" y="2"/>
                    </a:lnTo>
                    <a:lnTo>
                      <a:pt x="30" y="2"/>
                    </a:lnTo>
                    <a:lnTo>
                      <a:pt x="27" y="2"/>
                    </a:lnTo>
                    <a:lnTo>
                      <a:pt x="24" y="2"/>
                    </a:lnTo>
                    <a:lnTo>
                      <a:pt x="22" y="5"/>
                    </a:lnTo>
                    <a:lnTo>
                      <a:pt x="19" y="5"/>
                    </a:lnTo>
                    <a:lnTo>
                      <a:pt x="16" y="5"/>
                    </a:lnTo>
                    <a:lnTo>
                      <a:pt x="13" y="5"/>
                    </a:lnTo>
                    <a:lnTo>
                      <a:pt x="11" y="8"/>
                    </a:lnTo>
                    <a:lnTo>
                      <a:pt x="8" y="8"/>
                    </a:lnTo>
                    <a:lnTo>
                      <a:pt x="5" y="8"/>
                    </a:lnTo>
                    <a:lnTo>
                      <a:pt x="5" y="11"/>
                    </a:lnTo>
                    <a:lnTo>
                      <a:pt x="2" y="11"/>
                    </a:lnTo>
                    <a:lnTo>
                      <a:pt x="2" y="13"/>
                    </a:lnTo>
                    <a:lnTo>
                      <a:pt x="0" y="1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5" name="Freeform 151"/>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56" name="Freeform 152"/>
              <p:cNvSpPr>
                <a:spLocks/>
              </p:cNvSpPr>
              <p:nvPr/>
            </p:nvSpPr>
            <p:spPr bwMode="auto">
              <a:xfrm>
                <a:off x="3722" y="501"/>
                <a:ext cx="85" cy="20"/>
              </a:xfrm>
              <a:custGeom>
                <a:avLst/>
                <a:gdLst/>
                <a:ahLst/>
                <a:cxnLst>
                  <a:cxn ang="0">
                    <a:pos x="3" y="13"/>
                  </a:cxn>
                  <a:cxn ang="0">
                    <a:pos x="3" y="19"/>
                  </a:cxn>
                  <a:cxn ang="0">
                    <a:pos x="3" y="24"/>
                  </a:cxn>
                  <a:cxn ang="0">
                    <a:pos x="3" y="30"/>
                  </a:cxn>
                  <a:cxn ang="0">
                    <a:pos x="3" y="35"/>
                  </a:cxn>
                  <a:cxn ang="0">
                    <a:pos x="3" y="41"/>
                  </a:cxn>
                  <a:cxn ang="0">
                    <a:pos x="0" y="43"/>
                  </a:cxn>
                  <a:cxn ang="0">
                    <a:pos x="0" y="49"/>
                  </a:cxn>
                  <a:cxn ang="0">
                    <a:pos x="0" y="54"/>
                  </a:cxn>
                  <a:cxn ang="0">
                    <a:pos x="0" y="60"/>
                  </a:cxn>
                  <a:cxn ang="0">
                    <a:pos x="0" y="65"/>
                  </a:cxn>
                  <a:cxn ang="0">
                    <a:pos x="3" y="71"/>
                  </a:cxn>
                  <a:cxn ang="0">
                    <a:pos x="5" y="76"/>
                  </a:cxn>
                  <a:cxn ang="0">
                    <a:pos x="126" y="68"/>
                  </a:cxn>
                  <a:cxn ang="0">
                    <a:pos x="126" y="63"/>
                  </a:cxn>
                  <a:cxn ang="0">
                    <a:pos x="126" y="57"/>
                  </a:cxn>
                  <a:cxn ang="0">
                    <a:pos x="129" y="52"/>
                  </a:cxn>
                  <a:cxn ang="0">
                    <a:pos x="129" y="46"/>
                  </a:cxn>
                  <a:cxn ang="0">
                    <a:pos x="129" y="41"/>
                  </a:cxn>
                  <a:cxn ang="0">
                    <a:pos x="129" y="35"/>
                  </a:cxn>
                  <a:cxn ang="0">
                    <a:pos x="129" y="30"/>
                  </a:cxn>
                  <a:cxn ang="0">
                    <a:pos x="129" y="24"/>
                  </a:cxn>
                  <a:cxn ang="0">
                    <a:pos x="129" y="19"/>
                  </a:cxn>
                  <a:cxn ang="0">
                    <a:pos x="129" y="13"/>
                  </a:cxn>
                  <a:cxn ang="0">
                    <a:pos x="129" y="8"/>
                  </a:cxn>
                  <a:cxn ang="0">
                    <a:pos x="129" y="2"/>
                  </a:cxn>
                  <a:cxn ang="0">
                    <a:pos x="121" y="2"/>
                  </a:cxn>
                  <a:cxn ang="0">
                    <a:pos x="115" y="0"/>
                  </a:cxn>
                  <a:cxn ang="0">
                    <a:pos x="107" y="0"/>
                  </a:cxn>
                  <a:cxn ang="0">
                    <a:pos x="99" y="0"/>
                  </a:cxn>
                  <a:cxn ang="0">
                    <a:pos x="90" y="0"/>
                  </a:cxn>
                  <a:cxn ang="0">
                    <a:pos x="82" y="2"/>
                  </a:cxn>
                  <a:cxn ang="0">
                    <a:pos x="74" y="2"/>
                  </a:cxn>
                  <a:cxn ang="0">
                    <a:pos x="68" y="2"/>
                  </a:cxn>
                  <a:cxn ang="0">
                    <a:pos x="60" y="5"/>
                  </a:cxn>
                  <a:cxn ang="0">
                    <a:pos x="52" y="5"/>
                  </a:cxn>
                  <a:cxn ang="0">
                    <a:pos x="44" y="8"/>
                  </a:cxn>
                  <a:cxn ang="0">
                    <a:pos x="35" y="8"/>
                  </a:cxn>
                  <a:cxn ang="0">
                    <a:pos x="27" y="11"/>
                  </a:cxn>
                  <a:cxn ang="0">
                    <a:pos x="19" y="11"/>
                  </a:cxn>
                  <a:cxn ang="0">
                    <a:pos x="11" y="11"/>
                  </a:cxn>
                  <a:cxn ang="0">
                    <a:pos x="3" y="11"/>
                  </a:cxn>
                </a:cxnLst>
                <a:rect l="0" t="0" r="r" b="b"/>
                <a:pathLst>
                  <a:path w="129" h="79">
                    <a:moveTo>
                      <a:pt x="3" y="11"/>
                    </a:moveTo>
                    <a:lnTo>
                      <a:pt x="3" y="13"/>
                    </a:lnTo>
                    <a:lnTo>
                      <a:pt x="3" y="16"/>
                    </a:lnTo>
                    <a:lnTo>
                      <a:pt x="3" y="19"/>
                    </a:lnTo>
                    <a:lnTo>
                      <a:pt x="3" y="22"/>
                    </a:lnTo>
                    <a:lnTo>
                      <a:pt x="3" y="24"/>
                    </a:lnTo>
                    <a:lnTo>
                      <a:pt x="3" y="27"/>
                    </a:lnTo>
                    <a:lnTo>
                      <a:pt x="3" y="30"/>
                    </a:lnTo>
                    <a:lnTo>
                      <a:pt x="3" y="32"/>
                    </a:lnTo>
                    <a:lnTo>
                      <a:pt x="3" y="35"/>
                    </a:lnTo>
                    <a:lnTo>
                      <a:pt x="3" y="38"/>
                    </a:lnTo>
                    <a:lnTo>
                      <a:pt x="3" y="41"/>
                    </a:lnTo>
                    <a:lnTo>
                      <a:pt x="3" y="43"/>
                    </a:lnTo>
                    <a:lnTo>
                      <a:pt x="0" y="43"/>
                    </a:lnTo>
                    <a:lnTo>
                      <a:pt x="0" y="46"/>
                    </a:lnTo>
                    <a:lnTo>
                      <a:pt x="0" y="49"/>
                    </a:lnTo>
                    <a:lnTo>
                      <a:pt x="0" y="52"/>
                    </a:lnTo>
                    <a:lnTo>
                      <a:pt x="0" y="54"/>
                    </a:lnTo>
                    <a:lnTo>
                      <a:pt x="0" y="57"/>
                    </a:lnTo>
                    <a:lnTo>
                      <a:pt x="0" y="60"/>
                    </a:lnTo>
                    <a:lnTo>
                      <a:pt x="0" y="63"/>
                    </a:lnTo>
                    <a:lnTo>
                      <a:pt x="0" y="65"/>
                    </a:lnTo>
                    <a:lnTo>
                      <a:pt x="3" y="68"/>
                    </a:lnTo>
                    <a:lnTo>
                      <a:pt x="3" y="71"/>
                    </a:lnTo>
                    <a:lnTo>
                      <a:pt x="3" y="74"/>
                    </a:lnTo>
                    <a:lnTo>
                      <a:pt x="5" y="76"/>
                    </a:lnTo>
                    <a:lnTo>
                      <a:pt x="5" y="79"/>
                    </a:lnTo>
                    <a:lnTo>
                      <a:pt x="126" y="68"/>
                    </a:lnTo>
                    <a:lnTo>
                      <a:pt x="126" y="65"/>
                    </a:lnTo>
                    <a:lnTo>
                      <a:pt x="126" y="63"/>
                    </a:lnTo>
                    <a:lnTo>
                      <a:pt x="126" y="60"/>
                    </a:lnTo>
                    <a:lnTo>
                      <a:pt x="126" y="57"/>
                    </a:lnTo>
                    <a:lnTo>
                      <a:pt x="126" y="54"/>
                    </a:lnTo>
                    <a:lnTo>
                      <a:pt x="129" y="52"/>
                    </a:lnTo>
                    <a:lnTo>
                      <a:pt x="129" y="49"/>
                    </a:lnTo>
                    <a:lnTo>
                      <a:pt x="129" y="46"/>
                    </a:lnTo>
                    <a:lnTo>
                      <a:pt x="129" y="43"/>
                    </a:lnTo>
                    <a:lnTo>
                      <a:pt x="129" y="41"/>
                    </a:lnTo>
                    <a:lnTo>
                      <a:pt x="129" y="38"/>
                    </a:lnTo>
                    <a:lnTo>
                      <a:pt x="129" y="35"/>
                    </a:lnTo>
                    <a:lnTo>
                      <a:pt x="129" y="32"/>
                    </a:lnTo>
                    <a:lnTo>
                      <a:pt x="129" y="30"/>
                    </a:lnTo>
                    <a:lnTo>
                      <a:pt x="129" y="27"/>
                    </a:lnTo>
                    <a:lnTo>
                      <a:pt x="129" y="24"/>
                    </a:lnTo>
                    <a:lnTo>
                      <a:pt x="129" y="22"/>
                    </a:lnTo>
                    <a:lnTo>
                      <a:pt x="129" y="19"/>
                    </a:lnTo>
                    <a:lnTo>
                      <a:pt x="129" y="16"/>
                    </a:lnTo>
                    <a:lnTo>
                      <a:pt x="129" y="13"/>
                    </a:lnTo>
                    <a:lnTo>
                      <a:pt x="129" y="11"/>
                    </a:lnTo>
                    <a:lnTo>
                      <a:pt x="129" y="8"/>
                    </a:lnTo>
                    <a:lnTo>
                      <a:pt x="129" y="5"/>
                    </a:lnTo>
                    <a:lnTo>
                      <a:pt x="129" y="2"/>
                    </a:lnTo>
                    <a:lnTo>
                      <a:pt x="126" y="2"/>
                    </a:lnTo>
                    <a:lnTo>
                      <a:pt x="121" y="2"/>
                    </a:lnTo>
                    <a:lnTo>
                      <a:pt x="118" y="0"/>
                    </a:lnTo>
                    <a:lnTo>
                      <a:pt x="115" y="0"/>
                    </a:lnTo>
                    <a:lnTo>
                      <a:pt x="110" y="0"/>
                    </a:lnTo>
                    <a:lnTo>
                      <a:pt x="107" y="0"/>
                    </a:lnTo>
                    <a:lnTo>
                      <a:pt x="101" y="0"/>
                    </a:lnTo>
                    <a:lnTo>
                      <a:pt x="99" y="0"/>
                    </a:lnTo>
                    <a:lnTo>
                      <a:pt x="93" y="0"/>
                    </a:lnTo>
                    <a:lnTo>
                      <a:pt x="90" y="0"/>
                    </a:lnTo>
                    <a:lnTo>
                      <a:pt x="88" y="0"/>
                    </a:lnTo>
                    <a:lnTo>
                      <a:pt x="82" y="2"/>
                    </a:lnTo>
                    <a:lnTo>
                      <a:pt x="79" y="2"/>
                    </a:lnTo>
                    <a:lnTo>
                      <a:pt x="74" y="2"/>
                    </a:lnTo>
                    <a:lnTo>
                      <a:pt x="71" y="2"/>
                    </a:lnTo>
                    <a:lnTo>
                      <a:pt x="68" y="2"/>
                    </a:lnTo>
                    <a:lnTo>
                      <a:pt x="63" y="5"/>
                    </a:lnTo>
                    <a:lnTo>
                      <a:pt x="60" y="5"/>
                    </a:lnTo>
                    <a:lnTo>
                      <a:pt x="55" y="5"/>
                    </a:lnTo>
                    <a:lnTo>
                      <a:pt x="52" y="5"/>
                    </a:lnTo>
                    <a:lnTo>
                      <a:pt x="46" y="8"/>
                    </a:lnTo>
                    <a:lnTo>
                      <a:pt x="44" y="8"/>
                    </a:lnTo>
                    <a:lnTo>
                      <a:pt x="38" y="8"/>
                    </a:lnTo>
                    <a:lnTo>
                      <a:pt x="35" y="8"/>
                    </a:lnTo>
                    <a:lnTo>
                      <a:pt x="33" y="8"/>
                    </a:lnTo>
                    <a:lnTo>
                      <a:pt x="27" y="11"/>
                    </a:lnTo>
                    <a:lnTo>
                      <a:pt x="24" y="11"/>
                    </a:lnTo>
                    <a:lnTo>
                      <a:pt x="19" y="11"/>
                    </a:lnTo>
                    <a:lnTo>
                      <a:pt x="16" y="11"/>
                    </a:lnTo>
                    <a:lnTo>
                      <a:pt x="11" y="11"/>
                    </a:lnTo>
                    <a:lnTo>
                      <a:pt x="8" y="11"/>
                    </a:lnTo>
                    <a:lnTo>
                      <a:pt x="3"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7" name="Freeform 153"/>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close/>
                  </a:path>
                </a:pathLst>
              </a:custGeom>
              <a:solidFill>
                <a:schemeClr val="bg2"/>
              </a:solidFill>
              <a:ln w="9525">
                <a:noFill/>
                <a:round/>
                <a:headEnd/>
                <a:tailEnd/>
              </a:ln>
            </p:spPr>
            <p:txBody>
              <a:bodyPr/>
              <a:lstStyle/>
              <a:p>
                <a:endParaRPr lang="en-US" dirty="0">
                  <a:solidFill>
                    <a:srgbClr val="000000"/>
                  </a:solidFill>
                </a:endParaRPr>
              </a:p>
            </p:txBody>
          </p:sp>
          <p:sp>
            <p:nvSpPr>
              <p:cNvPr id="158" name="Freeform 154"/>
              <p:cNvSpPr>
                <a:spLocks/>
              </p:cNvSpPr>
              <p:nvPr/>
            </p:nvSpPr>
            <p:spPr bwMode="auto">
              <a:xfrm>
                <a:off x="3339" y="513"/>
                <a:ext cx="1145" cy="154"/>
              </a:xfrm>
              <a:custGeom>
                <a:avLst/>
                <a:gdLst/>
                <a:ahLst/>
                <a:cxnLst>
                  <a:cxn ang="0">
                    <a:pos x="1748" y="505"/>
                  </a:cxn>
                  <a:cxn ang="0">
                    <a:pos x="1743" y="499"/>
                  </a:cxn>
                  <a:cxn ang="0">
                    <a:pos x="1737" y="494"/>
                  </a:cxn>
                  <a:cxn ang="0">
                    <a:pos x="1729" y="488"/>
                  </a:cxn>
                  <a:cxn ang="0">
                    <a:pos x="1724" y="483"/>
                  </a:cxn>
                  <a:cxn ang="0">
                    <a:pos x="1715" y="477"/>
                  </a:cxn>
                  <a:cxn ang="0">
                    <a:pos x="1710" y="472"/>
                  </a:cxn>
                  <a:cxn ang="0">
                    <a:pos x="1702" y="469"/>
                  </a:cxn>
                  <a:cxn ang="0">
                    <a:pos x="1696" y="464"/>
                  </a:cxn>
                  <a:cxn ang="0">
                    <a:pos x="1688" y="458"/>
                  </a:cxn>
                  <a:cxn ang="0">
                    <a:pos x="1682" y="453"/>
                  </a:cxn>
                  <a:cxn ang="0">
                    <a:pos x="1677" y="447"/>
                  </a:cxn>
                  <a:cxn ang="0">
                    <a:pos x="1669" y="442"/>
                  </a:cxn>
                  <a:cxn ang="0">
                    <a:pos x="1663" y="436"/>
                  </a:cxn>
                  <a:cxn ang="0">
                    <a:pos x="1655" y="431"/>
                  </a:cxn>
                  <a:cxn ang="0">
                    <a:pos x="1650" y="425"/>
                  </a:cxn>
                  <a:cxn ang="0">
                    <a:pos x="1644" y="423"/>
                  </a:cxn>
                  <a:cxn ang="0">
                    <a:pos x="1639" y="420"/>
                  </a:cxn>
                  <a:cxn ang="0">
                    <a:pos x="1639" y="425"/>
                  </a:cxn>
                  <a:cxn ang="0">
                    <a:pos x="1639" y="431"/>
                  </a:cxn>
                  <a:cxn ang="0">
                    <a:pos x="1639" y="436"/>
                  </a:cxn>
                  <a:cxn ang="0">
                    <a:pos x="1639" y="442"/>
                  </a:cxn>
                  <a:cxn ang="0">
                    <a:pos x="1639" y="447"/>
                  </a:cxn>
                  <a:cxn ang="0">
                    <a:pos x="1639" y="453"/>
                  </a:cxn>
                  <a:cxn ang="0">
                    <a:pos x="1636" y="456"/>
                  </a:cxn>
                  <a:cxn ang="0">
                    <a:pos x="1636" y="461"/>
                  </a:cxn>
                  <a:cxn ang="0">
                    <a:pos x="1633" y="464"/>
                  </a:cxn>
                  <a:cxn ang="0">
                    <a:pos x="1628" y="466"/>
                  </a:cxn>
                  <a:cxn ang="0">
                    <a:pos x="1570" y="469"/>
                  </a:cxn>
                  <a:cxn ang="0">
                    <a:pos x="1559" y="464"/>
                  </a:cxn>
                  <a:cxn ang="0">
                    <a:pos x="1551" y="458"/>
                  </a:cxn>
                  <a:cxn ang="0">
                    <a:pos x="1545" y="453"/>
                  </a:cxn>
                  <a:cxn ang="0">
                    <a:pos x="1540" y="445"/>
                  </a:cxn>
                  <a:cxn ang="0">
                    <a:pos x="1537" y="434"/>
                  </a:cxn>
                  <a:cxn ang="0">
                    <a:pos x="1534" y="425"/>
                  </a:cxn>
                  <a:cxn ang="0">
                    <a:pos x="1534" y="414"/>
                  </a:cxn>
                  <a:cxn ang="0">
                    <a:pos x="1534" y="403"/>
                  </a:cxn>
                  <a:cxn ang="0">
                    <a:pos x="1534" y="392"/>
                  </a:cxn>
                  <a:cxn ang="0">
                    <a:pos x="1534" y="381"/>
                  </a:cxn>
                  <a:cxn ang="0">
                    <a:pos x="1534" y="370"/>
                  </a:cxn>
                  <a:cxn ang="0">
                    <a:pos x="1534" y="359"/>
                  </a:cxn>
                  <a:cxn ang="0">
                    <a:pos x="1534" y="351"/>
                  </a:cxn>
                  <a:cxn ang="0">
                    <a:pos x="1534" y="340"/>
                  </a:cxn>
                  <a:cxn ang="0">
                    <a:pos x="1534" y="329"/>
                  </a:cxn>
                  <a:cxn ang="0">
                    <a:pos x="1493" y="329"/>
                  </a:cxn>
                  <a:cxn ang="0">
                    <a:pos x="1493" y="335"/>
                  </a:cxn>
                  <a:cxn ang="0">
                    <a:pos x="1493" y="340"/>
                  </a:cxn>
                  <a:cxn ang="0">
                    <a:pos x="1493" y="346"/>
                  </a:cxn>
                  <a:cxn ang="0">
                    <a:pos x="1493" y="351"/>
                  </a:cxn>
                  <a:cxn ang="0">
                    <a:pos x="1493" y="357"/>
                  </a:cxn>
                  <a:cxn ang="0">
                    <a:pos x="1493" y="362"/>
                  </a:cxn>
                  <a:cxn ang="0">
                    <a:pos x="1493" y="368"/>
                  </a:cxn>
                  <a:cxn ang="0">
                    <a:pos x="1490" y="370"/>
                  </a:cxn>
                  <a:cxn ang="0">
                    <a:pos x="1490" y="376"/>
                  </a:cxn>
                  <a:cxn ang="0">
                    <a:pos x="1490" y="381"/>
                  </a:cxn>
                  <a:cxn ang="0">
                    <a:pos x="1488" y="387"/>
                  </a:cxn>
                  <a:cxn ang="0">
                    <a:pos x="1485" y="390"/>
                  </a:cxn>
                  <a:cxn ang="0">
                    <a:pos x="1482" y="395"/>
                  </a:cxn>
                  <a:cxn ang="0">
                    <a:pos x="1320" y="491"/>
                  </a:cxn>
                  <a:cxn ang="0">
                    <a:pos x="744" y="541"/>
                  </a:cxn>
                  <a:cxn ang="0">
                    <a:pos x="96" y="0"/>
                  </a:cxn>
                  <a:cxn ang="0">
                    <a:pos x="733" y="595"/>
                  </a:cxn>
                </a:cxnLst>
                <a:rect l="0" t="0" r="r" b="b"/>
                <a:pathLst>
                  <a:path w="1748" h="595">
                    <a:moveTo>
                      <a:pt x="733" y="595"/>
                    </a:moveTo>
                    <a:lnTo>
                      <a:pt x="1748" y="505"/>
                    </a:lnTo>
                    <a:lnTo>
                      <a:pt x="1746" y="502"/>
                    </a:lnTo>
                    <a:lnTo>
                      <a:pt x="1743" y="499"/>
                    </a:lnTo>
                    <a:lnTo>
                      <a:pt x="1740" y="497"/>
                    </a:lnTo>
                    <a:lnTo>
                      <a:pt x="1737" y="494"/>
                    </a:lnTo>
                    <a:lnTo>
                      <a:pt x="1732" y="491"/>
                    </a:lnTo>
                    <a:lnTo>
                      <a:pt x="1729" y="488"/>
                    </a:lnTo>
                    <a:lnTo>
                      <a:pt x="1726" y="486"/>
                    </a:lnTo>
                    <a:lnTo>
                      <a:pt x="1724" y="483"/>
                    </a:lnTo>
                    <a:lnTo>
                      <a:pt x="1718" y="480"/>
                    </a:lnTo>
                    <a:lnTo>
                      <a:pt x="1715" y="477"/>
                    </a:lnTo>
                    <a:lnTo>
                      <a:pt x="1713" y="475"/>
                    </a:lnTo>
                    <a:lnTo>
                      <a:pt x="1710" y="472"/>
                    </a:lnTo>
                    <a:lnTo>
                      <a:pt x="1707" y="472"/>
                    </a:lnTo>
                    <a:lnTo>
                      <a:pt x="1702" y="469"/>
                    </a:lnTo>
                    <a:lnTo>
                      <a:pt x="1699" y="466"/>
                    </a:lnTo>
                    <a:lnTo>
                      <a:pt x="1696" y="464"/>
                    </a:lnTo>
                    <a:lnTo>
                      <a:pt x="1693" y="461"/>
                    </a:lnTo>
                    <a:lnTo>
                      <a:pt x="1688" y="458"/>
                    </a:lnTo>
                    <a:lnTo>
                      <a:pt x="1685" y="456"/>
                    </a:lnTo>
                    <a:lnTo>
                      <a:pt x="1682" y="453"/>
                    </a:lnTo>
                    <a:lnTo>
                      <a:pt x="1680" y="450"/>
                    </a:lnTo>
                    <a:lnTo>
                      <a:pt x="1677" y="447"/>
                    </a:lnTo>
                    <a:lnTo>
                      <a:pt x="1671" y="445"/>
                    </a:lnTo>
                    <a:lnTo>
                      <a:pt x="1669" y="442"/>
                    </a:lnTo>
                    <a:lnTo>
                      <a:pt x="1666" y="439"/>
                    </a:lnTo>
                    <a:lnTo>
                      <a:pt x="1663" y="436"/>
                    </a:lnTo>
                    <a:lnTo>
                      <a:pt x="1661" y="434"/>
                    </a:lnTo>
                    <a:lnTo>
                      <a:pt x="1655" y="431"/>
                    </a:lnTo>
                    <a:lnTo>
                      <a:pt x="1652" y="428"/>
                    </a:lnTo>
                    <a:lnTo>
                      <a:pt x="1650" y="425"/>
                    </a:lnTo>
                    <a:lnTo>
                      <a:pt x="1647" y="425"/>
                    </a:lnTo>
                    <a:lnTo>
                      <a:pt x="1644" y="423"/>
                    </a:lnTo>
                    <a:lnTo>
                      <a:pt x="1641" y="420"/>
                    </a:lnTo>
                    <a:lnTo>
                      <a:pt x="1639" y="420"/>
                    </a:lnTo>
                    <a:lnTo>
                      <a:pt x="1639" y="423"/>
                    </a:lnTo>
                    <a:lnTo>
                      <a:pt x="1639" y="425"/>
                    </a:lnTo>
                    <a:lnTo>
                      <a:pt x="1639" y="428"/>
                    </a:lnTo>
                    <a:lnTo>
                      <a:pt x="1639" y="431"/>
                    </a:lnTo>
                    <a:lnTo>
                      <a:pt x="1639" y="434"/>
                    </a:lnTo>
                    <a:lnTo>
                      <a:pt x="1639" y="436"/>
                    </a:lnTo>
                    <a:lnTo>
                      <a:pt x="1639" y="439"/>
                    </a:lnTo>
                    <a:lnTo>
                      <a:pt x="1639" y="442"/>
                    </a:lnTo>
                    <a:lnTo>
                      <a:pt x="1639" y="445"/>
                    </a:lnTo>
                    <a:lnTo>
                      <a:pt x="1639" y="447"/>
                    </a:lnTo>
                    <a:lnTo>
                      <a:pt x="1639" y="450"/>
                    </a:lnTo>
                    <a:lnTo>
                      <a:pt x="1639" y="453"/>
                    </a:lnTo>
                    <a:lnTo>
                      <a:pt x="1639" y="456"/>
                    </a:lnTo>
                    <a:lnTo>
                      <a:pt x="1636" y="456"/>
                    </a:lnTo>
                    <a:lnTo>
                      <a:pt x="1636" y="458"/>
                    </a:lnTo>
                    <a:lnTo>
                      <a:pt x="1636" y="461"/>
                    </a:lnTo>
                    <a:lnTo>
                      <a:pt x="1633" y="461"/>
                    </a:lnTo>
                    <a:lnTo>
                      <a:pt x="1633" y="464"/>
                    </a:lnTo>
                    <a:lnTo>
                      <a:pt x="1630" y="464"/>
                    </a:lnTo>
                    <a:lnTo>
                      <a:pt x="1628" y="466"/>
                    </a:lnTo>
                    <a:lnTo>
                      <a:pt x="1575" y="472"/>
                    </a:lnTo>
                    <a:lnTo>
                      <a:pt x="1570" y="469"/>
                    </a:lnTo>
                    <a:lnTo>
                      <a:pt x="1564" y="466"/>
                    </a:lnTo>
                    <a:lnTo>
                      <a:pt x="1559" y="464"/>
                    </a:lnTo>
                    <a:lnTo>
                      <a:pt x="1553" y="461"/>
                    </a:lnTo>
                    <a:lnTo>
                      <a:pt x="1551" y="458"/>
                    </a:lnTo>
                    <a:lnTo>
                      <a:pt x="1548" y="456"/>
                    </a:lnTo>
                    <a:lnTo>
                      <a:pt x="1545" y="453"/>
                    </a:lnTo>
                    <a:lnTo>
                      <a:pt x="1543" y="447"/>
                    </a:lnTo>
                    <a:lnTo>
                      <a:pt x="1540" y="445"/>
                    </a:lnTo>
                    <a:lnTo>
                      <a:pt x="1537" y="439"/>
                    </a:lnTo>
                    <a:lnTo>
                      <a:pt x="1537" y="434"/>
                    </a:lnTo>
                    <a:lnTo>
                      <a:pt x="1534" y="431"/>
                    </a:lnTo>
                    <a:lnTo>
                      <a:pt x="1534" y="425"/>
                    </a:lnTo>
                    <a:lnTo>
                      <a:pt x="1534" y="420"/>
                    </a:lnTo>
                    <a:lnTo>
                      <a:pt x="1534" y="414"/>
                    </a:lnTo>
                    <a:lnTo>
                      <a:pt x="1534" y="409"/>
                    </a:lnTo>
                    <a:lnTo>
                      <a:pt x="1534" y="403"/>
                    </a:lnTo>
                    <a:lnTo>
                      <a:pt x="1534" y="398"/>
                    </a:lnTo>
                    <a:lnTo>
                      <a:pt x="1534" y="392"/>
                    </a:lnTo>
                    <a:lnTo>
                      <a:pt x="1534" y="387"/>
                    </a:lnTo>
                    <a:lnTo>
                      <a:pt x="1534" y="381"/>
                    </a:lnTo>
                    <a:lnTo>
                      <a:pt x="1534" y="376"/>
                    </a:lnTo>
                    <a:lnTo>
                      <a:pt x="1534" y="370"/>
                    </a:lnTo>
                    <a:lnTo>
                      <a:pt x="1534" y="365"/>
                    </a:lnTo>
                    <a:lnTo>
                      <a:pt x="1534" y="359"/>
                    </a:lnTo>
                    <a:lnTo>
                      <a:pt x="1534" y="357"/>
                    </a:lnTo>
                    <a:lnTo>
                      <a:pt x="1534" y="351"/>
                    </a:lnTo>
                    <a:lnTo>
                      <a:pt x="1534" y="346"/>
                    </a:lnTo>
                    <a:lnTo>
                      <a:pt x="1534" y="340"/>
                    </a:lnTo>
                    <a:lnTo>
                      <a:pt x="1534" y="335"/>
                    </a:lnTo>
                    <a:lnTo>
                      <a:pt x="1534" y="329"/>
                    </a:lnTo>
                    <a:lnTo>
                      <a:pt x="1534" y="327"/>
                    </a:lnTo>
                    <a:lnTo>
                      <a:pt x="1493" y="329"/>
                    </a:lnTo>
                    <a:lnTo>
                      <a:pt x="1493" y="332"/>
                    </a:lnTo>
                    <a:lnTo>
                      <a:pt x="1493" y="335"/>
                    </a:lnTo>
                    <a:lnTo>
                      <a:pt x="1493" y="338"/>
                    </a:lnTo>
                    <a:lnTo>
                      <a:pt x="1493" y="340"/>
                    </a:lnTo>
                    <a:lnTo>
                      <a:pt x="1493" y="343"/>
                    </a:lnTo>
                    <a:lnTo>
                      <a:pt x="1493" y="346"/>
                    </a:lnTo>
                    <a:lnTo>
                      <a:pt x="1493" y="348"/>
                    </a:lnTo>
                    <a:lnTo>
                      <a:pt x="1493" y="351"/>
                    </a:lnTo>
                    <a:lnTo>
                      <a:pt x="1493" y="354"/>
                    </a:lnTo>
                    <a:lnTo>
                      <a:pt x="1493" y="357"/>
                    </a:lnTo>
                    <a:lnTo>
                      <a:pt x="1493" y="359"/>
                    </a:lnTo>
                    <a:lnTo>
                      <a:pt x="1493" y="362"/>
                    </a:lnTo>
                    <a:lnTo>
                      <a:pt x="1493" y="365"/>
                    </a:lnTo>
                    <a:lnTo>
                      <a:pt x="1493" y="368"/>
                    </a:lnTo>
                    <a:lnTo>
                      <a:pt x="1493" y="370"/>
                    </a:lnTo>
                    <a:lnTo>
                      <a:pt x="1490" y="370"/>
                    </a:lnTo>
                    <a:lnTo>
                      <a:pt x="1490" y="373"/>
                    </a:lnTo>
                    <a:lnTo>
                      <a:pt x="1490" y="376"/>
                    </a:lnTo>
                    <a:lnTo>
                      <a:pt x="1490" y="379"/>
                    </a:lnTo>
                    <a:lnTo>
                      <a:pt x="1490" y="381"/>
                    </a:lnTo>
                    <a:lnTo>
                      <a:pt x="1488" y="384"/>
                    </a:lnTo>
                    <a:lnTo>
                      <a:pt x="1488" y="387"/>
                    </a:lnTo>
                    <a:lnTo>
                      <a:pt x="1488" y="390"/>
                    </a:lnTo>
                    <a:lnTo>
                      <a:pt x="1485" y="390"/>
                    </a:lnTo>
                    <a:lnTo>
                      <a:pt x="1485" y="392"/>
                    </a:lnTo>
                    <a:lnTo>
                      <a:pt x="1482" y="395"/>
                    </a:lnTo>
                    <a:lnTo>
                      <a:pt x="1320" y="414"/>
                    </a:lnTo>
                    <a:lnTo>
                      <a:pt x="1320" y="491"/>
                    </a:lnTo>
                    <a:lnTo>
                      <a:pt x="1307" y="497"/>
                    </a:lnTo>
                    <a:lnTo>
                      <a:pt x="744" y="541"/>
                    </a:lnTo>
                    <a:lnTo>
                      <a:pt x="99" y="33"/>
                    </a:lnTo>
                    <a:lnTo>
                      <a:pt x="96" y="0"/>
                    </a:lnTo>
                    <a:lnTo>
                      <a:pt x="0" y="11"/>
                    </a:lnTo>
                    <a:lnTo>
                      <a:pt x="733" y="59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59" name="Freeform 155"/>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60" name="Freeform 156"/>
              <p:cNvSpPr>
                <a:spLocks/>
              </p:cNvSpPr>
              <p:nvPr/>
            </p:nvSpPr>
            <p:spPr bwMode="auto">
              <a:xfrm>
                <a:off x="3832" y="492"/>
                <a:ext cx="574" cy="158"/>
              </a:xfrm>
              <a:custGeom>
                <a:avLst/>
                <a:gdLst/>
                <a:ahLst/>
                <a:cxnLst>
                  <a:cxn ang="0">
                    <a:pos x="0" y="601"/>
                  </a:cxn>
                  <a:cxn ang="0">
                    <a:pos x="8" y="612"/>
                  </a:cxn>
                  <a:cxn ang="0">
                    <a:pos x="555" y="562"/>
                  </a:cxn>
                  <a:cxn ang="0">
                    <a:pos x="557" y="85"/>
                  </a:cxn>
                  <a:cxn ang="0">
                    <a:pos x="563" y="79"/>
                  </a:cxn>
                  <a:cxn ang="0">
                    <a:pos x="876" y="55"/>
                  </a:cxn>
                  <a:cxn ang="0">
                    <a:pos x="876" y="0"/>
                  </a:cxn>
                  <a:cxn ang="0">
                    <a:pos x="826" y="0"/>
                  </a:cxn>
                  <a:cxn ang="0">
                    <a:pos x="8" y="74"/>
                  </a:cxn>
                  <a:cxn ang="0">
                    <a:pos x="0" y="601"/>
                  </a:cxn>
                </a:cxnLst>
                <a:rect l="0" t="0" r="r" b="b"/>
                <a:pathLst>
                  <a:path w="876" h="612">
                    <a:moveTo>
                      <a:pt x="0" y="601"/>
                    </a:moveTo>
                    <a:lnTo>
                      <a:pt x="8" y="612"/>
                    </a:lnTo>
                    <a:lnTo>
                      <a:pt x="555" y="562"/>
                    </a:lnTo>
                    <a:lnTo>
                      <a:pt x="557" y="85"/>
                    </a:lnTo>
                    <a:lnTo>
                      <a:pt x="563" y="79"/>
                    </a:lnTo>
                    <a:lnTo>
                      <a:pt x="876" y="55"/>
                    </a:lnTo>
                    <a:lnTo>
                      <a:pt x="876" y="0"/>
                    </a:lnTo>
                    <a:lnTo>
                      <a:pt x="826" y="0"/>
                    </a:lnTo>
                    <a:lnTo>
                      <a:pt x="8" y="74"/>
                    </a:lnTo>
                    <a:lnTo>
                      <a:pt x="0" y="60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1" name="Freeform 157"/>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close/>
                  </a:path>
                </a:pathLst>
              </a:custGeom>
              <a:solidFill>
                <a:srgbClr val="409EFF"/>
              </a:solidFill>
              <a:ln w="9525">
                <a:noFill/>
                <a:round/>
                <a:headEnd/>
                <a:tailEnd/>
              </a:ln>
            </p:spPr>
            <p:txBody>
              <a:bodyPr/>
              <a:lstStyle/>
              <a:p>
                <a:endParaRPr lang="en-US" dirty="0">
                  <a:solidFill>
                    <a:srgbClr val="000000"/>
                  </a:solidFill>
                </a:endParaRPr>
              </a:p>
            </p:txBody>
          </p:sp>
          <p:sp>
            <p:nvSpPr>
              <p:cNvPr id="162" name="Freeform 158"/>
              <p:cNvSpPr>
                <a:spLocks/>
              </p:cNvSpPr>
              <p:nvPr/>
            </p:nvSpPr>
            <p:spPr bwMode="auto">
              <a:xfrm>
                <a:off x="3703" y="522"/>
                <a:ext cx="66" cy="65"/>
              </a:xfrm>
              <a:custGeom>
                <a:avLst/>
                <a:gdLst/>
                <a:ahLst/>
                <a:cxnLst>
                  <a:cxn ang="0">
                    <a:pos x="0" y="170"/>
                  </a:cxn>
                  <a:cxn ang="0">
                    <a:pos x="101" y="252"/>
                  </a:cxn>
                  <a:cxn ang="0">
                    <a:pos x="101" y="3"/>
                  </a:cxn>
                  <a:cxn ang="0">
                    <a:pos x="16" y="11"/>
                  </a:cxn>
                  <a:cxn ang="0">
                    <a:pos x="5" y="0"/>
                  </a:cxn>
                  <a:cxn ang="0">
                    <a:pos x="0" y="8"/>
                  </a:cxn>
                  <a:cxn ang="0">
                    <a:pos x="0" y="170"/>
                  </a:cxn>
                </a:cxnLst>
                <a:rect l="0" t="0" r="r" b="b"/>
                <a:pathLst>
                  <a:path w="101" h="252">
                    <a:moveTo>
                      <a:pt x="0" y="170"/>
                    </a:moveTo>
                    <a:lnTo>
                      <a:pt x="101" y="252"/>
                    </a:lnTo>
                    <a:lnTo>
                      <a:pt x="101" y="3"/>
                    </a:lnTo>
                    <a:lnTo>
                      <a:pt x="16" y="11"/>
                    </a:lnTo>
                    <a:lnTo>
                      <a:pt x="5" y="0"/>
                    </a:lnTo>
                    <a:lnTo>
                      <a:pt x="0" y="8"/>
                    </a:lnTo>
                    <a:lnTo>
                      <a:pt x="0" y="17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3" name="Freeform 159"/>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close/>
                  </a:path>
                </a:pathLst>
              </a:custGeom>
              <a:solidFill>
                <a:srgbClr val="000000"/>
              </a:solidFill>
              <a:ln w="9525">
                <a:noFill/>
                <a:round/>
                <a:headEnd/>
                <a:tailEnd/>
              </a:ln>
            </p:spPr>
            <p:txBody>
              <a:bodyPr/>
              <a:lstStyle/>
              <a:p>
                <a:endParaRPr lang="en-US" dirty="0">
                  <a:solidFill>
                    <a:srgbClr val="000000"/>
                  </a:solidFill>
                </a:endParaRPr>
              </a:p>
            </p:txBody>
          </p:sp>
          <p:sp>
            <p:nvSpPr>
              <p:cNvPr id="164" name="Freeform 160"/>
              <p:cNvSpPr>
                <a:spLocks/>
              </p:cNvSpPr>
              <p:nvPr/>
            </p:nvSpPr>
            <p:spPr bwMode="auto">
              <a:xfrm>
                <a:off x="3893" y="516"/>
                <a:ext cx="255" cy="90"/>
              </a:xfrm>
              <a:custGeom>
                <a:avLst/>
                <a:gdLst/>
                <a:ahLst/>
                <a:cxnLst>
                  <a:cxn ang="0">
                    <a:pos x="0" y="33"/>
                  </a:cxn>
                  <a:cxn ang="0">
                    <a:pos x="3" y="343"/>
                  </a:cxn>
                  <a:cxn ang="0">
                    <a:pos x="11" y="348"/>
                  </a:cxn>
                  <a:cxn ang="0">
                    <a:pos x="385" y="316"/>
                  </a:cxn>
                  <a:cxn ang="0">
                    <a:pos x="385" y="305"/>
                  </a:cxn>
                  <a:cxn ang="0">
                    <a:pos x="387" y="296"/>
                  </a:cxn>
                  <a:cxn ang="0">
                    <a:pos x="387" y="285"/>
                  </a:cxn>
                  <a:cxn ang="0">
                    <a:pos x="387" y="277"/>
                  </a:cxn>
                  <a:cxn ang="0">
                    <a:pos x="387" y="266"/>
                  </a:cxn>
                  <a:cxn ang="0">
                    <a:pos x="390" y="255"/>
                  </a:cxn>
                  <a:cxn ang="0">
                    <a:pos x="390" y="247"/>
                  </a:cxn>
                  <a:cxn ang="0">
                    <a:pos x="390" y="236"/>
                  </a:cxn>
                  <a:cxn ang="0">
                    <a:pos x="390" y="225"/>
                  </a:cxn>
                  <a:cxn ang="0">
                    <a:pos x="390" y="217"/>
                  </a:cxn>
                  <a:cxn ang="0">
                    <a:pos x="390" y="206"/>
                  </a:cxn>
                  <a:cxn ang="0">
                    <a:pos x="390" y="195"/>
                  </a:cxn>
                  <a:cxn ang="0">
                    <a:pos x="390" y="187"/>
                  </a:cxn>
                  <a:cxn ang="0">
                    <a:pos x="390" y="176"/>
                  </a:cxn>
                  <a:cxn ang="0">
                    <a:pos x="390" y="165"/>
                  </a:cxn>
                  <a:cxn ang="0">
                    <a:pos x="390" y="156"/>
                  </a:cxn>
                  <a:cxn ang="0">
                    <a:pos x="390" y="145"/>
                  </a:cxn>
                  <a:cxn ang="0">
                    <a:pos x="390" y="134"/>
                  </a:cxn>
                  <a:cxn ang="0">
                    <a:pos x="390" y="126"/>
                  </a:cxn>
                  <a:cxn ang="0">
                    <a:pos x="390" y="115"/>
                  </a:cxn>
                  <a:cxn ang="0">
                    <a:pos x="390" y="104"/>
                  </a:cxn>
                  <a:cxn ang="0">
                    <a:pos x="390" y="96"/>
                  </a:cxn>
                  <a:cxn ang="0">
                    <a:pos x="390" y="85"/>
                  </a:cxn>
                  <a:cxn ang="0">
                    <a:pos x="390" y="77"/>
                  </a:cxn>
                  <a:cxn ang="0">
                    <a:pos x="390" y="66"/>
                  </a:cxn>
                  <a:cxn ang="0">
                    <a:pos x="390" y="55"/>
                  </a:cxn>
                  <a:cxn ang="0">
                    <a:pos x="390" y="47"/>
                  </a:cxn>
                  <a:cxn ang="0">
                    <a:pos x="390" y="36"/>
                  </a:cxn>
                  <a:cxn ang="0">
                    <a:pos x="390" y="27"/>
                  </a:cxn>
                  <a:cxn ang="0">
                    <a:pos x="390" y="16"/>
                  </a:cxn>
                  <a:cxn ang="0">
                    <a:pos x="390" y="8"/>
                  </a:cxn>
                  <a:cxn ang="0">
                    <a:pos x="390" y="0"/>
                  </a:cxn>
                  <a:cxn ang="0">
                    <a:pos x="17" y="30"/>
                  </a:cxn>
                  <a:cxn ang="0">
                    <a:pos x="17" y="27"/>
                  </a:cxn>
                  <a:cxn ang="0">
                    <a:pos x="14" y="27"/>
                  </a:cxn>
                  <a:cxn ang="0">
                    <a:pos x="11" y="27"/>
                  </a:cxn>
                  <a:cxn ang="0">
                    <a:pos x="9" y="27"/>
                  </a:cxn>
                  <a:cxn ang="0">
                    <a:pos x="6" y="27"/>
                  </a:cxn>
                  <a:cxn ang="0">
                    <a:pos x="3" y="27"/>
                  </a:cxn>
                  <a:cxn ang="0">
                    <a:pos x="3" y="30"/>
                  </a:cxn>
                  <a:cxn ang="0">
                    <a:pos x="0" y="30"/>
                  </a:cxn>
                  <a:cxn ang="0">
                    <a:pos x="0" y="33"/>
                  </a:cxn>
                </a:cxnLst>
                <a:rect l="0" t="0" r="r" b="b"/>
                <a:pathLst>
                  <a:path w="390" h="348">
                    <a:moveTo>
                      <a:pt x="0" y="33"/>
                    </a:moveTo>
                    <a:lnTo>
                      <a:pt x="3" y="343"/>
                    </a:lnTo>
                    <a:lnTo>
                      <a:pt x="11" y="348"/>
                    </a:lnTo>
                    <a:lnTo>
                      <a:pt x="385" y="316"/>
                    </a:lnTo>
                    <a:lnTo>
                      <a:pt x="385" y="305"/>
                    </a:lnTo>
                    <a:lnTo>
                      <a:pt x="387" y="296"/>
                    </a:lnTo>
                    <a:lnTo>
                      <a:pt x="387" y="285"/>
                    </a:lnTo>
                    <a:lnTo>
                      <a:pt x="387" y="277"/>
                    </a:lnTo>
                    <a:lnTo>
                      <a:pt x="387" y="266"/>
                    </a:lnTo>
                    <a:lnTo>
                      <a:pt x="390" y="255"/>
                    </a:lnTo>
                    <a:lnTo>
                      <a:pt x="390" y="247"/>
                    </a:lnTo>
                    <a:lnTo>
                      <a:pt x="390" y="236"/>
                    </a:lnTo>
                    <a:lnTo>
                      <a:pt x="390" y="225"/>
                    </a:lnTo>
                    <a:lnTo>
                      <a:pt x="390" y="217"/>
                    </a:lnTo>
                    <a:lnTo>
                      <a:pt x="390" y="206"/>
                    </a:lnTo>
                    <a:lnTo>
                      <a:pt x="390" y="195"/>
                    </a:lnTo>
                    <a:lnTo>
                      <a:pt x="390" y="187"/>
                    </a:lnTo>
                    <a:lnTo>
                      <a:pt x="390" y="176"/>
                    </a:lnTo>
                    <a:lnTo>
                      <a:pt x="390" y="165"/>
                    </a:lnTo>
                    <a:lnTo>
                      <a:pt x="390" y="156"/>
                    </a:lnTo>
                    <a:lnTo>
                      <a:pt x="390" y="145"/>
                    </a:lnTo>
                    <a:lnTo>
                      <a:pt x="390" y="134"/>
                    </a:lnTo>
                    <a:lnTo>
                      <a:pt x="390" y="126"/>
                    </a:lnTo>
                    <a:lnTo>
                      <a:pt x="390" y="115"/>
                    </a:lnTo>
                    <a:lnTo>
                      <a:pt x="390" y="104"/>
                    </a:lnTo>
                    <a:lnTo>
                      <a:pt x="390" y="96"/>
                    </a:lnTo>
                    <a:lnTo>
                      <a:pt x="390" y="85"/>
                    </a:lnTo>
                    <a:lnTo>
                      <a:pt x="390" y="77"/>
                    </a:lnTo>
                    <a:lnTo>
                      <a:pt x="390" y="66"/>
                    </a:lnTo>
                    <a:lnTo>
                      <a:pt x="390" y="55"/>
                    </a:lnTo>
                    <a:lnTo>
                      <a:pt x="390" y="47"/>
                    </a:lnTo>
                    <a:lnTo>
                      <a:pt x="390" y="36"/>
                    </a:lnTo>
                    <a:lnTo>
                      <a:pt x="390" y="27"/>
                    </a:lnTo>
                    <a:lnTo>
                      <a:pt x="390" y="16"/>
                    </a:lnTo>
                    <a:lnTo>
                      <a:pt x="390" y="8"/>
                    </a:lnTo>
                    <a:lnTo>
                      <a:pt x="390" y="0"/>
                    </a:lnTo>
                    <a:lnTo>
                      <a:pt x="17" y="30"/>
                    </a:lnTo>
                    <a:lnTo>
                      <a:pt x="17" y="27"/>
                    </a:lnTo>
                    <a:lnTo>
                      <a:pt x="14" y="27"/>
                    </a:lnTo>
                    <a:lnTo>
                      <a:pt x="11" y="27"/>
                    </a:lnTo>
                    <a:lnTo>
                      <a:pt x="9" y="27"/>
                    </a:lnTo>
                    <a:lnTo>
                      <a:pt x="6" y="27"/>
                    </a:lnTo>
                    <a:lnTo>
                      <a:pt x="3" y="27"/>
                    </a:lnTo>
                    <a:lnTo>
                      <a:pt x="3" y="30"/>
                    </a:lnTo>
                    <a:lnTo>
                      <a:pt x="0" y="30"/>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65" name="Freeform 161"/>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close/>
                  </a:path>
                </a:pathLst>
              </a:custGeom>
              <a:solidFill>
                <a:srgbClr val="7FFFBF"/>
              </a:solidFill>
              <a:ln w="9525">
                <a:noFill/>
                <a:round/>
                <a:headEnd/>
                <a:tailEnd/>
              </a:ln>
            </p:spPr>
            <p:txBody>
              <a:bodyPr/>
              <a:lstStyle/>
              <a:p>
                <a:endParaRPr lang="en-US" dirty="0">
                  <a:solidFill>
                    <a:srgbClr val="000000"/>
                  </a:solidFill>
                </a:endParaRPr>
              </a:p>
            </p:txBody>
          </p:sp>
          <p:sp>
            <p:nvSpPr>
              <p:cNvPr id="166" name="Freeform 162"/>
              <p:cNvSpPr>
                <a:spLocks/>
              </p:cNvSpPr>
              <p:nvPr/>
            </p:nvSpPr>
            <p:spPr bwMode="auto">
              <a:xfrm>
                <a:off x="4378" y="510"/>
                <a:ext cx="28" cy="121"/>
              </a:xfrm>
              <a:custGeom>
                <a:avLst/>
                <a:gdLst/>
                <a:ahLst/>
                <a:cxnLst>
                  <a:cxn ang="0">
                    <a:pos x="0" y="470"/>
                  </a:cxn>
                  <a:cxn ang="0">
                    <a:pos x="33" y="464"/>
                  </a:cxn>
                  <a:cxn ang="0">
                    <a:pos x="36" y="450"/>
                  </a:cxn>
                  <a:cxn ang="0">
                    <a:pos x="36" y="434"/>
                  </a:cxn>
                  <a:cxn ang="0">
                    <a:pos x="36" y="420"/>
                  </a:cxn>
                  <a:cxn ang="0">
                    <a:pos x="36" y="404"/>
                  </a:cxn>
                  <a:cxn ang="0">
                    <a:pos x="36" y="390"/>
                  </a:cxn>
                  <a:cxn ang="0">
                    <a:pos x="36" y="373"/>
                  </a:cxn>
                  <a:cxn ang="0">
                    <a:pos x="36" y="360"/>
                  </a:cxn>
                  <a:cxn ang="0">
                    <a:pos x="36" y="346"/>
                  </a:cxn>
                  <a:cxn ang="0">
                    <a:pos x="36" y="332"/>
                  </a:cxn>
                  <a:cxn ang="0">
                    <a:pos x="39" y="316"/>
                  </a:cxn>
                  <a:cxn ang="0">
                    <a:pos x="39" y="302"/>
                  </a:cxn>
                  <a:cxn ang="0">
                    <a:pos x="39" y="288"/>
                  </a:cxn>
                  <a:cxn ang="0">
                    <a:pos x="39" y="275"/>
                  </a:cxn>
                  <a:cxn ang="0">
                    <a:pos x="39" y="261"/>
                  </a:cxn>
                  <a:cxn ang="0">
                    <a:pos x="39" y="247"/>
                  </a:cxn>
                  <a:cxn ang="0">
                    <a:pos x="39" y="234"/>
                  </a:cxn>
                  <a:cxn ang="0">
                    <a:pos x="39" y="217"/>
                  </a:cxn>
                  <a:cxn ang="0">
                    <a:pos x="42" y="203"/>
                  </a:cxn>
                  <a:cxn ang="0">
                    <a:pos x="42" y="190"/>
                  </a:cxn>
                  <a:cxn ang="0">
                    <a:pos x="42" y="176"/>
                  </a:cxn>
                  <a:cxn ang="0">
                    <a:pos x="42" y="162"/>
                  </a:cxn>
                  <a:cxn ang="0">
                    <a:pos x="42" y="148"/>
                  </a:cxn>
                  <a:cxn ang="0">
                    <a:pos x="42" y="135"/>
                  </a:cxn>
                  <a:cxn ang="0">
                    <a:pos x="42" y="118"/>
                  </a:cxn>
                  <a:cxn ang="0">
                    <a:pos x="42" y="105"/>
                  </a:cxn>
                  <a:cxn ang="0">
                    <a:pos x="42" y="91"/>
                  </a:cxn>
                  <a:cxn ang="0">
                    <a:pos x="42" y="74"/>
                  </a:cxn>
                  <a:cxn ang="0">
                    <a:pos x="42" y="61"/>
                  </a:cxn>
                  <a:cxn ang="0">
                    <a:pos x="42" y="47"/>
                  </a:cxn>
                  <a:cxn ang="0">
                    <a:pos x="42" y="30"/>
                  </a:cxn>
                  <a:cxn ang="0">
                    <a:pos x="39" y="17"/>
                  </a:cxn>
                  <a:cxn ang="0">
                    <a:pos x="39" y="0"/>
                  </a:cxn>
                  <a:cxn ang="0">
                    <a:pos x="3" y="3"/>
                  </a:cxn>
                  <a:cxn ang="0">
                    <a:pos x="0" y="470"/>
                  </a:cxn>
                </a:cxnLst>
                <a:rect l="0" t="0" r="r" b="b"/>
                <a:pathLst>
                  <a:path w="42" h="470">
                    <a:moveTo>
                      <a:pt x="0" y="470"/>
                    </a:moveTo>
                    <a:lnTo>
                      <a:pt x="33" y="464"/>
                    </a:lnTo>
                    <a:lnTo>
                      <a:pt x="36" y="450"/>
                    </a:lnTo>
                    <a:lnTo>
                      <a:pt x="36" y="434"/>
                    </a:lnTo>
                    <a:lnTo>
                      <a:pt x="36" y="420"/>
                    </a:lnTo>
                    <a:lnTo>
                      <a:pt x="36" y="404"/>
                    </a:lnTo>
                    <a:lnTo>
                      <a:pt x="36" y="390"/>
                    </a:lnTo>
                    <a:lnTo>
                      <a:pt x="36" y="373"/>
                    </a:lnTo>
                    <a:lnTo>
                      <a:pt x="36" y="360"/>
                    </a:lnTo>
                    <a:lnTo>
                      <a:pt x="36" y="346"/>
                    </a:lnTo>
                    <a:lnTo>
                      <a:pt x="36" y="332"/>
                    </a:lnTo>
                    <a:lnTo>
                      <a:pt x="39" y="316"/>
                    </a:lnTo>
                    <a:lnTo>
                      <a:pt x="39" y="302"/>
                    </a:lnTo>
                    <a:lnTo>
                      <a:pt x="39" y="288"/>
                    </a:lnTo>
                    <a:lnTo>
                      <a:pt x="39" y="275"/>
                    </a:lnTo>
                    <a:lnTo>
                      <a:pt x="39" y="261"/>
                    </a:lnTo>
                    <a:lnTo>
                      <a:pt x="39" y="247"/>
                    </a:lnTo>
                    <a:lnTo>
                      <a:pt x="39" y="234"/>
                    </a:lnTo>
                    <a:lnTo>
                      <a:pt x="39" y="217"/>
                    </a:lnTo>
                    <a:lnTo>
                      <a:pt x="42" y="203"/>
                    </a:lnTo>
                    <a:lnTo>
                      <a:pt x="42" y="190"/>
                    </a:lnTo>
                    <a:lnTo>
                      <a:pt x="42" y="176"/>
                    </a:lnTo>
                    <a:lnTo>
                      <a:pt x="42" y="162"/>
                    </a:lnTo>
                    <a:lnTo>
                      <a:pt x="42" y="148"/>
                    </a:lnTo>
                    <a:lnTo>
                      <a:pt x="42" y="135"/>
                    </a:lnTo>
                    <a:lnTo>
                      <a:pt x="42" y="118"/>
                    </a:lnTo>
                    <a:lnTo>
                      <a:pt x="42" y="105"/>
                    </a:lnTo>
                    <a:lnTo>
                      <a:pt x="42" y="91"/>
                    </a:lnTo>
                    <a:lnTo>
                      <a:pt x="42" y="74"/>
                    </a:lnTo>
                    <a:lnTo>
                      <a:pt x="42" y="61"/>
                    </a:lnTo>
                    <a:lnTo>
                      <a:pt x="42" y="47"/>
                    </a:lnTo>
                    <a:lnTo>
                      <a:pt x="42" y="30"/>
                    </a:lnTo>
                    <a:lnTo>
                      <a:pt x="39" y="17"/>
                    </a:lnTo>
                    <a:lnTo>
                      <a:pt x="39" y="0"/>
                    </a:lnTo>
                    <a:lnTo>
                      <a:pt x="3" y="3"/>
                    </a:lnTo>
                    <a:lnTo>
                      <a:pt x="0" y="470"/>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167" name="Freeform 163"/>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close/>
                  </a:path>
                </a:pathLst>
              </a:custGeom>
              <a:solidFill>
                <a:srgbClr val="40FF9E"/>
              </a:solidFill>
              <a:ln w="9525">
                <a:noFill/>
                <a:round/>
                <a:headEnd/>
                <a:tailEnd/>
              </a:ln>
            </p:spPr>
            <p:txBody>
              <a:bodyPr/>
              <a:lstStyle/>
              <a:p>
                <a:endParaRPr lang="en-US" dirty="0">
                  <a:solidFill>
                    <a:srgbClr val="000000"/>
                  </a:solidFill>
                </a:endParaRPr>
              </a:p>
            </p:txBody>
          </p:sp>
          <p:sp>
            <p:nvSpPr>
              <p:cNvPr id="168" name="Freeform 164"/>
              <p:cNvSpPr>
                <a:spLocks/>
              </p:cNvSpPr>
              <p:nvPr/>
            </p:nvSpPr>
            <p:spPr bwMode="auto">
              <a:xfrm>
                <a:off x="4351" y="511"/>
                <a:ext cx="19" cy="117"/>
              </a:xfrm>
              <a:custGeom>
                <a:avLst/>
                <a:gdLst/>
                <a:ahLst/>
                <a:cxnLst>
                  <a:cxn ang="0">
                    <a:pos x="0" y="11"/>
                  </a:cxn>
                  <a:cxn ang="0">
                    <a:pos x="3" y="433"/>
                  </a:cxn>
                  <a:cxn ang="0">
                    <a:pos x="3" y="436"/>
                  </a:cxn>
                  <a:cxn ang="0">
                    <a:pos x="6" y="439"/>
                  </a:cxn>
                  <a:cxn ang="0">
                    <a:pos x="8" y="442"/>
                  </a:cxn>
                  <a:cxn ang="0">
                    <a:pos x="11" y="442"/>
                  </a:cxn>
                  <a:cxn ang="0">
                    <a:pos x="11" y="444"/>
                  </a:cxn>
                  <a:cxn ang="0">
                    <a:pos x="14" y="444"/>
                  </a:cxn>
                  <a:cxn ang="0">
                    <a:pos x="17" y="447"/>
                  </a:cxn>
                  <a:cxn ang="0">
                    <a:pos x="19" y="447"/>
                  </a:cxn>
                  <a:cxn ang="0">
                    <a:pos x="22" y="450"/>
                  </a:cxn>
                  <a:cxn ang="0">
                    <a:pos x="25" y="450"/>
                  </a:cxn>
                  <a:cxn ang="0">
                    <a:pos x="25" y="453"/>
                  </a:cxn>
                  <a:cxn ang="0">
                    <a:pos x="28" y="453"/>
                  </a:cxn>
                  <a:cxn ang="0">
                    <a:pos x="25" y="0"/>
                  </a:cxn>
                  <a:cxn ang="0">
                    <a:pos x="22" y="0"/>
                  </a:cxn>
                  <a:cxn ang="0">
                    <a:pos x="19" y="0"/>
                  </a:cxn>
                  <a:cxn ang="0">
                    <a:pos x="17" y="0"/>
                  </a:cxn>
                  <a:cxn ang="0">
                    <a:pos x="14" y="0"/>
                  </a:cxn>
                  <a:cxn ang="0">
                    <a:pos x="11" y="0"/>
                  </a:cxn>
                  <a:cxn ang="0">
                    <a:pos x="8" y="0"/>
                  </a:cxn>
                  <a:cxn ang="0">
                    <a:pos x="6" y="0"/>
                  </a:cxn>
                  <a:cxn ang="0">
                    <a:pos x="6" y="2"/>
                  </a:cxn>
                  <a:cxn ang="0">
                    <a:pos x="3" y="2"/>
                  </a:cxn>
                  <a:cxn ang="0">
                    <a:pos x="3" y="5"/>
                  </a:cxn>
                  <a:cxn ang="0">
                    <a:pos x="0" y="5"/>
                  </a:cxn>
                  <a:cxn ang="0">
                    <a:pos x="0" y="8"/>
                  </a:cxn>
                  <a:cxn ang="0">
                    <a:pos x="0" y="11"/>
                  </a:cxn>
                </a:cxnLst>
                <a:rect l="0" t="0" r="r" b="b"/>
                <a:pathLst>
                  <a:path w="28" h="453">
                    <a:moveTo>
                      <a:pt x="0" y="11"/>
                    </a:moveTo>
                    <a:lnTo>
                      <a:pt x="3" y="433"/>
                    </a:lnTo>
                    <a:lnTo>
                      <a:pt x="3" y="436"/>
                    </a:lnTo>
                    <a:lnTo>
                      <a:pt x="6" y="439"/>
                    </a:lnTo>
                    <a:lnTo>
                      <a:pt x="8" y="442"/>
                    </a:lnTo>
                    <a:lnTo>
                      <a:pt x="11" y="442"/>
                    </a:lnTo>
                    <a:lnTo>
                      <a:pt x="11" y="444"/>
                    </a:lnTo>
                    <a:lnTo>
                      <a:pt x="14" y="444"/>
                    </a:lnTo>
                    <a:lnTo>
                      <a:pt x="17" y="447"/>
                    </a:lnTo>
                    <a:lnTo>
                      <a:pt x="19" y="447"/>
                    </a:lnTo>
                    <a:lnTo>
                      <a:pt x="22" y="450"/>
                    </a:lnTo>
                    <a:lnTo>
                      <a:pt x="25" y="450"/>
                    </a:lnTo>
                    <a:lnTo>
                      <a:pt x="25" y="453"/>
                    </a:lnTo>
                    <a:lnTo>
                      <a:pt x="28" y="453"/>
                    </a:lnTo>
                    <a:lnTo>
                      <a:pt x="25" y="0"/>
                    </a:lnTo>
                    <a:lnTo>
                      <a:pt x="22" y="0"/>
                    </a:lnTo>
                    <a:lnTo>
                      <a:pt x="19" y="0"/>
                    </a:lnTo>
                    <a:lnTo>
                      <a:pt x="17" y="0"/>
                    </a:lnTo>
                    <a:lnTo>
                      <a:pt x="14" y="0"/>
                    </a:lnTo>
                    <a:lnTo>
                      <a:pt x="11" y="0"/>
                    </a:lnTo>
                    <a:lnTo>
                      <a:pt x="8" y="0"/>
                    </a:lnTo>
                    <a:lnTo>
                      <a:pt x="6" y="0"/>
                    </a:lnTo>
                    <a:lnTo>
                      <a:pt x="6" y="2"/>
                    </a:lnTo>
                    <a:lnTo>
                      <a:pt x="3" y="2"/>
                    </a:lnTo>
                    <a:lnTo>
                      <a:pt x="3" y="5"/>
                    </a:lnTo>
                    <a:lnTo>
                      <a:pt x="0" y="5"/>
                    </a:lnTo>
                    <a:lnTo>
                      <a:pt x="0" y="8"/>
                    </a:lnTo>
                    <a:lnTo>
                      <a:pt x="0" y="11"/>
                    </a:lnTo>
                  </a:path>
                </a:pathLst>
              </a:custGeom>
              <a:solidFill>
                <a:schemeClr val="bg1"/>
              </a:solidFill>
              <a:ln w="0">
                <a:solidFill>
                  <a:srgbClr val="000000"/>
                </a:solidFill>
                <a:prstDash val="solid"/>
                <a:round/>
                <a:headEnd/>
                <a:tailEnd/>
              </a:ln>
            </p:spPr>
            <p:txBody>
              <a:bodyPr/>
              <a:lstStyle/>
              <a:p>
                <a:endParaRPr lang="en-US" dirty="0">
                  <a:solidFill>
                    <a:srgbClr val="000000"/>
                  </a:solidFill>
                </a:endParaRPr>
              </a:p>
            </p:txBody>
          </p:sp>
          <p:sp>
            <p:nvSpPr>
              <p:cNvPr id="169" name="Freeform 165"/>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close/>
                  </a:path>
                </a:pathLst>
              </a:custGeom>
              <a:solidFill>
                <a:srgbClr val="7FBFFF"/>
              </a:solidFill>
              <a:ln w="9525">
                <a:noFill/>
                <a:round/>
                <a:headEnd/>
                <a:tailEnd/>
              </a:ln>
            </p:spPr>
            <p:txBody>
              <a:bodyPr/>
              <a:lstStyle/>
              <a:p>
                <a:endParaRPr lang="en-US" dirty="0">
                  <a:solidFill>
                    <a:srgbClr val="000000"/>
                  </a:solidFill>
                </a:endParaRPr>
              </a:p>
            </p:txBody>
          </p:sp>
          <p:sp>
            <p:nvSpPr>
              <p:cNvPr id="170" name="Freeform 166"/>
              <p:cNvSpPr>
                <a:spLocks/>
              </p:cNvSpPr>
              <p:nvPr/>
            </p:nvSpPr>
            <p:spPr bwMode="auto">
              <a:xfrm>
                <a:off x="4317" y="512"/>
                <a:ext cx="26" cy="30"/>
              </a:xfrm>
              <a:custGeom>
                <a:avLst/>
                <a:gdLst/>
                <a:ahLst/>
                <a:cxnLst>
                  <a:cxn ang="0">
                    <a:pos x="0" y="28"/>
                  </a:cxn>
                  <a:cxn ang="0">
                    <a:pos x="0" y="116"/>
                  </a:cxn>
                  <a:cxn ang="0">
                    <a:pos x="39" y="113"/>
                  </a:cxn>
                  <a:cxn ang="0">
                    <a:pos x="36" y="0"/>
                  </a:cxn>
                  <a:cxn ang="0">
                    <a:pos x="33" y="0"/>
                  </a:cxn>
                  <a:cxn ang="0">
                    <a:pos x="30" y="0"/>
                  </a:cxn>
                  <a:cxn ang="0">
                    <a:pos x="28" y="0"/>
                  </a:cxn>
                  <a:cxn ang="0">
                    <a:pos x="25" y="0"/>
                  </a:cxn>
                  <a:cxn ang="0">
                    <a:pos x="22" y="0"/>
                  </a:cxn>
                  <a:cxn ang="0">
                    <a:pos x="19" y="0"/>
                  </a:cxn>
                  <a:cxn ang="0">
                    <a:pos x="17" y="0"/>
                  </a:cxn>
                  <a:cxn ang="0">
                    <a:pos x="17" y="3"/>
                  </a:cxn>
                  <a:cxn ang="0">
                    <a:pos x="14" y="3"/>
                  </a:cxn>
                  <a:cxn ang="0">
                    <a:pos x="11" y="3"/>
                  </a:cxn>
                  <a:cxn ang="0">
                    <a:pos x="8" y="3"/>
                  </a:cxn>
                  <a:cxn ang="0">
                    <a:pos x="8" y="6"/>
                  </a:cxn>
                  <a:cxn ang="0">
                    <a:pos x="6" y="6"/>
                  </a:cxn>
                  <a:cxn ang="0">
                    <a:pos x="6" y="9"/>
                  </a:cxn>
                  <a:cxn ang="0">
                    <a:pos x="3" y="9"/>
                  </a:cxn>
                  <a:cxn ang="0">
                    <a:pos x="3" y="11"/>
                  </a:cxn>
                  <a:cxn ang="0">
                    <a:pos x="3" y="14"/>
                  </a:cxn>
                  <a:cxn ang="0">
                    <a:pos x="0" y="14"/>
                  </a:cxn>
                  <a:cxn ang="0">
                    <a:pos x="0" y="17"/>
                  </a:cxn>
                  <a:cxn ang="0">
                    <a:pos x="0" y="20"/>
                  </a:cxn>
                  <a:cxn ang="0">
                    <a:pos x="0" y="22"/>
                  </a:cxn>
                  <a:cxn ang="0">
                    <a:pos x="0" y="25"/>
                  </a:cxn>
                  <a:cxn ang="0">
                    <a:pos x="0" y="28"/>
                  </a:cxn>
                </a:cxnLst>
                <a:rect l="0" t="0" r="r" b="b"/>
                <a:pathLst>
                  <a:path w="39" h="116">
                    <a:moveTo>
                      <a:pt x="0" y="28"/>
                    </a:moveTo>
                    <a:lnTo>
                      <a:pt x="0" y="116"/>
                    </a:lnTo>
                    <a:lnTo>
                      <a:pt x="39" y="113"/>
                    </a:lnTo>
                    <a:lnTo>
                      <a:pt x="36" y="0"/>
                    </a:lnTo>
                    <a:lnTo>
                      <a:pt x="33" y="0"/>
                    </a:lnTo>
                    <a:lnTo>
                      <a:pt x="30" y="0"/>
                    </a:lnTo>
                    <a:lnTo>
                      <a:pt x="28" y="0"/>
                    </a:lnTo>
                    <a:lnTo>
                      <a:pt x="25" y="0"/>
                    </a:lnTo>
                    <a:lnTo>
                      <a:pt x="22" y="0"/>
                    </a:lnTo>
                    <a:lnTo>
                      <a:pt x="19" y="0"/>
                    </a:lnTo>
                    <a:lnTo>
                      <a:pt x="17" y="0"/>
                    </a:lnTo>
                    <a:lnTo>
                      <a:pt x="17" y="3"/>
                    </a:lnTo>
                    <a:lnTo>
                      <a:pt x="14" y="3"/>
                    </a:lnTo>
                    <a:lnTo>
                      <a:pt x="11" y="3"/>
                    </a:lnTo>
                    <a:lnTo>
                      <a:pt x="8" y="3"/>
                    </a:lnTo>
                    <a:lnTo>
                      <a:pt x="8" y="6"/>
                    </a:lnTo>
                    <a:lnTo>
                      <a:pt x="6" y="6"/>
                    </a:lnTo>
                    <a:lnTo>
                      <a:pt x="6" y="9"/>
                    </a:lnTo>
                    <a:lnTo>
                      <a:pt x="3" y="9"/>
                    </a:lnTo>
                    <a:lnTo>
                      <a:pt x="3" y="11"/>
                    </a:lnTo>
                    <a:lnTo>
                      <a:pt x="3" y="14"/>
                    </a:lnTo>
                    <a:lnTo>
                      <a:pt x="0" y="14"/>
                    </a:lnTo>
                    <a:lnTo>
                      <a:pt x="0" y="17"/>
                    </a:lnTo>
                    <a:lnTo>
                      <a:pt x="0" y="20"/>
                    </a:lnTo>
                    <a:lnTo>
                      <a:pt x="0" y="22"/>
                    </a:lnTo>
                    <a:lnTo>
                      <a:pt x="0" y="25"/>
                    </a:lnTo>
                    <a:lnTo>
                      <a:pt x="0" y="28"/>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171" name="Freeform 167"/>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72" name="Freeform 168"/>
              <p:cNvSpPr>
                <a:spLocks/>
              </p:cNvSpPr>
              <p:nvPr/>
            </p:nvSpPr>
            <p:spPr bwMode="auto">
              <a:xfrm>
                <a:off x="4206" y="513"/>
                <a:ext cx="102" cy="102"/>
              </a:xfrm>
              <a:custGeom>
                <a:avLst/>
                <a:gdLst/>
                <a:ahLst/>
                <a:cxnLst>
                  <a:cxn ang="0">
                    <a:pos x="0" y="19"/>
                  </a:cxn>
                  <a:cxn ang="0">
                    <a:pos x="0" y="398"/>
                  </a:cxn>
                  <a:cxn ang="0">
                    <a:pos x="151" y="384"/>
                  </a:cxn>
                  <a:cxn ang="0">
                    <a:pos x="156" y="376"/>
                  </a:cxn>
                  <a:cxn ang="0">
                    <a:pos x="156" y="0"/>
                  </a:cxn>
                  <a:cxn ang="0">
                    <a:pos x="151" y="3"/>
                  </a:cxn>
                  <a:cxn ang="0">
                    <a:pos x="148" y="3"/>
                  </a:cxn>
                  <a:cxn ang="0">
                    <a:pos x="143" y="3"/>
                  </a:cxn>
                  <a:cxn ang="0">
                    <a:pos x="137" y="3"/>
                  </a:cxn>
                  <a:cxn ang="0">
                    <a:pos x="132" y="3"/>
                  </a:cxn>
                  <a:cxn ang="0">
                    <a:pos x="126" y="3"/>
                  </a:cxn>
                  <a:cxn ang="0">
                    <a:pos x="123" y="3"/>
                  </a:cxn>
                  <a:cxn ang="0">
                    <a:pos x="118" y="6"/>
                  </a:cxn>
                  <a:cxn ang="0">
                    <a:pos x="112" y="6"/>
                  </a:cxn>
                  <a:cxn ang="0">
                    <a:pos x="107" y="6"/>
                  </a:cxn>
                  <a:cxn ang="0">
                    <a:pos x="102" y="6"/>
                  </a:cxn>
                  <a:cxn ang="0">
                    <a:pos x="96" y="6"/>
                  </a:cxn>
                  <a:cxn ang="0">
                    <a:pos x="93" y="6"/>
                  </a:cxn>
                  <a:cxn ang="0">
                    <a:pos x="88" y="6"/>
                  </a:cxn>
                  <a:cxn ang="0">
                    <a:pos x="82" y="6"/>
                  </a:cxn>
                  <a:cxn ang="0">
                    <a:pos x="77" y="6"/>
                  </a:cxn>
                  <a:cxn ang="0">
                    <a:pos x="71" y="8"/>
                  </a:cxn>
                  <a:cxn ang="0">
                    <a:pos x="66" y="8"/>
                  </a:cxn>
                  <a:cxn ang="0">
                    <a:pos x="63" y="8"/>
                  </a:cxn>
                  <a:cxn ang="0">
                    <a:pos x="58" y="8"/>
                  </a:cxn>
                  <a:cxn ang="0">
                    <a:pos x="52" y="8"/>
                  </a:cxn>
                  <a:cxn ang="0">
                    <a:pos x="47" y="8"/>
                  </a:cxn>
                  <a:cxn ang="0">
                    <a:pos x="41" y="11"/>
                  </a:cxn>
                  <a:cxn ang="0">
                    <a:pos x="38" y="11"/>
                  </a:cxn>
                  <a:cxn ang="0">
                    <a:pos x="33" y="11"/>
                  </a:cxn>
                  <a:cxn ang="0">
                    <a:pos x="27" y="14"/>
                  </a:cxn>
                  <a:cxn ang="0">
                    <a:pos x="22" y="14"/>
                  </a:cxn>
                  <a:cxn ang="0">
                    <a:pos x="19" y="14"/>
                  </a:cxn>
                  <a:cxn ang="0">
                    <a:pos x="14" y="17"/>
                  </a:cxn>
                  <a:cxn ang="0">
                    <a:pos x="8" y="17"/>
                  </a:cxn>
                  <a:cxn ang="0">
                    <a:pos x="5" y="17"/>
                  </a:cxn>
                  <a:cxn ang="0">
                    <a:pos x="0" y="19"/>
                  </a:cxn>
                </a:cxnLst>
                <a:rect l="0" t="0" r="r" b="b"/>
                <a:pathLst>
                  <a:path w="156" h="398">
                    <a:moveTo>
                      <a:pt x="0" y="19"/>
                    </a:moveTo>
                    <a:lnTo>
                      <a:pt x="0" y="398"/>
                    </a:lnTo>
                    <a:lnTo>
                      <a:pt x="151" y="384"/>
                    </a:lnTo>
                    <a:lnTo>
                      <a:pt x="156" y="376"/>
                    </a:lnTo>
                    <a:lnTo>
                      <a:pt x="156" y="0"/>
                    </a:lnTo>
                    <a:lnTo>
                      <a:pt x="151" y="3"/>
                    </a:lnTo>
                    <a:lnTo>
                      <a:pt x="148" y="3"/>
                    </a:lnTo>
                    <a:lnTo>
                      <a:pt x="143" y="3"/>
                    </a:lnTo>
                    <a:lnTo>
                      <a:pt x="137" y="3"/>
                    </a:lnTo>
                    <a:lnTo>
                      <a:pt x="132" y="3"/>
                    </a:lnTo>
                    <a:lnTo>
                      <a:pt x="126" y="3"/>
                    </a:lnTo>
                    <a:lnTo>
                      <a:pt x="123" y="3"/>
                    </a:lnTo>
                    <a:lnTo>
                      <a:pt x="118" y="6"/>
                    </a:lnTo>
                    <a:lnTo>
                      <a:pt x="112" y="6"/>
                    </a:lnTo>
                    <a:lnTo>
                      <a:pt x="107" y="6"/>
                    </a:lnTo>
                    <a:lnTo>
                      <a:pt x="102" y="6"/>
                    </a:lnTo>
                    <a:lnTo>
                      <a:pt x="96" y="6"/>
                    </a:lnTo>
                    <a:lnTo>
                      <a:pt x="93" y="6"/>
                    </a:lnTo>
                    <a:lnTo>
                      <a:pt x="88" y="6"/>
                    </a:lnTo>
                    <a:lnTo>
                      <a:pt x="82" y="6"/>
                    </a:lnTo>
                    <a:lnTo>
                      <a:pt x="77" y="6"/>
                    </a:lnTo>
                    <a:lnTo>
                      <a:pt x="71" y="8"/>
                    </a:lnTo>
                    <a:lnTo>
                      <a:pt x="66" y="8"/>
                    </a:lnTo>
                    <a:lnTo>
                      <a:pt x="63" y="8"/>
                    </a:lnTo>
                    <a:lnTo>
                      <a:pt x="58" y="8"/>
                    </a:lnTo>
                    <a:lnTo>
                      <a:pt x="52" y="8"/>
                    </a:lnTo>
                    <a:lnTo>
                      <a:pt x="47" y="8"/>
                    </a:lnTo>
                    <a:lnTo>
                      <a:pt x="41" y="11"/>
                    </a:lnTo>
                    <a:lnTo>
                      <a:pt x="38" y="11"/>
                    </a:lnTo>
                    <a:lnTo>
                      <a:pt x="33" y="11"/>
                    </a:lnTo>
                    <a:lnTo>
                      <a:pt x="27" y="14"/>
                    </a:lnTo>
                    <a:lnTo>
                      <a:pt x="22" y="14"/>
                    </a:lnTo>
                    <a:lnTo>
                      <a:pt x="19" y="14"/>
                    </a:lnTo>
                    <a:lnTo>
                      <a:pt x="14" y="17"/>
                    </a:lnTo>
                    <a:lnTo>
                      <a:pt x="8" y="17"/>
                    </a:lnTo>
                    <a:lnTo>
                      <a:pt x="5" y="17"/>
                    </a:lnTo>
                    <a:lnTo>
                      <a:pt x="0" y="1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3" name="Freeform 169"/>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74" name="Freeform 170"/>
              <p:cNvSpPr>
                <a:spLocks/>
              </p:cNvSpPr>
              <p:nvPr/>
            </p:nvSpPr>
            <p:spPr bwMode="auto">
              <a:xfrm>
                <a:off x="4026" y="519"/>
                <a:ext cx="117" cy="79"/>
              </a:xfrm>
              <a:custGeom>
                <a:avLst/>
                <a:gdLst/>
                <a:ahLst/>
                <a:cxnLst>
                  <a:cxn ang="0">
                    <a:pos x="172" y="294"/>
                  </a:cxn>
                  <a:cxn ang="0">
                    <a:pos x="172" y="274"/>
                  </a:cxn>
                  <a:cxn ang="0">
                    <a:pos x="172" y="255"/>
                  </a:cxn>
                  <a:cxn ang="0">
                    <a:pos x="172" y="236"/>
                  </a:cxn>
                  <a:cxn ang="0">
                    <a:pos x="172" y="217"/>
                  </a:cxn>
                  <a:cxn ang="0">
                    <a:pos x="175" y="200"/>
                  </a:cxn>
                  <a:cxn ang="0">
                    <a:pos x="175" y="181"/>
                  </a:cxn>
                  <a:cxn ang="0">
                    <a:pos x="175" y="162"/>
                  </a:cxn>
                  <a:cxn ang="0">
                    <a:pos x="175" y="145"/>
                  </a:cxn>
                  <a:cxn ang="0">
                    <a:pos x="175" y="126"/>
                  </a:cxn>
                  <a:cxn ang="0">
                    <a:pos x="175" y="107"/>
                  </a:cxn>
                  <a:cxn ang="0">
                    <a:pos x="178" y="90"/>
                  </a:cxn>
                  <a:cxn ang="0">
                    <a:pos x="178" y="71"/>
                  </a:cxn>
                  <a:cxn ang="0">
                    <a:pos x="178" y="55"/>
                  </a:cxn>
                  <a:cxn ang="0">
                    <a:pos x="175" y="36"/>
                  </a:cxn>
                  <a:cxn ang="0">
                    <a:pos x="175" y="19"/>
                  </a:cxn>
                  <a:cxn ang="0">
                    <a:pos x="175" y="0"/>
                  </a:cxn>
                  <a:cxn ang="0">
                    <a:pos x="164" y="3"/>
                  </a:cxn>
                  <a:cxn ang="0">
                    <a:pos x="153" y="3"/>
                  </a:cxn>
                  <a:cxn ang="0">
                    <a:pos x="140" y="3"/>
                  </a:cxn>
                  <a:cxn ang="0">
                    <a:pos x="129" y="5"/>
                  </a:cxn>
                  <a:cxn ang="0">
                    <a:pos x="118" y="5"/>
                  </a:cxn>
                  <a:cxn ang="0">
                    <a:pos x="107" y="5"/>
                  </a:cxn>
                  <a:cxn ang="0">
                    <a:pos x="96" y="5"/>
                  </a:cxn>
                  <a:cxn ang="0">
                    <a:pos x="85" y="5"/>
                  </a:cxn>
                  <a:cxn ang="0">
                    <a:pos x="74" y="5"/>
                  </a:cxn>
                  <a:cxn ang="0">
                    <a:pos x="63" y="8"/>
                  </a:cxn>
                  <a:cxn ang="0">
                    <a:pos x="54" y="8"/>
                  </a:cxn>
                  <a:cxn ang="0">
                    <a:pos x="43" y="8"/>
                  </a:cxn>
                  <a:cxn ang="0">
                    <a:pos x="32" y="8"/>
                  </a:cxn>
                  <a:cxn ang="0">
                    <a:pos x="22" y="11"/>
                  </a:cxn>
                  <a:cxn ang="0">
                    <a:pos x="11" y="11"/>
                  </a:cxn>
                  <a:cxn ang="0">
                    <a:pos x="0" y="14"/>
                  </a:cxn>
                </a:cxnLst>
                <a:rect l="0" t="0" r="r" b="b"/>
                <a:pathLst>
                  <a:path w="178" h="307">
                    <a:moveTo>
                      <a:pt x="0" y="307"/>
                    </a:moveTo>
                    <a:lnTo>
                      <a:pt x="172" y="294"/>
                    </a:lnTo>
                    <a:lnTo>
                      <a:pt x="172" y="283"/>
                    </a:lnTo>
                    <a:lnTo>
                      <a:pt x="172" y="274"/>
                    </a:lnTo>
                    <a:lnTo>
                      <a:pt x="172" y="263"/>
                    </a:lnTo>
                    <a:lnTo>
                      <a:pt x="172" y="255"/>
                    </a:lnTo>
                    <a:lnTo>
                      <a:pt x="172" y="247"/>
                    </a:lnTo>
                    <a:lnTo>
                      <a:pt x="172" y="236"/>
                    </a:lnTo>
                    <a:lnTo>
                      <a:pt x="172" y="228"/>
                    </a:lnTo>
                    <a:lnTo>
                      <a:pt x="172" y="217"/>
                    </a:lnTo>
                    <a:lnTo>
                      <a:pt x="175" y="208"/>
                    </a:lnTo>
                    <a:lnTo>
                      <a:pt x="175" y="200"/>
                    </a:lnTo>
                    <a:lnTo>
                      <a:pt x="175" y="189"/>
                    </a:lnTo>
                    <a:lnTo>
                      <a:pt x="175" y="181"/>
                    </a:lnTo>
                    <a:lnTo>
                      <a:pt x="175" y="173"/>
                    </a:lnTo>
                    <a:lnTo>
                      <a:pt x="175" y="162"/>
                    </a:lnTo>
                    <a:lnTo>
                      <a:pt x="175" y="154"/>
                    </a:lnTo>
                    <a:lnTo>
                      <a:pt x="175" y="145"/>
                    </a:lnTo>
                    <a:lnTo>
                      <a:pt x="175" y="134"/>
                    </a:lnTo>
                    <a:lnTo>
                      <a:pt x="175" y="126"/>
                    </a:lnTo>
                    <a:lnTo>
                      <a:pt x="175" y="118"/>
                    </a:lnTo>
                    <a:lnTo>
                      <a:pt x="175" y="107"/>
                    </a:lnTo>
                    <a:lnTo>
                      <a:pt x="175" y="99"/>
                    </a:lnTo>
                    <a:lnTo>
                      <a:pt x="178" y="90"/>
                    </a:lnTo>
                    <a:lnTo>
                      <a:pt x="178" y="79"/>
                    </a:lnTo>
                    <a:lnTo>
                      <a:pt x="178" y="71"/>
                    </a:lnTo>
                    <a:lnTo>
                      <a:pt x="178" y="63"/>
                    </a:lnTo>
                    <a:lnTo>
                      <a:pt x="178" y="55"/>
                    </a:lnTo>
                    <a:lnTo>
                      <a:pt x="178" y="44"/>
                    </a:lnTo>
                    <a:lnTo>
                      <a:pt x="175" y="36"/>
                    </a:lnTo>
                    <a:lnTo>
                      <a:pt x="175" y="27"/>
                    </a:lnTo>
                    <a:lnTo>
                      <a:pt x="175" y="19"/>
                    </a:lnTo>
                    <a:lnTo>
                      <a:pt x="175" y="8"/>
                    </a:lnTo>
                    <a:lnTo>
                      <a:pt x="175" y="0"/>
                    </a:lnTo>
                    <a:lnTo>
                      <a:pt x="170" y="0"/>
                    </a:lnTo>
                    <a:lnTo>
                      <a:pt x="164" y="3"/>
                    </a:lnTo>
                    <a:lnTo>
                      <a:pt x="159" y="3"/>
                    </a:lnTo>
                    <a:lnTo>
                      <a:pt x="153" y="3"/>
                    </a:lnTo>
                    <a:lnTo>
                      <a:pt x="145" y="3"/>
                    </a:lnTo>
                    <a:lnTo>
                      <a:pt x="140" y="3"/>
                    </a:lnTo>
                    <a:lnTo>
                      <a:pt x="134" y="5"/>
                    </a:lnTo>
                    <a:lnTo>
                      <a:pt x="129" y="5"/>
                    </a:lnTo>
                    <a:lnTo>
                      <a:pt x="123" y="5"/>
                    </a:lnTo>
                    <a:lnTo>
                      <a:pt x="118" y="5"/>
                    </a:lnTo>
                    <a:lnTo>
                      <a:pt x="112" y="5"/>
                    </a:lnTo>
                    <a:lnTo>
                      <a:pt x="107" y="5"/>
                    </a:lnTo>
                    <a:lnTo>
                      <a:pt x="101" y="5"/>
                    </a:lnTo>
                    <a:lnTo>
                      <a:pt x="96" y="5"/>
                    </a:lnTo>
                    <a:lnTo>
                      <a:pt x="90" y="5"/>
                    </a:lnTo>
                    <a:lnTo>
                      <a:pt x="85" y="5"/>
                    </a:lnTo>
                    <a:lnTo>
                      <a:pt x="79" y="5"/>
                    </a:lnTo>
                    <a:lnTo>
                      <a:pt x="74" y="5"/>
                    </a:lnTo>
                    <a:lnTo>
                      <a:pt x="68" y="5"/>
                    </a:lnTo>
                    <a:lnTo>
                      <a:pt x="63" y="8"/>
                    </a:lnTo>
                    <a:lnTo>
                      <a:pt x="60" y="8"/>
                    </a:lnTo>
                    <a:lnTo>
                      <a:pt x="54" y="8"/>
                    </a:lnTo>
                    <a:lnTo>
                      <a:pt x="49" y="8"/>
                    </a:lnTo>
                    <a:lnTo>
                      <a:pt x="43" y="8"/>
                    </a:lnTo>
                    <a:lnTo>
                      <a:pt x="38" y="8"/>
                    </a:lnTo>
                    <a:lnTo>
                      <a:pt x="32" y="8"/>
                    </a:lnTo>
                    <a:lnTo>
                      <a:pt x="27" y="11"/>
                    </a:lnTo>
                    <a:lnTo>
                      <a:pt x="22" y="11"/>
                    </a:lnTo>
                    <a:lnTo>
                      <a:pt x="16" y="11"/>
                    </a:lnTo>
                    <a:lnTo>
                      <a:pt x="11" y="11"/>
                    </a:lnTo>
                    <a:lnTo>
                      <a:pt x="5" y="14"/>
                    </a:lnTo>
                    <a:lnTo>
                      <a:pt x="0" y="14"/>
                    </a:lnTo>
                    <a:lnTo>
                      <a:pt x="0" y="30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5" name="Freeform 171"/>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close/>
                  </a:path>
                </a:pathLst>
              </a:custGeom>
              <a:solidFill>
                <a:srgbClr val="99CCFF"/>
              </a:solidFill>
              <a:ln w="9525">
                <a:noFill/>
                <a:round/>
                <a:headEnd/>
                <a:tailEnd/>
              </a:ln>
            </p:spPr>
            <p:txBody>
              <a:bodyPr/>
              <a:lstStyle/>
              <a:p>
                <a:endParaRPr lang="en-US" dirty="0">
                  <a:solidFill>
                    <a:srgbClr val="000000"/>
                  </a:solidFill>
                </a:endParaRPr>
              </a:p>
            </p:txBody>
          </p:sp>
          <p:sp>
            <p:nvSpPr>
              <p:cNvPr id="176" name="Freeform 172"/>
              <p:cNvSpPr>
                <a:spLocks/>
              </p:cNvSpPr>
              <p:nvPr/>
            </p:nvSpPr>
            <p:spPr bwMode="auto">
              <a:xfrm>
                <a:off x="3900" y="523"/>
                <a:ext cx="117" cy="79"/>
              </a:xfrm>
              <a:custGeom>
                <a:avLst/>
                <a:gdLst/>
                <a:ahLst/>
                <a:cxnLst>
                  <a:cxn ang="0">
                    <a:pos x="6" y="22"/>
                  </a:cxn>
                  <a:cxn ang="0">
                    <a:pos x="6" y="39"/>
                  </a:cxn>
                  <a:cxn ang="0">
                    <a:pos x="3" y="58"/>
                  </a:cxn>
                  <a:cxn ang="0">
                    <a:pos x="3" y="74"/>
                  </a:cxn>
                  <a:cxn ang="0">
                    <a:pos x="3" y="94"/>
                  </a:cxn>
                  <a:cxn ang="0">
                    <a:pos x="0" y="110"/>
                  </a:cxn>
                  <a:cxn ang="0">
                    <a:pos x="0" y="129"/>
                  </a:cxn>
                  <a:cxn ang="0">
                    <a:pos x="0" y="149"/>
                  </a:cxn>
                  <a:cxn ang="0">
                    <a:pos x="0" y="165"/>
                  </a:cxn>
                  <a:cxn ang="0">
                    <a:pos x="0" y="184"/>
                  </a:cxn>
                  <a:cxn ang="0">
                    <a:pos x="0" y="203"/>
                  </a:cxn>
                  <a:cxn ang="0">
                    <a:pos x="0" y="223"/>
                  </a:cxn>
                  <a:cxn ang="0">
                    <a:pos x="0" y="239"/>
                  </a:cxn>
                  <a:cxn ang="0">
                    <a:pos x="0" y="258"/>
                  </a:cxn>
                  <a:cxn ang="0">
                    <a:pos x="3" y="278"/>
                  </a:cxn>
                  <a:cxn ang="0">
                    <a:pos x="3" y="294"/>
                  </a:cxn>
                  <a:cxn ang="0">
                    <a:pos x="9" y="305"/>
                  </a:cxn>
                  <a:cxn ang="0">
                    <a:pos x="20" y="305"/>
                  </a:cxn>
                  <a:cxn ang="0">
                    <a:pos x="31" y="305"/>
                  </a:cxn>
                  <a:cxn ang="0">
                    <a:pos x="39" y="305"/>
                  </a:cxn>
                  <a:cxn ang="0">
                    <a:pos x="50" y="305"/>
                  </a:cxn>
                  <a:cxn ang="0">
                    <a:pos x="61" y="305"/>
                  </a:cxn>
                  <a:cxn ang="0">
                    <a:pos x="72" y="305"/>
                  </a:cxn>
                  <a:cxn ang="0">
                    <a:pos x="80" y="305"/>
                  </a:cxn>
                  <a:cxn ang="0">
                    <a:pos x="91" y="302"/>
                  </a:cxn>
                  <a:cxn ang="0">
                    <a:pos x="102" y="302"/>
                  </a:cxn>
                  <a:cxn ang="0">
                    <a:pos x="113" y="302"/>
                  </a:cxn>
                  <a:cxn ang="0">
                    <a:pos x="124" y="300"/>
                  </a:cxn>
                  <a:cxn ang="0">
                    <a:pos x="132" y="300"/>
                  </a:cxn>
                  <a:cxn ang="0">
                    <a:pos x="143" y="300"/>
                  </a:cxn>
                  <a:cxn ang="0">
                    <a:pos x="154" y="297"/>
                  </a:cxn>
                  <a:cxn ang="0">
                    <a:pos x="165" y="297"/>
                  </a:cxn>
                  <a:cxn ang="0">
                    <a:pos x="179" y="283"/>
                  </a:cxn>
                  <a:cxn ang="0">
                    <a:pos x="171" y="3"/>
                  </a:cxn>
                  <a:cxn ang="0">
                    <a:pos x="160" y="0"/>
                  </a:cxn>
                  <a:cxn ang="0">
                    <a:pos x="149" y="0"/>
                  </a:cxn>
                  <a:cxn ang="0">
                    <a:pos x="138" y="3"/>
                  </a:cxn>
                  <a:cxn ang="0">
                    <a:pos x="127" y="3"/>
                  </a:cxn>
                  <a:cxn ang="0">
                    <a:pos x="118" y="3"/>
                  </a:cxn>
                  <a:cxn ang="0">
                    <a:pos x="107" y="3"/>
                  </a:cxn>
                  <a:cxn ang="0">
                    <a:pos x="97" y="6"/>
                  </a:cxn>
                  <a:cxn ang="0">
                    <a:pos x="86" y="6"/>
                  </a:cxn>
                  <a:cxn ang="0">
                    <a:pos x="75" y="9"/>
                  </a:cxn>
                  <a:cxn ang="0">
                    <a:pos x="66" y="9"/>
                  </a:cxn>
                  <a:cxn ang="0">
                    <a:pos x="55" y="9"/>
                  </a:cxn>
                  <a:cxn ang="0">
                    <a:pos x="44" y="11"/>
                  </a:cxn>
                  <a:cxn ang="0">
                    <a:pos x="33" y="11"/>
                  </a:cxn>
                  <a:cxn ang="0">
                    <a:pos x="22" y="14"/>
                  </a:cxn>
                  <a:cxn ang="0">
                    <a:pos x="11" y="14"/>
                  </a:cxn>
                </a:cxnLst>
                <a:rect l="0" t="0" r="r" b="b"/>
                <a:pathLst>
                  <a:path w="179" h="305">
                    <a:moveTo>
                      <a:pt x="6" y="14"/>
                    </a:moveTo>
                    <a:lnTo>
                      <a:pt x="6" y="22"/>
                    </a:lnTo>
                    <a:lnTo>
                      <a:pt x="6" y="31"/>
                    </a:lnTo>
                    <a:lnTo>
                      <a:pt x="6" y="39"/>
                    </a:lnTo>
                    <a:lnTo>
                      <a:pt x="3" y="47"/>
                    </a:lnTo>
                    <a:lnTo>
                      <a:pt x="3" y="58"/>
                    </a:lnTo>
                    <a:lnTo>
                      <a:pt x="3" y="66"/>
                    </a:lnTo>
                    <a:lnTo>
                      <a:pt x="3" y="74"/>
                    </a:lnTo>
                    <a:lnTo>
                      <a:pt x="3" y="83"/>
                    </a:lnTo>
                    <a:lnTo>
                      <a:pt x="3" y="94"/>
                    </a:lnTo>
                    <a:lnTo>
                      <a:pt x="0" y="102"/>
                    </a:lnTo>
                    <a:lnTo>
                      <a:pt x="0" y="110"/>
                    </a:lnTo>
                    <a:lnTo>
                      <a:pt x="0" y="121"/>
                    </a:lnTo>
                    <a:lnTo>
                      <a:pt x="0" y="129"/>
                    </a:lnTo>
                    <a:lnTo>
                      <a:pt x="0" y="138"/>
                    </a:lnTo>
                    <a:lnTo>
                      <a:pt x="0" y="149"/>
                    </a:lnTo>
                    <a:lnTo>
                      <a:pt x="0" y="157"/>
                    </a:lnTo>
                    <a:lnTo>
                      <a:pt x="0" y="165"/>
                    </a:lnTo>
                    <a:lnTo>
                      <a:pt x="0" y="176"/>
                    </a:lnTo>
                    <a:lnTo>
                      <a:pt x="0" y="184"/>
                    </a:lnTo>
                    <a:lnTo>
                      <a:pt x="0" y="192"/>
                    </a:lnTo>
                    <a:lnTo>
                      <a:pt x="0" y="203"/>
                    </a:lnTo>
                    <a:lnTo>
                      <a:pt x="0" y="212"/>
                    </a:lnTo>
                    <a:lnTo>
                      <a:pt x="0" y="223"/>
                    </a:lnTo>
                    <a:lnTo>
                      <a:pt x="0" y="231"/>
                    </a:lnTo>
                    <a:lnTo>
                      <a:pt x="0" y="239"/>
                    </a:lnTo>
                    <a:lnTo>
                      <a:pt x="0" y="250"/>
                    </a:lnTo>
                    <a:lnTo>
                      <a:pt x="0" y="258"/>
                    </a:lnTo>
                    <a:lnTo>
                      <a:pt x="3" y="267"/>
                    </a:lnTo>
                    <a:lnTo>
                      <a:pt x="3" y="278"/>
                    </a:lnTo>
                    <a:lnTo>
                      <a:pt x="3" y="286"/>
                    </a:lnTo>
                    <a:lnTo>
                      <a:pt x="3" y="294"/>
                    </a:lnTo>
                    <a:lnTo>
                      <a:pt x="3" y="305"/>
                    </a:lnTo>
                    <a:lnTo>
                      <a:pt x="9" y="305"/>
                    </a:lnTo>
                    <a:lnTo>
                      <a:pt x="14" y="305"/>
                    </a:lnTo>
                    <a:lnTo>
                      <a:pt x="20" y="305"/>
                    </a:lnTo>
                    <a:lnTo>
                      <a:pt x="25" y="305"/>
                    </a:lnTo>
                    <a:lnTo>
                      <a:pt x="31" y="305"/>
                    </a:lnTo>
                    <a:lnTo>
                      <a:pt x="33" y="305"/>
                    </a:lnTo>
                    <a:lnTo>
                      <a:pt x="39" y="305"/>
                    </a:lnTo>
                    <a:lnTo>
                      <a:pt x="44" y="305"/>
                    </a:lnTo>
                    <a:lnTo>
                      <a:pt x="50" y="305"/>
                    </a:lnTo>
                    <a:lnTo>
                      <a:pt x="55" y="305"/>
                    </a:lnTo>
                    <a:lnTo>
                      <a:pt x="61" y="305"/>
                    </a:lnTo>
                    <a:lnTo>
                      <a:pt x="66" y="305"/>
                    </a:lnTo>
                    <a:lnTo>
                      <a:pt x="72" y="305"/>
                    </a:lnTo>
                    <a:lnTo>
                      <a:pt x="75" y="305"/>
                    </a:lnTo>
                    <a:lnTo>
                      <a:pt x="80" y="305"/>
                    </a:lnTo>
                    <a:lnTo>
                      <a:pt x="86" y="305"/>
                    </a:lnTo>
                    <a:lnTo>
                      <a:pt x="91" y="302"/>
                    </a:lnTo>
                    <a:lnTo>
                      <a:pt x="97" y="302"/>
                    </a:lnTo>
                    <a:lnTo>
                      <a:pt x="102" y="302"/>
                    </a:lnTo>
                    <a:lnTo>
                      <a:pt x="107" y="302"/>
                    </a:lnTo>
                    <a:lnTo>
                      <a:pt x="113" y="302"/>
                    </a:lnTo>
                    <a:lnTo>
                      <a:pt x="118" y="300"/>
                    </a:lnTo>
                    <a:lnTo>
                      <a:pt x="124" y="300"/>
                    </a:lnTo>
                    <a:lnTo>
                      <a:pt x="129" y="300"/>
                    </a:lnTo>
                    <a:lnTo>
                      <a:pt x="132" y="300"/>
                    </a:lnTo>
                    <a:lnTo>
                      <a:pt x="138" y="300"/>
                    </a:lnTo>
                    <a:lnTo>
                      <a:pt x="143" y="300"/>
                    </a:lnTo>
                    <a:lnTo>
                      <a:pt x="149" y="297"/>
                    </a:lnTo>
                    <a:lnTo>
                      <a:pt x="154" y="297"/>
                    </a:lnTo>
                    <a:lnTo>
                      <a:pt x="160" y="297"/>
                    </a:lnTo>
                    <a:lnTo>
                      <a:pt x="165" y="297"/>
                    </a:lnTo>
                    <a:lnTo>
                      <a:pt x="171" y="297"/>
                    </a:lnTo>
                    <a:lnTo>
                      <a:pt x="179" y="283"/>
                    </a:lnTo>
                    <a:lnTo>
                      <a:pt x="176" y="3"/>
                    </a:lnTo>
                    <a:lnTo>
                      <a:pt x="171" y="3"/>
                    </a:lnTo>
                    <a:lnTo>
                      <a:pt x="165" y="3"/>
                    </a:lnTo>
                    <a:lnTo>
                      <a:pt x="160" y="0"/>
                    </a:lnTo>
                    <a:lnTo>
                      <a:pt x="154" y="0"/>
                    </a:lnTo>
                    <a:lnTo>
                      <a:pt x="149" y="0"/>
                    </a:lnTo>
                    <a:lnTo>
                      <a:pt x="143" y="3"/>
                    </a:lnTo>
                    <a:lnTo>
                      <a:pt x="138" y="3"/>
                    </a:lnTo>
                    <a:lnTo>
                      <a:pt x="132" y="3"/>
                    </a:lnTo>
                    <a:lnTo>
                      <a:pt x="127" y="3"/>
                    </a:lnTo>
                    <a:lnTo>
                      <a:pt x="124" y="3"/>
                    </a:lnTo>
                    <a:lnTo>
                      <a:pt x="118" y="3"/>
                    </a:lnTo>
                    <a:lnTo>
                      <a:pt x="113" y="3"/>
                    </a:lnTo>
                    <a:lnTo>
                      <a:pt x="107" y="3"/>
                    </a:lnTo>
                    <a:lnTo>
                      <a:pt x="102" y="6"/>
                    </a:lnTo>
                    <a:lnTo>
                      <a:pt x="97" y="6"/>
                    </a:lnTo>
                    <a:lnTo>
                      <a:pt x="91" y="6"/>
                    </a:lnTo>
                    <a:lnTo>
                      <a:pt x="86" y="6"/>
                    </a:lnTo>
                    <a:lnTo>
                      <a:pt x="80" y="6"/>
                    </a:lnTo>
                    <a:lnTo>
                      <a:pt x="75" y="9"/>
                    </a:lnTo>
                    <a:lnTo>
                      <a:pt x="72" y="9"/>
                    </a:lnTo>
                    <a:lnTo>
                      <a:pt x="66" y="9"/>
                    </a:lnTo>
                    <a:lnTo>
                      <a:pt x="61" y="9"/>
                    </a:lnTo>
                    <a:lnTo>
                      <a:pt x="55" y="9"/>
                    </a:lnTo>
                    <a:lnTo>
                      <a:pt x="50" y="11"/>
                    </a:lnTo>
                    <a:lnTo>
                      <a:pt x="44" y="11"/>
                    </a:lnTo>
                    <a:lnTo>
                      <a:pt x="39" y="11"/>
                    </a:lnTo>
                    <a:lnTo>
                      <a:pt x="33" y="11"/>
                    </a:lnTo>
                    <a:lnTo>
                      <a:pt x="28" y="11"/>
                    </a:lnTo>
                    <a:lnTo>
                      <a:pt x="22" y="14"/>
                    </a:lnTo>
                    <a:lnTo>
                      <a:pt x="17" y="14"/>
                    </a:lnTo>
                    <a:lnTo>
                      <a:pt x="11" y="14"/>
                    </a:lnTo>
                    <a:lnTo>
                      <a:pt x="6" y="1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7" name="Freeform 173"/>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close/>
                  </a:path>
                </a:pathLst>
              </a:custGeom>
              <a:solidFill>
                <a:schemeClr val="bg2"/>
              </a:solidFill>
              <a:ln w="9525">
                <a:noFill/>
                <a:round/>
                <a:headEnd/>
                <a:tailEnd/>
              </a:ln>
            </p:spPr>
            <p:txBody>
              <a:bodyPr/>
              <a:lstStyle/>
              <a:p>
                <a:endParaRPr lang="en-US" dirty="0">
                  <a:solidFill>
                    <a:srgbClr val="000000"/>
                  </a:solidFill>
                </a:endParaRPr>
              </a:p>
            </p:txBody>
          </p:sp>
          <p:sp>
            <p:nvSpPr>
              <p:cNvPr id="178" name="Freeform 174"/>
              <p:cNvSpPr>
                <a:spLocks/>
              </p:cNvSpPr>
              <p:nvPr/>
            </p:nvSpPr>
            <p:spPr bwMode="auto">
              <a:xfrm>
                <a:off x="4413" y="528"/>
                <a:ext cx="462" cy="78"/>
              </a:xfrm>
              <a:custGeom>
                <a:avLst/>
                <a:gdLst/>
                <a:ahLst/>
                <a:cxnLst>
                  <a:cxn ang="0">
                    <a:pos x="222" y="74"/>
                  </a:cxn>
                  <a:cxn ang="0">
                    <a:pos x="222" y="85"/>
                  </a:cxn>
                  <a:cxn ang="0">
                    <a:pos x="222" y="96"/>
                  </a:cxn>
                  <a:cxn ang="0">
                    <a:pos x="222" y="107"/>
                  </a:cxn>
                  <a:cxn ang="0">
                    <a:pos x="222" y="118"/>
                  </a:cxn>
                  <a:cxn ang="0">
                    <a:pos x="222" y="129"/>
                  </a:cxn>
                  <a:cxn ang="0">
                    <a:pos x="222" y="140"/>
                  </a:cxn>
                  <a:cxn ang="0">
                    <a:pos x="222" y="151"/>
                  </a:cxn>
                  <a:cxn ang="0">
                    <a:pos x="222" y="159"/>
                  </a:cxn>
                  <a:cxn ang="0">
                    <a:pos x="222" y="170"/>
                  </a:cxn>
                  <a:cxn ang="0">
                    <a:pos x="222" y="181"/>
                  </a:cxn>
                  <a:cxn ang="0">
                    <a:pos x="222" y="192"/>
                  </a:cxn>
                  <a:cxn ang="0">
                    <a:pos x="222" y="203"/>
                  </a:cxn>
                  <a:cxn ang="0">
                    <a:pos x="222" y="214"/>
                  </a:cxn>
                  <a:cxn ang="0">
                    <a:pos x="219" y="225"/>
                  </a:cxn>
                  <a:cxn ang="0">
                    <a:pos x="219" y="233"/>
                  </a:cxn>
                  <a:cxn ang="0">
                    <a:pos x="216" y="244"/>
                  </a:cxn>
                  <a:cxn ang="0">
                    <a:pos x="0" y="304"/>
                  </a:cxn>
                  <a:cxn ang="0">
                    <a:pos x="702" y="244"/>
                  </a:cxn>
                  <a:cxn ang="0">
                    <a:pos x="694" y="241"/>
                  </a:cxn>
                  <a:cxn ang="0">
                    <a:pos x="688" y="236"/>
                  </a:cxn>
                  <a:cxn ang="0">
                    <a:pos x="680" y="228"/>
                  </a:cxn>
                  <a:cxn ang="0">
                    <a:pos x="675" y="222"/>
                  </a:cxn>
                  <a:cxn ang="0">
                    <a:pos x="666" y="217"/>
                  </a:cxn>
                  <a:cxn ang="0">
                    <a:pos x="658" y="211"/>
                  </a:cxn>
                  <a:cxn ang="0">
                    <a:pos x="653" y="203"/>
                  </a:cxn>
                  <a:cxn ang="0">
                    <a:pos x="644" y="197"/>
                  </a:cxn>
                  <a:cxn ang="0">
                    <a:pos x="639" y="192"/>
                  </a:cxn>
                  <a:cxn ang="0">
                    <a:pos x="631" y="186"/>
                  </a:cxn>
                  <a:cxn ang="0">
                    <a:pos x="625" y="181"/>
                  </a:cxn>
                  <a:cxn ang="0">
                    <a:pos x="617" y="175"/>
                  </a:cxn>
                  <a:cxn ang="0">
                    <a:pos x="609" y="170"/>
                  </a:cxn>
                  <a:cxn ang="0">
                    <a:pos x="601" y="167"/>
                  </a:cxn>
                  <a:cxn ang="0">
                    <a:pos x="592" y="162"/>
                  </a:cxn>
                  <a:cxn ang="0">
                    <a:pos x="590" y="165"/>
                  </a:cxn>
                  <a:cxn ang="0">
                    <a:pos x="590" y="170"/>
                  </a:cxn>
                  <a:cxn ang="0">
                    <a:pos x="590" y="175"/>
                  </a:cxn>
                  <a:cxn ang="0">
                    <a:pos x="590" y="181"/>
                  </a:cxn>
                  <a:cxn ang="0">
                    <a:pos x="590" y="186"/>
                  </a:cxn>
                  <a:cxn ang="0">
                    <a:pos x="590" y="192"/>
                  </a:cxn>
                  <a:cxn ang="0">
                    <a:pos x="590" y="197"/>
                  </a:cxn>
                  <a:cxn ang="0">
                    <a:pos x="590" y="203"/>
                  </a:cxn>
                  <a:cxn ang="0">
                    <a:pos x="587" y="208"/>
                  </a:cxn>
                  <a:cxn ang="0">
                    <a:pos x="581" y="214"/>
                  </a:cxn>
                  <a:cxn ang="0">
                    <a:pos x="472" y="186"/>
                  </a:cxn>
                  <a:cxn ang="0">
                    <a:pos x="384" y="0"/>
                  </a:cxn>
                  <a:cxn ang="0">
                    <a:pos x="384" y="5"/>
                  </a:cxn>
                  <a:cxn ang="0">
                    <a:pos x="384" y="11"/>
                  </a:cxn>
                  <a:cxn ang="0">
                    <a:pos x="384" y="16"/>
                  </a:cxn>
                  <a:cxn ang="0">
                    <a:pos x="384" y="22"/>
                  </a:cxn>
                  <a:cxn ang="0">
                    <a:pos x="384" y="27"/>
                  </a:cxn>
                  <a:cxn ang="0">
                    <a:pos x="384" y="33"/>
                  </a:cxn>
                  <a:cxn ang="0">
                    <a:pos x="384" y="38"/>
                  </a:cxn>
                  <a:cxn ang="0">
                    <a:pos x="384" y="44"/>
                  </a:cxn>
                  <a:cxn ang="0">
                    <a:pos x="381" y="46"/>
                  </a:cxn>
                  <a:cxn ang="0">
                    <a:pos x="381" y="52"/>
                  </a:cxn>
                  <a:cxn ang="0">
                    <a:pos x="378" y="57"/>
                  </a:cxn>
                  <a:cxn ang="0">
                    <a:pos x="376" y="60"/>
                  </a:cxn>
                  <a:cxn ang="0">
                    <a:pos x="370" y="63"/>
                  </a:cxn>
                </a:cxnLst>
                <a:rect l="0" t="0" r="r" b="b"/>
                <a:pathLst>
                  <a:path w="705" h="304">
                    <a:moveTo>
                      <a:pt x="370" y="63"/>
                    </a:moveTo>
                    <a:lnTo>
                      <a:pt x="222" y="74"/>
                    </a:lnTo>
                    <a:lnTo>
                      <a:pt x="222" y="79"/>
                    </a:lnTo>
                    <a:lnTo>
                      <a:pt x="222" y="85"/>
                    </a:lnTo>
                    <a:lnTo>
                      <a:pt x="222" y="90"/>
                    </a:lnTo>
                    <a:lnTo>
                      <a:pt x="222" y="96"/>
                    </a:lnTo>
                    <a:lnTo>
                      <a:pt x="222" y="101"/>
                    </a:lnTo>
                    <a:lnTo>
                      <a:pt x="222" y="107"/>
                    </a:lnTo>
                    <a:lnTo>
                      <a:pt x="222" y="112"/>
                    </a:lnTo>
                    <a:lnTo>
                      <a:pt x="222" y="118"/>
                    </a:lnTo>
                    <a:lnTo>
                      <a:pt x="222" y="123"/>
                    </a:lnTo>
                    <a:lnTo>
                      <a:pt x="222" y="129"/>
                    </a:lnTo>
                    <a:lnTo>
                      <a:pt x="222" y="134"/>
                    </a:lnTo>
                    <a:lnTo>
                      <a:pt x="222" y="140"/>
                    </a:lnTo>
                    <a:lnTo>
                      <a:pt x="222" y="145"/>
                    </a:lnTo>
                    <a:lnTo>
                      <a:pt x="222" y="151"/>
                    </a:lnTo>
                    <a:lnTo>
                      <a:pt x="222" y="154"/>
                    </a:lnTo>
                    <a:lnTo>
                      <a:pt x="222" y="159"/>
                    </a:lnTo>
                    <a:lnTo>
                      <a:pt x="222" y="165"/>
                    </a:lnTo>
                    <a:lnTo>
                      <a:pt x="222" y="170"/>
                    </a:lnTo>
                    <a:lnTo>
                      <a:pt x="222" y="175"/>
                    </a:lnTo>
                    <a:lnTo>
                      <a:pt x="222" y="181"/>
                    </a:lnTo>
                    <a:lnTo>
                      <a:pt x="222" y="186"/>
                    </a:lnTo>
                    <a:lnTo>
                      <a:pt x="222" y="192"/>
                    </a:lnTo>
                    <a:lnTo>
                      <a:pt x="222" y="197"/>
                    </a:lnTo>
                    <a:lnTo>
                      <a:pt x="222" y="203"/>
                    </a:lnTo>
                    <a:lnTo>
                      <a:pt x="222" y="208"/>
                    </a:lnTo>
                    <a:lnTo>
                      <a:pt x="222" y="214"/>
                    </a:lnTo>
                    <a:lnTo>
                      <a:pt x="222" y="219"/>
                    </a:lnTo>
                    <a:lnTo>
                      <a:pt x="219" y="225"/>
                    </a:lnTo>
                    <a:lnTo>
                      <a:pt x="219" y="230"/>
                    </a:lnTo>
                    <a:lnTo>
                      <a:pt x="219" y="233"/>
                    </a:lnTo>
                    <a:lnTo>
                      <a:pt x="219" y="239"/>
                    </a:lnTo>
                    <a:lnTo>
                      <a:pt x="216" y="244"/>
                    </a:lnTo>
                    <a:lnTo>
                      <a:pt x="0" y="263"/>
                    </a:lnTo>
                    <a:lnTo>
                      <a:pt x="0" y="304"/>
                    </a:lnTo>
                    <a:lnTo>
                      <a:pt x="705" y="247"/>
                    </a:lnTo>
                    <a:lnTo>
                      <a:pt x="702" y="244"/>
                    </a:lnTo>
                    <a:lnTo>
                      <a:pt x="699" y="244"/>
                    </a:lnTo>
                    <a:lnTo>
                      <a:pt x="694" y="241"/>
                    </a:lnTo>
                    <a:lnTo>
                      <a:pt x="691" y="239"/>
                    </a:lnTo>
                    <a:lnTo>
                      <a:pt x="688" y="236"/>
                    </a:lnTo>
                    <a:lnTo>
                      <a:pt x="683" y="233"/>
                    </a:lnTo>
                    <a:lnTo>
                      <a:pt x="680" y="228"/>
                    </a:lnTo>
                    <a:lnTo>
                      <a:pt x="677" y="225"/>
                    </a:lnTo>
                    <a:lnTo>
                      <a:pt x="675" y="222"/>
                    </a:lnTo>
                    <a:lnTo>
                      <a:pt x="669" y="219"/>
                    </a:lnTo>
                    <a:lnTo>
                      <a:pt x="666" y="217"/>
                    </a:lnTo>
                    <a:lnTo>
                      <a:pt x="664" y="214"/>
                    </a:lnTo>
                    <a:lnTo>
                      <a:pt x="658" y="211"/>
                    </a:lnTo>
                    <a:lnTo>
                      <a:pt x="655" y="208"/>
                    </a:lnTo>
                    <a:lnTo>
                      <a:pt x="653" y="203"/>
                    </a:lnTo>
                    <a:lnTo>
                      <a:pt x="650" y="200"/>
                    </a:lnTo>
                    <a:lnTo>
                      <a:pt x="644" y="197"/>
                    </a:lnTo>
                    <a:lnTo>
                      <a:pt x="642" y="195"/>
                    </a:lnTo>
                    <a:lnTo>
                      <a:pt x="639" y="192"/>
                    </a:lnTo>
                    <a:lnTo>
                      <a:pt x="633" y="189"/>
                    </a:lnTo>
                    <a:lnTo>
                      <a:pt x="631" y="186"/>
                    </a:lnTo>
                    <a:lnTo>
                      <a:pt x="628" y="184"/>
                    </a:lnTo>
                    <a:lnTo>
                      <a:pt x="625" y="181"/>
                    </a:lnTo>
                    <a:lnTo>
                      <a:pt x="620" y="178"/>
                    </a:lnTo>
                    <a:lnTo>
                      <a:pt x="617" y="175"/>
                    </a:lnTo>
                    <a:lnTo>
                      <a:pt x="612" y="173"/>
                    </a:lnTo>
                    <a:lnTo>
                      <a:pt x="609" y="170"/>
                    </a:lnTo>
                    <a:lnTo>
                      <a:pt x="606" y="167"/>
                    </a:lnTo>
                    <a:lnTo>
                      <a:pt x="601" y="167"/>
                    </a:lnTo>
                    <a:lnTo>
                      <a:pt x="598" y="165"/>
                    </a:lnTo>
                    <a:lnTo>
                      <a:pt x="592" y="162"/>
                    </a:lnTo>
                    <a:lnTo>
                      <a:pt x="590" y="162"/>
                    </a:lnTo>
                    <a:lnTo>
                      <a:pt x="590" y="165"/>
                    </a:lnTo>
                    <a:lnTo>
                      <a:pt x="590" y="167"/>
                    </a:lnTo>
                    <a:lnTo>
                      <a:pt x="590" y="170"/>
                    </a:lnTo>
                    <a:lnTo>
                      <a:pt x="590" y="173"/>
                    </a:lnTo>
                    <a:lnTo>
                      <a:pt x="590" y="175"/>
                    </a:lnTo>
                    <a:lnTo>
                      <a:pt x="590" y="178"/>
                    </a:lnTo>
                    <a:lnTo>
                      <a:pt x="590" y="181"/>
                    </a:lnTo>
                    <a:lnTo>
                      <a:pt x="590" y="184"/>
                    </a:lnTo>
                    <a:lnTo>
                      <a:pt x="590" y="186"/>
                    </a:lnTo>
                    <a:lnTo>
                      <a:pt x="590" y="189"/>
                    </a:lnTo>
                    <a:lnTo>
                      <a:pt x="590" y="192"/>
                    </a:lnTo>
                    <a:lnTo>
                      <a:pt x="590" y="195"/>
                    </a:lnTo>
                    <a:lnTo>
                      <a:pt x="590" y="197"/>
                    </a:lnTo>
                    <a:lnTo>
                      <a:pt x="590" y="200"/>
                    </a:lnTo>
                    <a:lnTo>
                      <a:pt x="590" y="203"/>
                    </a:lnTo>
                    <a:lnTo>
                      <a:pt x="587" y="206"/>
                    </a:lnTo>
                    <a:lnTo>
                      <a:pt x="587" y="208"/>
                    </a:lnTo>
                    <a:lnTo>
                      <a:pt x="584" y="211"/>
                    </a:lnTo>
                    <a:lnTo>
                      <a:pt x="581" y="214"/>
                    </a:lnTo>
                    <a:lnTo>
                      <a:pt x="518" y="217"/>
                    </a:lnTo>
                    <a:lnTo>
                      <a:pt x="472" y="186"/>
                    </a:lnTo>
                    <a:lnTo>
                      <a:pt x="474" y="71"/>
                    </a:lnTo>
                    <a:lnTo>
                      <a:pt x="384" y="0"/>
                    </a:lnTo>
                    <a:lnTo>
                      <a:pt x="384" y="3"/>
                    </a:lnTo>
                    <a:lnTo>
                      <a:pt x="384" y="5"/>
                    </a:lnTo>
                    <a:lnTo>
                      <a:pt x="384" y="8"/>
                    </a:lnTo>
                    <a:lnTo>
                      <a:pt x="384" y="11"/>
                    </a:lnTo>
                    <a:lnTo>
                      <a:pt x="384" y="14"/>
                    </a:lnTo>
                    <a:lnTo>
                      <a:pt x="384" y="16"/>
                    </a:lnTo>
                    <a:lnTo>
                      <a:pt x="384" y="19"/>
                    </a:lnTo>
                    <a:lnTo>
                      <a:pt x="384" y="22"/>
                    </a:lnTo>
                    <a:lnTo>
                      <a:pt x="384" y="25"/>
                    </a:lnTo>
                    <a:lnTo>
                      <a:pt x="384" y="27"/>
                    </a:lnTo>
                    <a:lnTo>
                      <a:pt x="384" y="30"/>
                    </a:lnTo>
                    <a:lnTo>
                      <a:pt x="384" y="33"/>
                    </a:lnTo>
                    <a:lnTo>
                      <a:pt x="384" y="36"/>
                    </a:lnTo>
                    <a:lnTo>
                      <a:pt x="384" y="38"/>
                    </a:lnTo>
                    <a:lnTo>
                      <a:pt x="384" y="41"/>
                    </a:lnTo>
                    <a:lnTo>
                      <a:pt x="384" y="44"/>
                    </a:lnTo>
                    <a:lnTo>
                      <a:pt x="384" y="46"/>
                    </a:lnTo>
                    <a:lnTo>
                      <a:pt x="381" y="46"/>
                    </a:lnTo>
                    <a:lnTo>
                      <a:pt x="381" y="49"/>
                    </a:lnTo>
                    <a:lnTo>
                      <a:pt x="381" y="52"/>
                    </a:lnTo>
                    <a:lnTo>
                      <a:pt x="378" y="55"/>
                    </a:lnTo>
                    <a:lnTo>
                      <a:pt x="378" y="57"/>
                    </a:lnTo>
                    <a:lnTo>
                      <a:pt x="376" y="57"/>
                    </a:lnTo>
                    <a:lnTo>
                      <a:pt x="376" y="60"/>
                    </a:lnTo>
                    <a:lnTo>
                      <a:pt x="373" y="60"/>
                    </a:lnTo>
                    <a:lnTo>
                      <a:pt x="370" y="6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79" name="Freeform 175"/>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close/>
                  </a:path>
                </a:pathLst>
              </a:custGeom>
              <a:solidFill>
                <a:srgbClr val="FFFFFF"/>
              </a:solidFill>
              <a:ln w="9525">
                <a:noFill/>
                <a:round/>
                <a:headEnd/>
                <a:tailEnd/>
              </a:ln>
            </p:spPr>
            <p:txBody>
              <a:bodyPr/>
              <a:lstStyle/>
              <a:p>
                <a:endParaRPr lang="en-US" dirty="0">
                  <a:solidFill>
                    <a:srgbClr val="000000"/>
                  </a:solidFill>
                </a:endParaRPr>
              </a:p>
            </p:txBody>
          </p:sp>
          <p:sp>
            <p:nvSpPr>
              <p:cNvPr id="180" name="Freeform 176"/>
              <p:cNvSpPr>
                <a:spLocks/>
              </p:cNvSpPr>
              <p:nvPr/>
            </p:nvSpPr>
            <p:spPr bwMode="auto">
              <a:xfrm>
                <a:off x="4317" y="545"/>
                <a:ext cx="27" cy="49"/>
              </a:xfrm>
              <a:custGeom>
                <a:avLst/>
                <a:gdLst/>
                <a:ahLst/>
                <a:cxnLst>
                  <a:cxn ang="0">
                    <a:pos x="0" y="192"/>
                  </a:cxn>
                  <a:cxn ang="0">
                    <a:pos x="41" y="186"/>
                  </a:cxn>
                  <a:cxn ang="0">
                    <a:pos x="41" y="8"/>
                  </a:cxn>
                  <a:cxn ang="0">
                    <a:pos x="39" y="5"/>
                  </a:cxn>
                  <a:cxn ang="0">
                    <a:pos x="39" y="2"/>
                  </a:cxn>
                  <a:cxn ang="0">
                    <a:pos x="36" y="2"/>
                  </a:cxn>
                  <a:cxn ang="0">
                    <a:pos x="33" y="2"/>
                  </a:cxn>
                  <a:cxn ang="0">
                    <a:pos x="33" y="0"/>
                  </a:cxn>
                  <a:cxn ang="0">
                    <a:pos x="30" y="0"/>
                  </a:cxn>
                  <a:cxn ang="0">
                    <a:pos x="28" y="0"/>
                  </a:cxn>
                  <a:cxn ang="0">
                    <a:pos x="25" y="0"/>
                  </a:cxn>
                  <a:cxn ang="0">
                    <a:pos x="22" y="0"/>
                  </a:cxn>
                  <a:cxn ang="0">
                    <a:pos x="19" y="2"/>
                  </a:cxn>
                  <a:cxn ang="0">
                    <a:pos x="17" y="2"/>
                  </a:cxn>
                  <a:cxn ang="0">
                    <a:pos x="14" y="2"/>
                  </a:cxn>
                  <a:cxn ang="0">
                    <a:pos x="11" y="2"/>
                  </a:cxn>
                  <a:cxn ang="0">
                    <a:pos x="8" y="2"/>
                  </a:cxn>
                  <a:cxn ang="0">
                    <a:pos x="6" y="5"/>
                  </a:cxn>
                  <a:cxn ang="0">
                    <a:pos x="3" y="5"/>
                  </a:cxn>
                  <a:cxn ang="0">
                    <a:pos x="0" y="5"/>
                  </a:cxn>
                  <a:cxn ang="0">
                    <a:pos x="0" y="192"/>
                  </a:cxn>
                </a:cxnLst>
                <a:rect l="0" t="0" r="r" b="b"/>
                <a:pathLst>
                  <a:path w="41" h="192">
                    <a:moveTo>
                      <a:pt x="0" y="192"/>
                    </a:moveTo>
                    <a:lnTo>
                      <a:pt x="41" y="186"/>
                    </a:lnTo>
                    <a:lnTo>
                      <a:pt x="41" y="8"/>
                    </a:lnTo>
                    <a:lnTo>
                      <a:pt x="39" y="5"/>
                    </a:lnTo>
                    <a:lnTo>
                      <a:pt x="39" y="2"/>
                    </a:lnTo>
                    <a:lnTo>
                      <a:pt x="36" y="2"/>
                    </a:lnTo>
                    <a:lnTo>
                      <a:pt x="33" y="2"/>
                    </a:lnTo>
                    <a:lnTo>
                      <a:pt x="33" y="0"/>
                    </a:lnTo>
                    <a:lnTo>
                      <a:pt x="30" y="0"/>
                    </a:lnTo>
                    <a:lnTo>
                      <a:pt x="28" y="0"/>
                    </a:lnTo>
                    <a:lnTo>
                      <a:pt x="25" y="0"/>
                    </a:lnTo>
                    <a:lnTo>
                      <a:pt x="22" y="0"/>
                    </a:lnTo>
                    <a:lnTo>
                      <a:pt x="19" y="2"/>
                    </a:lnTo>
                    <a:lnTo>
                      <a:pt x="17" y="2"/>
                    </a:lnTo>
                    <a:lnTo>
                      <a:pt x="14" y="2"/>
                    </a:lnTo>
                    <a:lnTo>
                      <a:pt x="11" y="2"/>
                    </a:lnTo>
                    <a:lnTo>
                      <a:pt x="8" y="2"/>
                    </a:lnTo>
                    <a:lnTo>
                      <a:pt x="6" y="5"/>
                    </a:lnTo>
                    <a:lnTo>
                      <a:pt x="3" y="5"/>
                    </a:lnTo>
                    <a:lnTo>
                      <a:pt x="0" y="5"/>
                    </a:lnTo>
                    <a:lnTo>
                      <a:pt x="0" y="192"/>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181" name="Text Box 177"/>
              <p:cNvSpPr txBox="1">
                <a:spLocks noChangeArrowheads="1"/>
              </p:cNvSpPr>
              <p:nvPr/>
            </p:nvSpPr>
            <p:spPr bwMode="auto">
              <a:xfrm rot="-276386">
                <a:off x="3817" y="280"/>
                <a:ext cx="471" cy="154"/>
              </a:xfrm>
              <a:prstGeom prst="rect">
                <a:avLst/>
              </a:prstGeom>
              <a:noFill/>
              <a:ln w="9525">
                <a:noFill/>
                <a:miter lim="800000"/>
                <a:headEnd/>
                <a:tailEnd/>
              </a:ln>
              <a:effectLst/>
            </p:spPr>
            <p:txBody>
              <a:bodyPr>
                <a:spAutoFit/>
              </a:bodyPr>
              <a:lstStyle/>
              <a:p>
                <a:pPr algn="ctr">
                  <a:spcBef>
                    <a:spcPct val="50000"/>
                  </a:spcBef>
                </a:pPr>
                <a:endParaRPr lang="en-US" sz="1000" b="1" dirty="0">
                  <a:solidFill>
                    <a:srgbClr val="000000"/>
                  </a:solidFill>
                </a:endParaRPr>
              </a:p>
            </p:txBody>
          </p:sp>
        </p:grpSp>
        <p:sp>
          <p:nvSpPr>
            <p:cNvPr id="91" name="Text Box 85"/>
            <p:cNvSpPr txBox="1">
              <a:spLocks noChangeArrowheads="1"/>
            </p:cNvSpPr>
            <p:nvPr/>
          </p:nvSpPr>
          <p:spPr bwMode="auto">
            <a:xfrm>
              <a:off x="-208278" y="6045850"/>
              <a:ext cx="6847133" cy="427336"/>
            </a:xfrm>
            <a:prstGeom prst="rect">
              <a:avLst/>
            </a:prstGeom>
            <a:noFill/>
            <a:ln w="9525">
              <a:noFill/>
              <a:miter lim="800000"/>
              <a:headEnd/>
              <a:tailEnd/>
            </a:ln>
            <a:effectLst/>
          </p:spPr>
          <p:txBody>
            <a:bodyPr wrap="square">
              <a:spAutoFit/>
              <a:flatTx/>
            </a:bodyPr>
            <a:lstStyle/>
            <a:p>
              <a:pPr algn="ctr">
                <a:spcBef>
                  <a:spcPct val="50000"/>
                </a:spcBef>
              </a:pPr>
              <a:r>
                <a:rPr lang="en-US" sz="1200" b="1" dirty="0" smtClean="0">
                  <a:solidFill>
                    <a:srgbClr val="000000"/>
                  </a:solidFill>
                </a:rPr>
                <a:t>Skilled  Nursing Care Centers </a:t>
              </a:r>
              <a:r>
                <a:rPr lang="en-US" sz="1200" b="1" dirty="0" smtClean="0">
                  <a:solidFill>
                    <a:srgbClr val="000000"/>
                  </a:solidFill>
                  <a:latin typeface="Times New Roman" pitchFamily="18" charset="0"/>
                </a:rPr>
                <a:t> </a:t>
              </a:r>
              <a:endParaRPr lang="en-US" sz="1200" b="1" dirty="0">
                <a:solidFill>
                  <a:srgbClr val="000000"/>
                </a:solidFill>
                <a:latin typeface="Times New Roman" pitchFamily="18" charset="0"/>
              </a:endParaRPr>
            </a:p>
          </p:txBody>
        </p:sp>
      </p:grpSp>
      <p:grpSp>
        <p:nvGrpSpPr>
          <p:cNvPr id="182" name="Group 181"/>
          <p:cNvGrpSpPr/>
          <p:nvPr/>
        </p:nvGrpSpPr>
        <p:grpSpPr>
          <a:xfrm>
            <a:off x="4724400" y="3200400"/>
            <a:ext cx="1993293" cy="729941"/>
            <a:chOff x="5231451" y="1676400"/>
            <a:chExt cx="4012814" cy="1350806"/>
          </a:xfrm>
        </p:grpSpPr>
        <p:graphicFrame>
          <p:nvGraphicFramePr>
            <p:cNvPr id="183" name="Object 2"/>
            <p:cNvGraphicFramePr>
              <a:graphicFrameLocks noChangeAspect="1"/>
            </p:cNvGraphicFramePr>
            <p:nvPr>
              <p:extLst>
                <p:ext uri="{D42A27DB-BD31-4B8C-83A1-F6EECF244321}">
                  <p14:modId xmlns:p14="http://schemas.microsoft.com/office/powerpoint/2010/main" val="3246722344"/>
                </p:ext>
              </p:extLst>
            </p:nvPr>
          </p:nvGraphicFramePr>
          <p:xfrm>
            <a:off x="6019801" y="1676400"/>
            <a:ext cx="1981201" cy="762000"/>
          </p:xfrm>
          <a:graphic>
            <a:graphicData uri="http://schemas.openxmlformats.org/presentationml/2006/ole">
              <mc:AlternateContent xmlns:mc="http://schemas.openxmlformats.org/markup-compatibility/2006">
                <mc:Choice xmlns:v="urn:schemas-microsoft-com:vml" Requires="v">
                  <p:oleObj spid="_x0000_s2446359" name="Clip" r:id="rId4" imgW="4582440" imgH="2551680" progId="">
                    <p:embed/>
                  </p:oleObj>
                </mc:Choice>
                <mc:Fallback>
                  <p:oleObj name="Clip" r:id="rId4" imgW="4582440" imgH="25516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3968" t="21501" r="15964" b="14334"/>
                        <a:stretch>
                          <a:fillRect/>
                        </a:stretch>
                      </p:blipFill>
                      <p:spPr bwMode="auto">
                        <a:xfrm>
                          <a:off x="6019801" y="1676400"/>
                          <a:ext cx="1981201"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 name="Text Box 81"/>
            <p:cNvSpPr txBox="1">
              <a:spLocks noChangeArrowheads="1"/>
            </p:cNvSpPr>
            <p:nvPr/>
          </p:nvSpPr>
          <p:spPr bwMode="auto">
            <a:xfrm>
              <a:off x="5231451" y="2514600"/>
              <a:ext cx="4012814" cy="512606"/>
            </a:xfrm>
            <a:prstGeom prst="rect">
              <a:avLst/>
            </a:prstGeom>
            <a:noFill/>
            <a:ln w="9525">
              <a:noFill/>
              <a:miter lim="800000"/>
              <a:headEnd/>
              <a:tailEnd/>
            </a:ln>
            <a:effectLst/>
          </p:spPr>
          <p:txBody>
            <a:bodyPr wrap="square">
              <a:spAutoFit/>
              <a:flatTx/>
            </a:bodyPr>
            <a:lstStyle/>
            <a:p>
              <a:pPr algn="ctr">
                <a:spcBef>
                  <a:spcPct val="50000"/>
                </a:spcBef>
              </a:pPr>
              <a:r>
                <a:rPr lang="en-US" sz="1200" b="1" dirty="0" smtClean="0">
                  <a:solidFill>
                    <a:srgbClr val="000000"/>
                  </a:solidFill>
                </a:rPr>
                <a:t>Primary &amp; Specialty Care</a:t>
              </a:r>
              <a:endParaRPr lang="en-US" sz="1200" dirty="0">
                <a:solidFill>
                  <a:srgbClr val="000000"/>
                </a:solidFill>
              </a:endParaRPr>
            </a:p>
          </p:txBody>
        </p:sp>
      </p:grpSp>
      <p:pic>
        <p:nvPicPr>
          <p:cNvPr id="224" name="Picture 223" descr="pic-sample1.jpg"/>
          <p:cNvPicPr>
            <a:picLocks noChangeAspect="1"/>
          </p:cNvPicPr>
          <p:nvPr/>
        </p:nvPicPr>
        <p:blipFill>
          <a:blip r:embed="rId6" cstate="print"/>
          <a:stretch>
            <a:fillRect/>
          </a:stretch>
        </p:blipFill>
        <p:spPr>
          <a:xfrm>
            <a:off x="5296066" y="5229284"/>
            <a:ext cx="708842" cy="790516"/>
          </a:xfrm>
          <a:prstGeom prst="rect">
            <a:avLst/>
          </a:prstGeom>
        </p:spPr>
      </p:pic>
      <p:sp>
        <p:nvSpPr>
          <p:cNvPr id="225" name="Text Box 85"/>
          <p:cNvSpPr txBox="1">
            <a:spLocks noChangeArrowheads="1"/>
          </p:cNvSpPr>
          <p:nvPr/>
        </p:nvSpPr>
        <p:spPr bwMode="auto">
          <a:xfrm>
            <a:off x="4645226" y="5971401"/>
            <a:ext cx="2212774" cy="276999"/>
          </a:xfrm>
          <a:prstGeom prst="rect">
            <a:avLst/>
          </a:prstGeom>
          <a:noFill/>
          <a:ln w="9525">
            <a:noFill/>
            <a:miter lim="800000"/>
            <a:headEnd/>
            <a:tailEnd/>
          </a:ln>
          <a:effectLst/>
        </p:spPr>
        <p:txBody>
          <a:bodyPr wrap="square">
            <a:spAutoFit/>
            <a:flatTx/>
          </a:bodyPr>
          <a:lstStyle/>
          <a:p>
            <a:pPr algn="ctr">
              <a:spcBef>
                <a:spcPct val="50000"/>
              </a:spcBef>
            </a:pPr>
            <a:r>
              <a:rPr lang="en-US" sz="1200" b="1" dirty="0" smtClean="0">
                <a:solidFill>
                  <a:srgbClr val="000000"/>
                </a:solidFill>
              </a:rPr>
              <a:t>Home Health Care</a:t>
            </a:r>
            <a:endParaRPr lang="en-US" sz="1200" b="1" dirty="0">
              <a:solidFill>
                <a:srgbClr val="000000"/>
              </a:solidFill>
              <a:latin typeface="Times New Roman" pitchFamily="18" charset="0"/>
            </a:endParaRPr>
          </a:p>
        </p:txBody>
      </p:sp>
      <p:grpSp>
        <p:nvGrpSpPr>
          <p:cNvPr id="238" name="Group 237"/>
          <p:cNvGrpSpPr/>
          <p:nvPr/>
        </p:nvGrpSpPr>
        <p:grpSpPr>
          <a:xfrm>
            <a:off x="2602893" y="4905455"/>
            <a:ext cx="1969107" cy="1190545"/>
            <a:chOff x="4922695" y="2971800"/>
            <a:chExt cx="3029237" cy="1631341"/>
          </a:xfrm>
        </p:grpSpPr>
        <p:grpSp>
          <p:nvGrpSpPr>
            <p:cNvPr id="239" name="Group 181"/>
            <p:cNvGrpSpPr>
              <a:grpSpLocks/>
            </p:cNvGrpSpPr>
            <p:nvPr/>
          </p:nvGrpSpPr>
          <p:grpSpPr bwMode="auto">
            <a:xfrm>
              <a:off x="5410200" y="2971800"/>
              <a:ext cx="1447800" cy="914400"/>
              <a:chOff x="240" y="336"/>
              <a:chExt cx="2976" cy="2608"/>
            </a:xfrm>
          </p:grpSpPr>
          <p:sp>
            <p:nvSpPr>
              <p:cNvPr id="241" name="Freeform 182"/>
              <p:cNvSpPr>
                <a:spLocks/>
              </p:cNvSpPr>
              <p:nvPr/>
            </p:nvSpPr>
            <p:spPr bwMode="auto">
              <a:xfrm>
                <a:off x="240" y="2198"/>
                <a:ext cx="2976" cy="746"/>
              </a:xfrm>
              <a:custGeom>
                <a:avLst/>
                <a:gdLst/>
                <a:ahLst/>
                <a:cxnLst>
                  <a:cxn ang="0">
                    <a:pos x="693" y="746"/>
                  </a:cxn>
                  <a:cxn ang="0">
                    <a:pos x="0" y="54"/>
                  </a:cxn>
                  <a:cxn ang="0">
                    <a:pos x="2202" y="0"/>
                  </a:cxn>
                  <a:cxn ang="0">
                    <a:pos x="2976" y="654"/>
                  </a:cxn>
                  <a:cxn ang="0">
                    <a:pos x="693" y="746"/>
                  </a:cxn>
                </a:cxnLst>
                <a:rect l="0" t="0" r="r" b="b"/>
                <a:pathLst>
                  <a:path w="2976" h="746">
                    <a:moveTo>
                      <a:pt x="693" y="746"/>
                    </a:moveTo>
                    <a:lnTo>
                      <a:pt x="0" y="54"/>
                    </a:lnTo>
                    <a:lnTo>
                      <a:pt x="2202" y="0"/>
                    </a:lnTo>
                    <a:lnTo>
                      <a:pt x="2976" y="654"/>
                    </a:lnTo>
                    <a:lnTo>
                      <a:pt x="693" y="746"/>
                    </a:lnTo>
                    <a:close/>
                  </a:path>
                </a:pathLst>
              </a:custGeom>
              <a:solidFill>
                <a:srgbClr val="7FFF7F"/>
              </a:solidFill>
              <a:ln w="9525">
                <a:noFill/>
                <a:round/>
                <a:headEnd/>
                <a:tailEnd/>
              </a:ln>
            </p:spPr>
            <p:txBody>
              <a:bodyPr/>
              <a:lstStyle/>
              <a:p>
                <a:endParaRPr lang="en-US" dirty="0">
                  <a:solidFill>
                    <a:srgbClr val="000000"/>
                  </a:solidFill>
                </a:endParaRPr>
              </a:p>
            </p:txBody>
          </p:sp>
          <p:sp>
            <p:nvSpPr>
              <p:cNvPr id="242" name="Rectangle 183"/>
              <p:cNvSpPr>
                <a:spLocks noChangeArrowheads="1"/>
              </p:cNvSpPr>
              <p:nvPr/>
            </p:nvSpPr>
            <p:spPr bwMode="auto">
              <a:xfrm>
                <a:off x="2064" y="672"/>
                <a:ext cx="192" cy="288"/>
              </a:xfrm>
              <a:prstGeom prst="rect">
                <a:avLst/>
              </a:prstGeom>
              <a:solidFill>
                <a:srgbClr val="FF5050"/>
              </a:solidFill>
              <a:ln w="57150">
                <a:solidFill>
                  <a:schemeClr val="tx1"/>
                </a:solidFill>
                <a:miter lim="800000"/>
                <a:headEnd/>
                <a:tailEnd/>
              </a:ln>
              <a:effectLst/>
            </p:spPr>
            <p:txBody>
              <a:bodyPr wrap="none" anchor="ctr"/>
              <a:lstStyle/>
              <a:p>
                <a:endParaRPr lang="en-US" dirty="0">
                  <a:solidFill>
                    <a:srgbClr val="000000"/>
                  </a:solidFill>
                </a:endParaRPr>
              </a:p>
            </p:txBody>
          </p:sp>
          <p:sp>
            <p:nvSpPr>
              <p:cNvPr id="243" name="Freeform 184"/>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44" name="Freeform 185"/>
              <p:cNvSpPr>
                <a:spLocks/>
              </p:cNvSpPr>
              <p:nvPr/>
            </p:nvSpPr>
            <p:spPr bwMode="auto">
              <a:xfrm>
                <a:off x="543" y="864"/>
                <a:ext cx="2321" cy="1923"/>
              </a:xfrm>
              <a:custGeom>
                <a:avLst/>
                <a:gdLst/>
                <a:ahLst/>
                <a:cxnLst>
                  <a:cxn ang="0">
                    <a:pos x="444" y="113"/>
                  </a:cxn>
                  <a:cxn ang="0">
                    <a:pos x="395" y="189"/>
                  </a:cxn>
                  <a:cxn ang="0">
                    <a:pos x="335" y="265"/>
                  </a:cxn>
                  <a:cxn ang="0">
                    <a:pos x="281" y="335"/>
                  </a:cxn>
                  <a:cxn ang="0">
                    <a:pos x="222" y="411"/>
                  </a:cxn>
                  <a:cxn ang="0">
                    <a:pos x="168" y="486"/>
                  </a:cxn>
                  <a:cxn ang="0">
                    <a:pos x="314" y="567"/>
                  </a:cxn>
                  <a:cxn ang="0">
                    <a:pos x="314" y="702"/>
                  </a:cxn>
                  <a:cxn ang="0">
                    <a:pos x="314" y="843"/>
                  </a:cxn>
                  <a:cxn ang="0">
                    <a:pos x="314" y="983"/>
                  </a:cxn>
                  <a:cxn ang="0">
                    <a:pos x="308" y="1124"/>
                  </a:cxn>
                  <a:cxn ang="0">
                    <a:pos x="308" y="1264"/>
                  </a:cxn>
                  <a:cxn ang="0">
                    <a:pos x="308" y="1399"/>
                  </a:cxn>
                  <a:cxn ang="0">
                    <a:pos x="319" y="1459"/>
                  </a:cxn>
                  <a:cxn ang="0">
                    <a:pos x="335" y="1470"/>
                  </a:cxn>
                  <a:cxn ang="0">
                    <a:pos x="319" y="1480"/>
                  </a:cxn>
                  <a:cxn ang="0">
                    <a:pos x="265" y="1486"/>
                  </a:cxn>
                  <a:cxn ang="0">
                    <a:pos x="211" y="1486"/>
                  </a:cxn>
                  <a:cxn ang="0">
                    <a:pos x="157" y="1491"/>
                  </a:cxn>
                  <a:cxn ang="0">
                    <a:pos x="103" y="1491"/>
                  </a:cxn>
                  <a:cxn ang="0">
                    <a:pos x="49" y="1497"/>
                  </a:cxn>
                  <a:cxn ang="0">
                    <a:pos x="0" y="1513"/>
                  </a:cxn>
                  <a:cxn ang="0">
                    <a:pos x="11" y="1534"/>
                  </a:cxn>
                  <a:cxn ang="0">
                    <a:pos x="27" y="1556"/>
                  </a:cxn>
                  <a:cxn ang="0">
                    <a:pos x="81" y="1594"/>
                  </a:cxn>
                  <a:cxn ang="0">
                    <a:pos x="135" y="1642"/>
                  </a:cxn>
                  <a:cxn ang="0">
                    <a:pos x="189" y="1691"/>
                  </a:cxn>
                  <a:cxn ang="0">
                    <a:pos x="244" y="1740"/>
                  </a:cxn>
                  <a:cxn ang="0">
                    <a:pos x="292" y="1788"/>
                  </a:cxn>
                  <a:cxn ang="0">
                    <a:pos x="346" y="1831"/>
                  </a:cxn>
                  <a:cxn ang="0">
                    <a:pos x="433" y="1831"/>
                  </a:cxn>
                  <a:cxn ang="0">
                    <a:pos x="525" y="1826"/>
                  </a:cxn>
                  <a:cxn ang="0">
                    <a:pos x="617" y="1815"/>
                  </a:cxn>
                  <a:cxn ang="0">
                    <a:pos x="709" y="1815"/>
                  </a:cxn>
                  <a:cxn ang="0">
                    <a:pos x="790" y="1837"/>
                  </a:cxn>
                  <a:cxn ang="0">
                    <a:pos x="855" y="1891"/>
                  </a:cxn>
                  <a:cxn ang="0">
                    <a:pos x="2148" y="1821"/>
                  </a:cxn>
                  <a:cxn ang="0">
                    <a:pos x="2154" y="1686"/>
                  </a:cxn>
                  <a:cxn ang="0">
                    <a:pos x="2154" y="1551"/>
                  </a:cxn>
                  <a:cxn ang="0">
                    <a:pos x="2154" y="1421"/>
                  </a:cxn>
                  <a:cxn ang="0">
                    <a:pos x="2159" y="1286"/>
                  </a:cxn>
                  <a:cxn ang="0">
                    <a:pos x="2164" y="1151"/>
                  </a:cxn>
                  <a:cxn ang="0">
                    <a:pos x="2175" y="1016"/>
                  </a:cxn>
                  <a:cxn ang="0">
                    <a:pos x="2197" y="983"/>
                  </a:cxn>
                  <a:cxn ang="0">
                    <a:pos x="2224" y="978"/>
                  </a:cxn>
                  <a:cxn ang="0">
                    <a:pos x="2251" y="978"/>
                  </a:cxn>
                  <a:cxn ang="0">
                    <a:pos x="2278" y="978"/>
                  </a:cxn>
                  <a:cxn ang="0">
                    <a:pos x="2305" y="972"/>
                  </a:cxn>
                  <a:cxn ang="0">
                    <a:pos x="2294" y="908"/>
                  </a:cxn>
                  <a:cxn ang="0">
                    <a:pos x="2235" y="756"/>
                  </a:cxn>
                  <a:cxn ang="0">
                    <a:pos x="2170" y="605"/>
                  </a:cxn>
                  <a:cxn ang="0">
                    <a:pos x="2110" y="454"/>
                  </a:cxn>
                  <a:cxn ang="0">
                    <a:pos x="2045" y="303"/>
                  </a:cxn>
                  <a:cxn ang="0">
                    <a:pos x="1986" y="151"/>
                  </a:cxn>
                  <a:cxn ang="0">
                    <a:pos x="1926" y="0"/>
                  </a:cxn>
                </a:cxnLst>
                <a:rect l="0" t="0" r="r" b="b"/>
                <a:pathLst>
                  <a:path w="2321" h="1923">
                    <a:moveTo>
                      <a:pt x="487" y="49"/>
                    </a:moveTo>
                    <a:lnTo>
                      <a:pt x="476" y="65"/>
                    </a:lnTo>
                    <a:lnTo>
                      <a:pt x="465" y="81"/>
                    </a:lnTo>
                    <a:lnTo>
                      <a:pt x="455" y="97"/>
                    </a:lnTo>
                    <a:lnTo>
                      <a:pt x="444" y="113"/>
                    </a:lnTo>
                    <a:lnTo>
                      <a:pt x="433" y="130"/>
                    </a:lnTo>
                    <a:lnTo>
                      <a:pt x="427" y="140"/>
                    </a:lnTo>
                    <a:lnTo>
                      <a:pt x="417" y="157"/>
                    </a:lnTo>
                    <a:lnTo>
                      <a:pt x="406" y="173"/>
                    </a:lnTo>
                    <a:lnTo>
                      <a:pt x="395" y="189"/>
                    </a:lnTo>
                    <a:lnTo>
                      <a:pt x="384" y="205"/>
                    </a:lnTo>
                    <a:lnTo>
                      <a:pt x="368" y="216"/>
                    </a:lnTo>
                    <a:lnTo>
                      <a:pt x="357" y="232"/>
                    </a:lnTo>
                    <a:lnTo>
                      <a:pt x="346" y="249"/>
                    </a:lnTo>
                    <a:lnTo>
                      <a:pt x="335" y="265"/>
                    </a:lnTo>
                    <a:lnTo>
                      <a:pt x="325" y="276"/>
                    </a:lnTo>
                    <a:lnTo>
                      <a:pt x="314" y="292"/>
                    </a:lnTo>
                    <a:lnTo>
                      <a:pt x="303" y="308"/>
                    </a:lnTo>
                    <a:lnTo>
                      <a:pt x="292" y="324"/>
                    </a:lnTo>
                    <a:lnTo>
                      <a:pt x="281" y="335"/>
                    </a:lnTo>
                    <a:lnTo>
                      <a:pt x="271" y="351"/>
                    </a:lnTo>
                    <a:lnTo>
                      <a:pt x="254" y="367"/>
                    </a:lnTo>
                    <a:lnTo>
                      <a:pt x="244" y="378"/>
                    </a:lnTo>
                    <a:lnTo>
                      <a:pt x="233" y="394"/>
                    </a:lnTo>
                    <a:lnTo>
                      <a:pt x="222" y="411"/>
                    </a:lnTo>
                    <a:lnTo>
                      <a:pt x="211" y="427"/>
                    </a:lnTo>
                    <a:lnTo>
                      <a:pt x="200" y="438"/>
                    </a:lnTo>
                    <a:lnTo>
                      <a:pt x="189" y="454"/>
                    </a:lnTo>
                    <a:lnTo>
                      <a:pt x="179" y="470"/>
                    </a:lnTo>
                    <a:lnTo>
                      <a:pt x="168" y="486"/>
                    </a:lnTo>
                    <a:lnTo>
                      <a:pt x="157" y="502"/>
                    </a:lnTo>
                    <a:lnTo>
                      <a:pt x="146" y="513"/>
                    </a:lnTo>
                    <a:lnTo>
                      <a:pt x="135" y="529"/>
                    </a:lnTo>
                    <a:lnTo>
                      <a:pt x="135" y="562"/>
                    </a:lnTo>
                    <a:lnTo>
                      <a:pt x="314" y="567"/>
                    </a:lnTo>
                    <a:lnTo>
                      <a:pt x="314" y="594"/>
                    </a:lnTo>
                    <a:lnTo>
                      <a:pt x="314" y="621"/>
                    </a:lnTo>
                    <a:lnTo>
                      <a:pt x="314" y="648"/>
                    </a:lnTo>
                    <a:lnTo>
                      <a:pt x="314" y="675"/>
                    </a:lnTo>
                    <a:lnTo>
                      <a:pt x="314" y="702"/>
                    </a:lnTo>
                    <a:lnTo>
                      <a:pt x="314" y="735"/>
                    </a:lnTo>
                    <a:lnTo>
                      <a:pt x="314" y="762"/>
                    </a:lnTo>
                    <a:lnTo>
                      <a:pt x="314" y="789"/>
                    </a:lnTo>
                    <a:lnTo>
                      <a:pt x="314" y="816"/>
                    </a:lnTo>
                    <a:lnTo>
                      <a:pt x="314" y="843"/>
                    </a:lnTo>
                    <a:lnTo>
                      <a:pt x="314" y="870"/>
                    </a:lnTo>
                    <a:lnTo>
                      <a:pt x="314" y="902"/>
                    </a:lnTo>
                    <a:lnTo>
                      <a:pt x="314" y="929"/>
                    </a:lnTo>
                    <a:lnTo>
                      <a:pt x="314" y="956"/>
                    </a:lnTo>
                    <a:lnTo>
                      <a:pt x="314" y="983"/>
                    </a:lnTo>
                    <a:lnTo>
                      <a:pt x="314" y="1010"/>
                    </a:lnTo>
                    <a:lnTo>
                      <a:pt x="314" y="1043"/>
                    </a:lnTo>
                    <a:lnTo>
                      <a:pt x="308" y="1070"/>
                    </a:lnTo>
                    <a:lnTo>
                      <a:pt x="308" y="1097"/>
                    </a:lnTo>
                    <a:lnTo>
                      <a:pt x="308" y="1124"/>
                    </a:lnTo>
                    <a:lnTo>
                      <a:pt x="308" y="1151"/>
                    </a:lnTo>
                    <a:lnTo>
                      <a:pt x="308" y="1178"/>
                    </a:lnTo>
                    <a:lnTo>
                      <a:pt x="308" y="1205"/>
                    </a:lnTo>
                    <a:lnTo>
                      <a:pt x="308" y="1237"/>
                    </a:lnTo>
                    <a:lnTo>
                      <a:pt x="308" y="1264"/>
                    </a:lnTo>
                    <a:lnTo>
                      <a:pt x="308" y="1291"/>
                    </a:lnTo>
                    <a:lnTo>
                      <a:pt x="308" y="1318"/>
                    </a:lnTo>
                    <a:lnTo>
                      <a:pt x="308" y="1345"/>
                    </a:lnTo>
                    <a:lnTo>
                      <a:pt x="308" y="1372"/>
                    </a:lnTo>
                    <a:lnTo>
                      <a:pt x="308" y="1399"/>
                    </a:lnTo>
                    <a:lnTo>
                      <a:pt x="308" y="1426"/>
                    </a:lnTo>
                    <a:lnTo>
                      <a:pt x="308" y="1453"/>
                    </a:lnTo>
                    <a:lnTo>
                      <a:pt x="314" y="1453"/>
                    </a:lnTo>
                    <a:lnTo>
                      <a:pt x="314" y="1459"/>
                    </a:lnTo>
                    <a:lnTo>
                      <a:pt x="319" y="1459"/>
                    </a:lnTo>
                    <a:lnTo>
                      <a:pt x="325" y="1459"/>
                    </a:lnTo>
                    <a:lnTo>
                      <a:pt x="325" y="1464"/>
                    </a:lnTo>
                    <a:lnTo>
                      <a:pt x="330" y="1464"/>
                    </a:lnTo>
                    <a:lnTo>
                      <a:pt x="335" y="1464"/>
                    </a:lnTo>
                    <a:lnTo>
                      <a:pt x="335" y="1470"/>
                    </a:lnTo>
                    <a:lnTo>
                      <a:pt x="341" y="1470"/>
                    </a:lnTo>
                    <a:lnTo>
                      <a:pt x="341" y="1475"/>
                    </a:lnTo>
                    <a:lnTo>
                      <a:pt x="341" y="1480"/>
                    </a:lnTo>
                    <a:lnTo>
                      <a:pt x="330" y="1480"/>
                    </a:lnTo>
                    <a:lnTo>
                      <a:pt x="319" y="1480"/>
                    </a:lnTo>
                    <a:lnTo>
                      <a:pt x="308" y="1480"/>
                    </a:lnTo>
                    <a:lnTo>
                      <a:pt x="298" y="1486"/>
                    </a:lnTo>
                    <a:lnTo>
                      <a:pt x="287" y="1486"/>
                    </a:lnTo>
                    <a:lnTo>
                      <a:pt x="276" y="1486"/>
                    </a:lnTo>
                    <a:lnTo>
                      <a:pt x="265" y="1486"/>
                    </a:lnTo>
                    <a:lnTo>
                      <a:pt x="254" y="1486"/>
                    </a:lnTo>
                    <a:lnTo>
                      <a:pt x="244" y="1486"/>
                    </a:lnTo>
                    <a:lnTo>
                      <a:pt x="233" y="1486"/>
                    </a:lnTo>
                    <a:lnTo>
                      <a:pt x="222" y="1486"/>
                    </a:lnTo>
                    <a:lnTo>
                      <a:pt x="211" y="1486"/>
                    </a:lnTo>
                    <a:lnTo>
                      <a:pt x="200" y="1486"/>
                    </a:lnTo>
                    <a:lnTo>
                      <a:pt x="189" y="1486"/>
                    </a:lnTo>
                    <a:lnTo>
                      <a:pt x="179" y="1486"/>
                    </a:lnTo>
                    <a:lnTo>
                      <a:pt x="168" y="1491"/>
                    </a:lnTo>
                    <a:lnTo>
                      <a:pt x="157" y="1491"/>
                    </a:lnTo>
                    <a:lnTo>
                      <a:pt x="146" y="1491"/>
                    </a:lnTo>
                    <a:lnTo>
                      <a:pt x="135" y="1491"/>
                    </a:lnTo>
                    <a:lnTo>
                      <a:pt x="124" y="1491"/>
                    </a:lnTo>
                    <a:lnTo>
                      <a:pt x="114" y="1491"/>
                    </a:lnTo>
                    <a:lnTo>
                      <a:pt x="103" y="1491"/>
                    </a:lnTo>
                    <a:lnTo>
                      <a:pt x="92" y="1491"/>
                    </a:lnTo>
                    <a:lnTo>
                      <a:pt x="81" y="1497"/>
                    </a:lnTo>
                    <a:lnTo>
                      <a:pt x="70" y="1497"/>
                    </a:lnTo>
                    <a:lnTo>
                      <a:pt x="60" y="1497"/>
                    </a:lnTo>
                    <a:lnTo>
                      <a:pt x="49" y="1497"/>
                    </a:lnTo>
                    <a:lnTo>
                      <a:pt x="38" y="1502"/>
                    </a:lnTo>
                    <a:lnTo>
                      <a:pt x="27" y="1502"/>
                    </a:lnTo>
                    <a:lnTo>
                      <a:pt x="22" y="1507"/>
                    </a:lnTo>
                    <a:lnTo>
                      <a:pt x="11" y="1507"/>
                    </a:lnTo>
                    <a:lnTo>
                      <a:pt x="0" y="1513"/>
                    </a:lnTo>
                    <a:lnTo>
                      <a:pt x="0" y="1518"/>
                    </a:lnTo>
                    <a:lnTo>
                      <a:pt x="5" y="1518"/>
                    </a:lnTo>
                    <a:lnTo>
                      <a:pt x="5" y="1524"/>
                    </a:lnTo>
                    <a:lnTo>
                      <a:pt x="11" y="1529"/>
                    </a:lnTo>
                    <a:lnTo>
                      <a:pt x="11" y="1534"/>
                    </a:lnTo>
                    <a:lnTo>
                      <a:pt x="11" y="1540"/>
                    </a:lnTo>
                    <a:lnTo>
                      <a:pt x="11" y="1545"/>
                    </a:lnTo>
                    <a:lnTo>
                      <a:pt x="5" y="1545"/>
                    </a:lnTo>
                    <a:lnTo>
                      <a:pt x="16" y="1551"/>
                    </a:lnTo>
                    <a:lnTo>
                      <a:pt x="27" y="1556"/>
                    </a:lnTo>
                    <a:lnTo>
                      <a:pt x="38" y="1567"/>
                    </a:lnTo>
                    <a:lnTo>
                      <a:pt x="49" y="1572"/>
                    </a:lnTo>
                    <a:lnTo>
                      <a:pt x="60" y="1578"/>
                    </a:lnTo>
                    <a:lnTo>
                      <a:pt x="70" y="1588"/>
                    </a:lnTo>
                    <a:lnTo>
                      <a:pt x="81" y="1594"/>
                    </a:lnTo>
                    <a:lnTo>
                      <a:pt x="92" y="1605"/>
                    </a:lnTo>
                    <a:lnTo>
                      <a:pt x="103" y="1610"/>
                    </a:lnTo>
                    <a:lnTo>
                      <a:pt x="114" y="1621"/>
                    </a:lnTo>
                    <a:lnTo>
                      <a:pt x="124" y="1632"/>
                    </a:lnTo>
                    <a:lnTo>
                      <a:pt x="135" y="1642"/>
                    </a:lnTo>
                    <a:lnTo>
                      <a:pt x="146" y="1648"/>
                    </a:lnTo>
                    <a:lnTo>
                      <a:pt x="157" y="1659"/>
                    </a:lnTo>
                    <a:lnTo>
                      <a:pt x="168" y="1669"/>
                    </a:lnTo>
                    <a:lnTo>
                      <a:pt x="179" y="1680"/>
                    </a:lnTo>
                    <a:lnTo>
                      <a:pt x="189" y="1691"/>
                    </a:lnTo>
                    <a:lnTo>
                      <a:pt x="200" y="1696"/>
                    </a:lnTo>
                    <a:lnTo>
                      <a:pt x="211" y="1707"/>
                    </a:lnTo>
                    <a:lnTo>
                      <a:pt x="222" y="1718"/>
                    </a:lnTo>
                    <a:lnTo>
                      <a:pt x="233" y="1729"/>
                    </a:lnTo>
                    <a:lnTo>
                      <a:pt x="244" y="1740"/>
                    </a:lnTo>
                    <a:lnTo>
                      <a:pt x="249" y="1750"/>
                    </a:lnTo>
                    <a:lnTo>
                      <a:pt x="260" y="1756"/>
                    </a:lnTo>
                    <a:lnTo>
                      <a:pt x="271" y="1767"/>
                    </a:lnTo>
                    <a:lnTo>
                      <a:pt x="281" y="1777"/>
                    </a:lnTo>
                    <a:lnTo>
                      <a:pt x="292" y="1788"/>
                    </a:lnTo>
                    <a:lnTo>
                      <a:pt x="303" y="1794"/>
                    </a:lnTo>
                    <a:lnTo>
                      <a:pt x="314" y="1804"/>
                    </a:lnTo>
                    <a:lnTo>
                      <a:pt x="325" y="1815"/>
                    </a:lnTo>
                    <a:lnTo>
                      <a:pt x="335" y="1821"/>
                    </a:lnTo>
                    <a:lnTo>
                      <a:pt x="346" y="1831"/>
                    </a:lnTo>
                    <a:lnTo>
                      <a:pt x="363" y="1831"/>
                    </a:lnTo>
                    <a:lnTo>
                      <a:pt x="379" y="1837"/>
                    </a:lnTo>
                    <a:lnTo>
                      <a:pt x="395" y="1837"/>
                    </a:lnTo>
                    <a:lnTo>
                      <a:pt x="411" y="1837"/>
                    </a:lnTo>
                    <a:lnTo>
                      <a:pt x="433" y="1831"/>
                    </a:lnTo>
                    <a:lnTo>
                      <a:pt x="449" y="1831"/>
                    </a:lnTo>
                    <a:lnTo>
                      <a:pt x="465" y="1831"/>
                    </a:lnTo>
                    <a:lnTo>
                      <a:pt x="487" y="1831"/>
                    </a:lnTo>
                    <a:lnTo>
                      <a:pt x="503" y="1826"/>
                    </a:lnTo>
                    <a:lnTo>
                      <a:pt x="525" y="1826"/>
                    </a:lnTo>
                    <a:lnTo>
                      <a:pt x="541" y="1821"/>
                    </a:lnTo>
                    <a:lnTo>
                      <a:pt x="563" y="1821"/>
                    </a:lnTo>
                    <a:lnTo>
                      <a:pt x="579" y="1815"/>
                    </a:lnTo>
                    <a:lnTo>
                      <a:pt x="601" y="1815"/>
                    </a:lnTo>
                    <a:lnTo>
                      <a:pt x="617" y="1815"/>
                    </a:lnTo>
                    <a:lnTo>
                      <a:pt x="638" y="1810"/>
                    </a:lnTo>
                    <a:lnTo>
                      <a:pt x="655" y="1810"/>
                    </a:lnTo>
                    <a:lnTo>
                      <a:pt x="671" y="1810"/>
                    </a:lnTo>
                    <a:lnTo>
                      <a:pt x="693" y="1810"/>
                    </a:lnTo>
                    <a:lnTo>
                      <a:pt x="709" y="1815"/>
                    </a:lnTo>
                    <a:lnTo>
                      <a:pt x="725" y="1815"/>
                    </a:lnTo>
                    <a:lnTo>
                      <a:pt x="741" y="1821"/>
                    </a:lnTo>
                    <a:lnTo>
                      <a:pt x="758" y="1821"/>
                    </a:lnTo>
                    <a:lnTo>
                      <a:pt x="774" y="1826"/>
                    </a:lnTo>
                    <a:lnTo>
                      <a:pt x="790" y="1837"/>
                    </a:lnTo>
                    <a:lnTo>
                      <a:pt x="806" y="1842"/>
                    </a:lnTo>
                    <a:lnTo>
                      <a:pt x="817" y="1853"/>
                    </a:lnTo>
                    <a:lnTo>
                      <a:pt x="833" y="1864"/>
                    </a:lnTo>
                    <a:lnTo>
                      <a:pt x="844" y="1875"/>
                    </a:lnTo>
                    <a:lnTo>
                      <a:pt x="855" y="1891"/>
                    </a:lnTo>
                    <a:lnTo>
                      <a:pt x="866" y="1907"/>
                    </a:lnTo>
                    <a:lnTo>
                      <a:pt x="877" y="1923"/>
                    </a:lnTo>
                    <a:lnTo>
                      <a:pt x="2132" y="1886"/>
                    </a:lnTo>
                    <a:lnTo>
                      <a:pt x="2148" y="1848"/>
                    </a:lnTo>
                    <a:lnTo>
                      <a:pt x="2148" y="1821"/>
                    </a:lnTo>
                    <a:lnTo>
                      <a:pt x="2148" y="1794"/>
                    </a:lnTo>
                    <a:lnTo>
                      <a:pt x="2148" y="1767"/>
                    </a:lnTo>
                    <a:lnTo>
                      <a:pt x="2148" y="1740"/>
                    </a:lnTo>
                    <a:lnTo>
                      <a:pt x="2154" y="1713"/>
                    </a:lnTo>
                    <a:lnTo>
                      <a:pt x="2154" y="1686"/>
                    </a:lnTo>
                    <a:lnTo>
                      <a:pt x="2154" y="1659"/>
                    </a:lnTo>
                    <a:lnTo>
                      <a:pt x="2154" y="1632"/>
                    </a:lnTo>
                    <a:lnTo>
                      <a:pt x="2154" y="1605"/>
                    </a:lnTo>
                    <a:lnTo>
                      <a:pt x="2154" y="1578"/>
                    </a:lnTo>
                    <a:lnTo>
                      <a:pt x="2154" y="1551"/>
                    </a:lnTo>
                    <a:lnTo>
                      <a:pt x="2154" y="1529"/>
                    </a:lnTo>
                    <a:lnTo>
                      <a:pt x="2154" y="1502"/>
                    </a:lnTo>
                    <a:lnTo>
                      <a:pt x="2154" y="1475"/>
                    </a:lnTo>
                    <a:lnTo>
                      <a:pt x="2154" y="1448"/>
                    </a:lnTo>
                    <a:lnTo>
                      <a:pt x="2154" y="1421"/>
                    </a:lnTo>
                    <a:lnTo>
                      <a:pt x="2154" y="1394"/>
                    </a:lnTo>
                    <a:lnTo>
                      <a:pt x="2159" y="1367"/>
                    </a:lnTo>
                    <a:lnTo>
                      <a:pt x="2159" y="1340"/>
                    </a:lnTo>
                    <a:lnTo>
                      <a:pt x="2159" y="1313"/>
                    </a:lnTo>
                    <a:lnTo>
                      <a:pt x="2159" y="1286"/>
                    </a:lnTo>
                    <a:lnTo>
                      <a:pt x="2159" y="1259"/>
                    </a:lnTo>
                    <a:lnTo>
                      <a:pt x="2159" y="1232"/>
                    </a:lnTo>
                    <a:lnTo>
                      <a:pt x="2159" y="1205"/>
                    </a:lnTo>
                    <a:lnTo>
                      <a:pt x="2164" y="1178"/>
                    </a:lnTo>
                    <a:lnTo>
                      <a:pt x="2164" y="1151"/>
                    </a:lnTo>
                    <a:lnTo>
                      <a:pt x="2164" y="1124"/>
                    </a:lnTo>
                    <a:lnTo>
                      <a:pt x="2164" y="1097"/>
                    </a:lnTo>
                    <a:lnTo>
                      <a:pt x="2170" y="1070"/>
                    </a:lnTo>
                    <a:lnTo>
                      <a:pt x="2170" y="1043"/>
                    </a:lnTo>
                    <a:lnTo>
                      <a:pt x="2175" y="1016"/>
                    </a:lnTo>
                    <a:lnTo>
                      <a:pt x="2175" y="989"/>
                    </a:lnTo>
                    <a:lnTo>
                      <a:pt x="2181" y="989"/>
                    </a:lnTo>
                    <a:lnTo>
                      <a:pt x="2186" y="983"/>
                    </a:lnTo>
                    <a:lnTo>
                      <a:pt x="2191" y="983"/>
                    </a:lnTo>
                    <a:lnTo>
                      <a:pt x="2197" y="983"/>
                    </a:lnTo>
                    <a:lnTo>
                      <a:pt x="2202" y="983"/>
                    </a:lnTo>
                    <a:lnTo>
                      <a:pt x="2208" y="983"/>
                    </a:lnTo>
                    <a:lnTo>
                      <a:pt x="2213" y="983"/>
                    </a:lnTo>
                    <a:lnTo>
                      <a:pt x="2218" y="983"/>
                    </a:lnTo>
                    <a:lnTo>
                      <a:pt x="2224" y="978"/>
                    </a:lnTo>
                    <a:lnTo>
                      <a:pt x="2229" y="978"/>
                    </a:lnTo>
                    <a:lnTo>
                      <a:pt x="2235" y="978"/>
                    </a:lnTo>
                    <a:lnTo>
                      <a:pt x="2240" y="978"/>
                    </a:lnTo>
                    <a:lnTo>
                      <a:pt x="2246" y="978"/>
                    </a:lnTo>
                    <a:lnTo>
                      <a:pt x="2251" y="978"/>
                    </a:lnTo>
                    <a:lnTo>
                      <a:pt x="2256" y="978"/>
                    </a:lnTo>
                    <a:lnTo>
                      <a:pt x="2262" y="978"/>
                    </a:lnTo>
                    <a:lnTo>
                      <a:pt x="2267" y="978"/>
                    </a:lnTo>
                    <a:lnTo>
                      <a:pt x="2273" y="978"/>
                    </a:lnTo>
                    <a:lnTo>
                      <a:pt x="2278" y="978"/>
                    </a:lnTo>
                    <a:lnTo>
                      <a:pt x="2283" y="978"/>
                    </a:lnTo>
                    <a:lnTo>
                      <a:pt x="2289" y="978"/>
                    </a:lnTo>
                    <a:lnTo>
                      <a:pt x="2294" y="978"/>
                    </a:lnTo>
                    <a:lnTo>
                      <a:pt x="2300" y="978"/>
                    </a:lnTo>
                    <a:lnTo>
                      <a:pt x="2305" y="972"/>
                    </a:lnTo>
                    <a:lnTo>
                      <a:pt x="2310" y="972"/>
                    </a:lnTo>
                    <a:lnTo>
                      <a:pt x="2316" y="967"/>
                    </a:lnTo>
                    <a:lnTo>
                      <a:pt x="2321" y="967"/>
                    </a:lnTo>
                    <a:lnTo>
                      <a:pt x="2310" y="940"/>
                    </a:lnTo>
                    <a:lnTo>
                      <a:pt x="2294" y="908"/>
                    </a:lnTo>
                    <a:lnTo>
                      <a:pt x="2283" y="875"/>
                    </a:lnTo>
                    <a:lnTo>
                      <a:pt x="2273" y="848"/>
                    </a:lnTo>
                    <a:lnTo>
                      <a:pt x="2262" y="816"/>
                    </a:lnTo>
                    <a:lnTo>
                      <a:pt x="2246" y="789"/>
                    </a:lnTo>
                    <a:lnTo>
                      <a:pt x="2235" y="756"/>
                    </a:lnTo>
                    <a:lnTo>
                      <a:pt x="2224" y="724"/>
                    </a:lnTo>
                    <a:lnTo>
                      <a:pt x="2208" y="697"/>
                    </a:lnTo>
                    <a:lnTo>
                      <a:pt x="2197" y="665"/>
                    </a:lnTo>
                    <a:lnTo>
                      <a:pt x="2186" y="638"/>
                    </a:lnTo>
                    <a:lnTo>
                      <a:pt x="2170" y="605"/>
                    </a:lnTo>
                    <a:lnTo>
                      <a:pt x="2159" y="578"/>
                    </a:lnTo>
                    <a:lnTo>
                      <a:pt x="2148" y="546"/>
                    </a:lnTo>
                    <a:lnTo>
                      <a:pt x="2137" y="513"/>
                    </a:lnTo>
                    <a:lnTo>
                      <a:pt x="2121" y="486"/>
                    </a:lnTo>
                    <a:lnTo>
                      <a:pt x="2110" y="454"/>
                    </a:lnTo>
                    <a:lnTo>
                      <a:pt x="2099" y="427"/>
                    </a:lnTo>
                    <a:lnTo>
                      <a:pt x="2083" y="394"/>
                    </a:lnTo>
                    <a:lnTo>
                      <a:pt x="2072" y="362"/>
                    </a:lnTo>
                    <a:lnTo>
                      <a:pt x="2062" y="335"/>
                    </a:lnTo>
                    <a:lnTo>
                      <a:pt x="2045" y="303"/>
                    </a:lnTo>
                    <a:lnTo>
                      <a:pt x="2035" y="276"/>
                    </a:lnTo>
                    <a:lnTo>
                      <a:pt x="2024" y="243"/>
                    </a:lnTo>
                    <a:lnTo>
                      <a:pt x="2013" y="211"/>
                    </a:lnTo>
                    <a:lnTo>
                      <a:pt x="1997" y="184"/>
                    </a:lnTo>
                    <a:lnTo>
                      <a:pt x="1986" y="151"/>
                    </a:lnTo>
                    <a:lnTo>
                      <a:pt x="1975" y="124"/>
                    </a:lnTo>
                    <a:lnTo>
                      <a:pt x="1964" y="92"/>
                    </a:lnTo>
                    <a:lnTo>
                      <a:pt x="1948" y="59"/>
                    </a:lnTo>
                    <a:lnTo>
                      <a:pt x="1937" y="32"/>
                    </a:lnTo>
                    <a:lnTo>
                      <a:pt x="1926" y="0"/>
                    </a:lnTo>
                    <a:lnTo>
                      <a:pt x="747" y="49"/>
                    </a:lnTo>
                    <a:lnTo>
                      <a:pt x="487"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45" name="Freeform 186"/>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close/>
                  </a:path>
                </a:pathLst>
              </a:custGeom>
              <a:solidFill>
                <a:srgbClr val="FF4040"/>
              </a:solidFill>
              <a:ln w="9525">
                <a:noFill/>
                <a:round/>
                <a:headEnd/>
                <a:tailEnd/>
              </a:ln>
            </p:spPr>
            <p:txBody>
              <a:bodyPr/>
              <a:lstStyle/>
              <a:p>
                <a:endParaRPr lang="en-US" dirty="0">
                  <a:solidFill>
                    <a:srgbClr val="000000"/>
                  </a:solidFill>
                </a:endParaRPr>
              </a:p>
            </p:txBody>
          </p:sp>
          <p:sp>
            <p:nvSpPr>
              <p:cNvPr id="246" name="Freeform 187"/>
              <p:cNvSpPr>
                <a:spLocks/>
              </p:cNvSpPr>
              <p:nvPr/>
            </p:nvSpPr>
            <p:spPr bwMode="auto">
              <a:xfrm>
                <a:off x="1090" y="918"/>
                <a:ext cx="1709" cy="929"/>
              </a:xfrm>
              <a:custGeom>
                <a:avLst/>
                <a:gdLst/>
                <a:ahLst/>
                <a:cxnLst>
                  <a:cxn ang="0">
                    <a:pos x="10" y="76"/>
                  </a:cxn>
                  <a:cxn ang="0">
                    <a:pos x="27" y="130"/>
                  </a:cxn>
                  <a:cxn ang="0">
                    <a:pos x="48" y="189"/>
                  </a:cxn>
                  <a:cxn ang="0">
                    <a:pos x="70" y="243"/>
                  </a:cxn>
                  <a:cxn ang="0">
                    <a:pos x="91" y="297"/>
                  </a:cxn>
                  <a:cxn ang="0">
                    <a:pos x="113" y="351"/>
                  </a:cxn>
                  <a:cxn ang="0">
                    <a:pos x="135" y="411"/>
                  </a:cxn>
                  <a:cxn ang="0">
                    <a:pos x="156" y="465"/>
                  </a:cxn>
                  <a:cxn ang="0">
                    <a:pos x="183" y="519"/>
                  </a:cxn>
                  <a:cxn ang="0">
                    <a:pos x="205" y="573"/>
                  </a:cxn>
                  <a:cxn ang="0">
                    <a:pos x="227" y="627"/>
                  </a:cxn>
                  <a:cxn ang="0">
                    <a:pos x="248" y="681"/>
                  </a:cxn>
                  <a:cxn ang="0">
                    <a:pos x="270" y="740"/>
                  </a:cxn>
                  <a:cxn ang="0">
                    <a:pos x="292" y="794"/>
                  </a:cxn>
                  <a:cxn ang="0">
                    <a:pos x="313" y="848"/>
                  </a:cxn>
                  <a:cxn ang="0">
                    <a:pos x="335" y="902"/>
                  </a:cxn>
                  <a:cxn ang="0">
                    <a:pos x="1709" y="881"/>
                  </a:cxn>
                  <a:cxn ang="0">
                    <a:pos x="1688" y="827"/>
                  </a:cxn>
                  <a:cxn ang="0">
                    <a:pos x="1666" y="773"/>
                  </a:cxn>
                  <a:cxn ang="0">
                    <a:pos x="1644" y="713"/>
                  </a:cxn>
                  <a:cxn ang="0">
                    <a:pos x="1623" y="659"/>
                  </a:cxn>
                  <a:cxn ang="0">
                    <a:pos x="1601" y="605"/>
                  </a:cxn>
                  <a:cxn ang="0">
                    <a:pos x="1574" y="546"/>
                  </a:cxn>
                  <a:cxn ang="0">
                    <a:pos x="1552" y="492"/>
                  </a:cxn>
                  <a:cxn ang="0">
                    <a:pos x="1531" y="438"/>
                  </a:cxn>
                  <a:cxn ang="0">
                    <a:pos x="1509" y="384"/>
                  </a:cxn>
                  <a:cxn ang="0">
                    <a:pos x="1488" y="324"/>
                  </a:cxn>
                  <a:cxn ang="0">
                    <a:pos x="1460" y="270"/>
                  </a:cxn>
                  <a:cxn ang="0">
                    <a:pos x="1439" y="216"/>
                  </a:cxn>
                  <a:cxn ang="0">
                    <a:pos x="1417" y="162"/>
                  </a:cxn>
                  <a:cxn ang="0">
                    <a:pos x="1390" y="108"/>
                  </a:cxn>
                  <a:cxn ang="0">
                    <a:pos x="1368" y="54"/>
                  </a:cxn>
                  <a:cxn ang="0">
                    <a:pos x="1341" y="0"/>
                  </a:cxn>
                </a:cxnLst>
                <a:rect l="0" t="0" r="r" b="b"/>
                <a:pathLst>
                  <a:path w="1709" h="929">
                    <a:moveTo>
                      <a:pt x="0" y="49"/>
                    </a:moveTo>
                    <a:lnTo>
                      <a:pt x="10" y="76"/>
                    </a:lnTo>
                    <a:lnTo>
                      <a:pt x="21" y="103"/>
                    </a:lnTo>
                    <a:lnTo>
                      <a:pt x="27" y="130"/>
                    </a:lnTo>
                    <a:lnTo>
                      <a:pt x="37" y="162"/>
                    </a:lnTo>
                    <a:lnTo>
                      <a:pt x="48" y="189"/>
                    </a:lnTo>
                    <a:lnTo>
                      <a:pt x="59" y="216"/>
                    </a:lnTo>
                    <a:lnTo>
                      <a:pt x="70" y="243"/>
                    </a:lnTo>
                    <a:lnTo>
                      <a:pt x="81" y="270"/>
                    </a:lnTo>
                    <a:lnTo>
                      <a:pt x="91" y="297"/>
                    </a:lnTo>
                    <a:lnTo>
                      <a:pt x="102" y="324"/>
                    </a:lnTo>
                    <a:lnTo>
                      <a:pt x="113" y="351"/>
                    </a:lnTo>
                    <a:lnTo>
                      <a:pt x="124" y="378"/>
                    </a:lnTo>
                    <a:lnTo>
                      <a:pt x="135" y="411"/>
                    </a:lnTo>
                    <a:lnTo>
                      <a:pt x="146" y="438"/>
                    </a:lnTo>
                    <a:lnTo>
                      <a:pt x="156" y="465"/>
                    </a:lnTo>
                    <a:lnTo>
                      <a:pt x="167" y="492"/>
                    </a:lnTo>
                    <a:lnTo>
                      <a:pt x="183" y="519"/>
                    </a:lnTo>
                    <a:lnTo>
                      <a:pt x="194" y="546"/>
                    </a:lnTo>
                    <a:lnTo>
                      <a:pt x="205" y="573"/>
                    </a:lnTo>
                    <a:lnTo>
                      <a:pt x="216" y="600"/>
                    </a:lnTo>
                    <a:lnTo>
                      <a:pt x="227" y="627"/>
                    </a:lnTo>
                    <a:lnTo>
                      <a:pt x="238" y="654"/>
                    </a:lnTo>
                    <a:lnTo>
                      <a:pt x="248" y="681"/>
                    </a:lnTo>
                    <a:lnTo>
                      <a:pt x="259" y="708"/>
                    </a:lnTo>
                    <a:lnTo>
                      <a:pt x="270" y="740"/>
                    </a:lnTo>
                    <a:lnTo>
                      <a:pt x="281" y="767"/>
                    </a:lnTo>
                    <a:lnTo>
                      <a:pt x="292" y="794"/>
                    </a:lnTo>
                    <a:lnTo>
                      <a:pt x="303" y="821"/>
                    </a:lnTo>
                    <a:lnTo>
                      <a:pt x="313" y="848"/>
                    </a:lnTo>
                    <a:lnTo>
                      <a:pt x="324" y="875"/>
                    </a:lnTo>
                    <a:lnTo>
                      <a:pt x="335" y="902"/>
                    </a:lnTo>
                    <a:lnTo>
                      <a:pt x="346" y="929"/>
                    </a:lnTo>
                    <a:lnTo>
                      <a:pt x="1709" y="881"/>
                    </a:lnTo>
                    <a:lnTo>
                      <a:pt x="1699" y="854"/>
                    </a:lnTo>
                    <a:lnTo>
                      <a:pt x="1688" y="827"/>
                    </a:lnTo>
                    <a:lnTo>
                      <a:pt x="1677" y="800"/>
                    </a:lnTo>
                    <a:lnTo>
                      <a:pt x="1666" y="773"/>
                    </a:lnTo>
                    <a:lnTo>
                      <a:pt x="1655" y="740"/>
                    </a:lnTo>
                    <a:lnTo>
                      <a:pt x="1644" y="713"/>
                    </a:lnTo>
                    <a:lnTo>
                      <a:pt x="1634" y="686"/>
                    </a:lnTo>
                    <a:lnTo>
                      <a:pt x="1623" y="659"/>
                    </a:lnTo>
                    <a:lnTo>
                      <a:pt x="1612" y="632"/>
                    </a:lnTo>
                    <a:lnTo>
                      <a:pt x="1601" y="605"/>
                    </a:lnTo>
                    <a:lnTo>
                      <a:pt x="1590" y="578"/>
                    </a:lnTo>
                    <a:lnTo>
                      <a:pt x="1574" y="546"/>
                    </a:lnTo>
                    <a:lnTo>
                      <a:pt x="1563" y="519"/>
                    </a:lnTo>
                    <a:lnTo>
                      <a:pt x="1552" y="492"/>
                    </a:lnTo>
                    <a:lnTo>
                      <a:pt x="1542" y="465"/>
                    </a:lnTo>
                    <a:lnTo>
                      <a:pt x="1531" y="438"/>
                    </a:lnTo>
                    <a:lnTo>
                      <a:pt x="1520" y="411"/>
                    </a:lnTo>
                    <a:lnTo>
                      <a:pt x="1509" y="384"/>
                    </a:lnTo>
                    <a:lnTo>
                      <a:pt x="1498" y="351"/>
                    </a:lnTo>
                    <a:lnTo>
                      <a:pt x="1488" y="324"/>
                    </a:lnTo>
                    <a:lnTo>
                      <a:pt x="1477" y="297"/>
                    </a:lnTo>
                    <a:lnTo>
                      <a:pt x="1460" y="270"/>
                    </a:lnTo>
                    <a:lnTo>
                      <a:pt x="1450" y="243"/>
                    </a:lnTo>
                    <a:lnTo>
                      <a:pt x="1439" y="216"/>
                    </a:lnTo>
                    <a:lnTo>
                      <a:pt x="1428" y="189"/>
                    </a:lnTo>
                    <a:lnTo>
                      <a:pt x="1417" y="162"/>
                    </a:lnTo>
                    <a:lnTo>
                      <a:pt x="1401" y="135"/>
                    </a:lnTo>
                    <a:lnTo>
                      <a:pt x="1390" y="108"/>
                    </a:lnTo>
                    <a:lnTo>
                      <a:pt x="1379" y="81"/>
                    </a:lnTo>
                    <a:lnTo>
                      <a:pt x="1368" y="54"/>
                    </a:lnTo>
                    <a:lnTo>
                      <a:pt x="1352" y="27"/>
                    </a:lnTo>
                    <a:lnTo>
                      <a:pt x="1341" y="0"/>
                    </a:lnTo>
                    <a:lnTo>
                      <a:pt x="0"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47" name="Freeform 188"/>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48" name="Freeform 189"/>
              <p:cNvSpPr>
                <a:spLocks/>
              </p:cNvSpPr>
              <p:nvPr/>
            </p:nvSpPr>
            <p:spPr bwMode="auto">
              <a:xfrm>
                <a:off x="743" y="972"/>
                <a:ext cx="330" cy="405"/>
              </a:xfrm>
              <a:custGeom>
                <a:avLst/>
                <a:gdLst/>
                <a:ahLst/>
                <a:cxnLst>
                  <a:cxn ang="0">
                    <a:pos x="130" y="405"/>
                  </a:cxn>
                  <a:cxn ang="0">
                    <a:pos x="130" y="384"/>
                  </a:cxn>
                  <a:cxn ang="0">
                    <a:pos x="130" y="357"/>
                  </a:cxn>
                  <a:cxn ang="0">
                    <a:pos x="135" y="335"/>
                  </a:cxn>
                  <a:cxn ang="0">
                    <a:pos x="146" y="308"/>
                  </a:cxn>
                  <a:cxn ang="0">
                    <a:pos x="157" y="286"/>
                  </a:cxn>
                  <a:cxn ang="0">
                    <a:pos x="168" y="265"/>
                  </a:cxn>
                  <a:cxn ang="0">
                    <a:pos x="184" y="243"/>
                  </a:cxn>
                  <a:cxn ang="0">
                    <a:pos x="200" y="222"/>
                  </a:cxn>
                  <a:cxn ang="0">
                    <a:pos x="217" y="200"/>
                  </a:cxn>
                  <a:cxn ang="0">
                    <a:pos x="238" y="184"/>
                  </a:cxn>
                  <a:cxn ang="0">
                    <a:pos x="255" y="162"/>
                  </a:cxn>
                  <a:cxn ang="0">
                    <a:pos x="271" y="141"/>
                  </a:cxn>
                  <a:cxn ang="0">
                    <a:pos x="287" y="119"/>
                  </a:cxn>
                  <a:cxn ang="0">
                    <a:pos x="303" y="97"/>
                  </a:cxn>
                  <a:cxn ang="0">
                    <a:pos x="319" y="76"/>
                  </a:cxn>
                  <a:cxn ang="0">
                    <a:pos x="330" y="54"/>
                  </a:cxn>
                  <a:cxn ang="0">
                    <a:pos x="298" y="16"/>
                  </a:cxn>
                  <a:cxn ang="0">
                    <a:pos x="276" y="38"/>
                  </a:cxn>
                  <a:cxn ang="0">
                    <a:pos x="255" y="65"/>
                  </a:cxn>
                  <a:cxn ang="0">
                    <a:pos x="238" y="92"/>
                  </a:cxn>
                  <a:cxn ang="0">
                    <a:pos x="217" y="114"/>
                  </a:cxn>
                  <a:cxn ang="0">
                    <a:pos x="200" y="141"/>
                  </a:cxn>
                  <a:cxn ang="0">
                    <a:pos x="179" y="168"/>
                  </a:cxn>
                  <a:cxn ang="0">
                    <a:pos x="163" y="195"/>
                  </a:cxn>
                  <a:cxn ang="0">
                    <a:pos x="141" y="216"/>
                  </a:cxn>
                  <a:cxn ang="0">
                    <a:pos x="125" y="243"/>
                  </a:cxn>
                  <a:cxn ang="0">
                    <a:pos x="103" y="270"/>
                  </a:cxn>
                  <a:cxn ang="0">
                    <a:pos x="87" y="292"/>
                  </a:cxn>
                  <a:cxn ang="0">
                    <a:pos x="65" y="319"/>
                  </a:cxn>
                  <a:cxn ang="0">
                    <a:pos x="49" y="346"/>
                  </a:cxn>
                  <a:cxn ang="0">
                    <a:pos x="27" y="367"/>
                  </a:cxn>
                  <a:cxn ang="0">
                    <a:pos x="6" y="394"/>
                  </a:cxn>
                </a:cxnLst>
                <a:rect l="0" t="0" r="r" b="b"/>
                <a:pathLst>
                  <a:path w="330" h="405">
                    <a:moveTo>
                      <a:pt x="0" y="405"/>
                    </a:moveTo>
                    <a:lnTo>
                      <a:pt x="130" y="405"/>
                    </a:lnTo>
                    <a:lnTo>
                      <a:pt x="130" y="394"/>
                    </a:lnTo>
                    <a:lnTo>
                      <a:pt x="130" y="384"/>
                    </a:lnTo>
                    <a:lnTo>
                      <a:pt x="130" y="367"/>
                    </a:lnTo>
                    <a:lnTo>
                      <a:pt x="130" y="357"/>
                    </a:lnTo>
                    <a:lnTo>
                      <a:pt x="135" y="346"/>
                    </a:lnTo>
                    <a:lnTo>
                      <a:pt x="135" y="335"/>
                    </a:lnTo>
                    <a:lnTo>
                      <a:pt x="141" y="319"/>
                    </a:lnTo>
                    <a:lnTo>
                      <a:pt x="146" y="308"/>
                    </a:lnTo>
                    <a:lnTo>
                      <a:pt x="152" y="297"/>
                    </a:lnTo>
                    <a:lnTo>
                      <a:pt x="157" y="286"/>
                    </a:lnTo>
                    <a:lnTo>
                      <a:pt x="163" y="276"/>
                    </a:lnTo>
                    <a:lnTo>
                      <a:pt x="168" y="265"/>
                    </a:lnTo>
                    <a:lnTo>
                      <a:pt x="179" y="254"/>
                    </a:lnTo>
                    <a:lnTo>
                      <a:pt x="184" y="243"/>
                    </a:lnTo>
                    <a:lnTo>
                      <a:pt x="195" y="232"/>
                    </a:lnTo>
                    <a:lnTo>
                      <a:pt x="200" y="222"/>
                    </a:lnTo>
                    <a:lnTo>
                      <a:pt x="211" y="211"/>
                    </a:lnTo>
                    <a:lnTo>
                      <a:pt x="217" y="200"/>
                    </a:lnTo>
                    <a:lnTo>
                      <a:pt x="227" y="195"/>
                    </a:lnTo>
                    <a:lnTo>
                      <a:pt x="238" y="184"/>
                    </a:lnTo>
                    <a:lnTo>
                      <a:pt x="244" y="173"/>
                    </a:lnTo>
                    <a:lnTo>
                      <a:pt x="255" y="162"/>
                    </a:lnTo>
                    <a:lnTo>
                      <a:pt x="265" y="151"/>
                    </a:lnTo>
                    <a:lnTo>
                      <a:pt x="271" y="141"/>
                    </a:lnTo>
                    <a:lnTo>
                      <a:pt x="282" y="130"/>
                    </a:lnTo>
                    <a:lnTo>
                      <a:pt x="287" y="119"/>
                    </a:lnTo>
                    <a:lnTo>
                      <a:pt x="298" y="108"/>
                    </a:lnTo>
                    <a:lnTo>
                      <a:pt x="303" y="97"/>
                    </a:lnTo>
                    <a:lnTo>
                      <a:pt x="314" y="86"/>
                    </a:lnTo>
                    <a:lnTo>
                      <a:pt x="319" y="76"/>
                    </a:lnTo>
                    <a:lnTo>
                      <a:pt x="325" y="65"/>
                    </a:lnTo>
                    <a:lnTo>
                      <a:pt x="330" y="54"/>
                    </a:lnTo>
                    <a:lnTo>
                      <a:pt x="309" y="0"/>
                    </a:lnTo>
                    <a:lnTo>
                      <a:pt x="298" y="16"/>
                    </a:lnTo>
                    <a:lnTo>
                      <a:pt x="287" y="27"/>
                    </a:lnTo>
                    <a:lnTo>
                      <a:pt x="276" y="38"/>
                    </a:lnTo>
                    <a:lnTo>
                      <a:pt x="265" y="54"/>
                    </a:lnTo>
                    <a:lnTo>
                      <a:pt x="255" y="65"/>
                    </a:lnTo>
                    <a:lnTo>
                      <a:pt x="244" y="76"/>
                    </a:lnTo>
                    <a:lnTo>
                      <a:pt x="238" y="92"/>
                    </a:lnTo>
                    <a:lnTo>
                      <a:pt x="227" y="103"/>
                    </a:lnTo>
                    <a:lnTo>
                      <a:pt x="217" y="114"/>
                    </a:lnTo>
                    <a:lnTo>
                      <a:pt x="206" y="130"/>
                    </a:lnTo>
                    <a:lnTo>
                      <a:pt x="200" y="141"/>
                    </a:lnTo>
                    <a:lnTo>
                      <a:pt x="190" y="151"/>
                    </a:lnTo>
                    <a:lnTo>
                      <a:pt x="179" y="168"/>
                    </a:lnTo>
                    <a:lnTo>
                      <a:pt x="168" y="178"/>
                    </a:lnTo>
                    <a:lnTo>
                      <a:pt x="163" y="195"/>
                    </a:lnTo>
                    <a:lnTo>
                      <a:pt x="152" y="205"/>
                    </a:lnTo>
                    <a:lnTo>
                      <a:pt x="141" y="216"/>
                    </a:lnTo>
                    <a:lnTo>
                      <a:pt x="130" y="232"/>
                    </a:lnTo>
                    <a:lnTo>
                      <a:pt x="125" y="243"/>
                    </a:lnTo>
                    <a:lnTo>
                      <a:pt x="114" y="254"/>
                    </a:lnTo>
                    <a:lnTo>
                      <a:pt x="103" y="270"/>
                    </a:lnTo>
                    <a:lnTo>
                      <a:pt x="92" y="281"/>
                    </a:lnTo>
                    <a:lnTo>
                      <a:pt x="87" y="292"/>
                    </a:lnTo>
                    <a:lnTo>
                      <a:pt x="76" y="308"/>
                    </a:lnTo>
                    <a:lnTo>
                      <a:pt x="65" y="319"/>
                    </a:lnTo>
                    <a:lnTo>
                      <a:pt x="54" y="330"/>
                    </a:lnTo>
                    <a:lnTo>
                      <a:pt x="49" y="346"/>
                    </a:lnTo>
                    <a:lnTo>
                      <a:pt x="38" y="357"/>
                    </a:lnTo>
                    <a:lnTo>
                      <a:pt x="27" y="367"/>
                    </a:lnTo>
                    <a:lnTo>
                      <a:pt x="16" y="384"/>
                    </a:lnTo>
                    <a:lnTo>
                      <a:pt x="6" y="394"/>
                    </a:lnTo>
                    <a:lnTo>
                      <a:pt x="0" y="40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49" name="Freeform 190"/>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close/>
                  </a:path>
                </a:pathLst>
              </a:custGeom>
              <a:solidFill>
                <a:srgbClr val="E1E7D7"/>
              </a:solidFill>
              <a:ln w="9525">
                <a:noFill/>
                <a:round/>
                <a:headEnd/>
                <a:tailEnd/>
              </a:ln>
            </p:spPr>
            <p:txBody>
              <a:bodyPr/>
              <a:lstStyle/>
              <a:p>
                <a:endParaRPr lang="en-US" dirty="0">
                  <a:solidFill>
                    <a:srgbClr val="000000"/>
                  </a:solidFill>
                </a:endParaRPr>
              </a:p>
            </p:txBody>
          </p:sp>
          <p:sp>
            <p:nvSpPr>
              <p:cNvPr id="250" name="Freeform 191"/>
              <p:cNvSpPr>
                <a:spLocks/>
              </p:cNvSpPr>
              <p:nvPr/>
            </p:nvSpPr>
            <p:spPr bwMode="auto">
              <a:xfrm>
                <a:off x="900" y="1058"/>
                <a:ext cx="547" cy="1670"/>
              </a:xfrm>
              <a:custGeom>
                <a:avLst/>
                <a:gdLst/>
                <a:ahLst/>
                <a:cxnLst>
                  <a:cxn ang="0">
                    <a:pos x="98" y="530"/>
                  </a:cxn>
                  <a:cxn ang="0">
                    <a:pos x="119" y="546"/>
                  </a:cxn>
                  <a:cxn ang="0">
                    <a:pos x="146" y="562"/>
                  </a:cxn>
                  <a:cxn ang="0">
                    <a:pos x="168" y="584"/>
                  </a:cxn>
                  <a:cxn ang="0">
                    <a:pos x="195" y="600"/>
                  </a:cxn>
                  <a:cxn ang="0">
                    <a:pos x="217" y="622"/>
                  </a:cxn>
                  <a:cxn ang="0">
                    <a:pos x="238" y="643"/>
                  </a:cxn>
                  <a:cxn ang="0">
                    <a:pos x="260" y="660"/>
                  </a:cxn>
                  <a:cxn ang="0">
                    <a:pos x="281" y="681"/>
                  </a:cxn>
                  <a:cxn ang="0">
                    <a:pos x="309" y="703"/>
                  </a:cxn>
                  <a:cxn ang="0">
                    <a:pos x="330" y="719"/>
                  </a:cxn>
                  <a:cxn ang="0">
                    <a:pos x="352" y="741"/>
                  </a:cxn>
                  <a:cxn ang="0">
                    <a:pos x="373" y="762"/>
                  </a:cxn>
                  <a:cxn ang="0">
                    <a:pos x="395" y="784"/>
                  </a:cxn>
                  <a:cxn ang="0">
                    <a:pos x="417" y="805"/>
                  </a:cxn>
                  <a:cxn ang="0">
                    <a:pos x="438" y="827"/>
                  </a:cxn>
                  <a:cxn ang="0">
                    <a:pos x="460" y="849"/>
                  </a:cxn>
                  <a:cxn ang="0">
                    <a:pos x="455" y="892"/>
                  </a:cxn>
                  <a:cxn ang="0">
                    <a:pos x="449" y="941"/>
                  </a:cxn>
                  <a:cxn ang="0">
                    <a:pos x="444" y="989"/>
                  </a:cxn>
                  <a:cxn ang="0">
                    <a:pos x="438" y="1032"/>
                  </a:cxn>
                  <a:cxn ang="0">
                    <a:pos x="438" y="1081"/>
                  </a:cxn>
                  <a:cxn ang="0">
                    <a:pos x="433" y="1130"/>
                  </a:cxn>
                  <a:cxn ang="0">
                    <a:pos x="433" y="1178"/>
                  </a:cxn>
                  <a:cxn ang="0">
                    <a:pos x="433" y="1227"/>
                  </a:cxn>
                  <a:cxn ang="0">
                    <a:pos x="433" y="1276"/>
                  </a:cxn>
                  <a:cxn ang="0">
                    <a:pos x="433" y="1319"/>
                  </a:cxn>
                  <a:cxn ang="0">
                    <a:pos x="433" y="1367"/>
                  </a:cxn>
                  <a:cxn ang="0">
                    <a:pos x="433" y="1416"/>
                  </a:cxn>
                  <a:cxn ang="0">
                    <a:pos x="433" y="1459"/>
                  </a:cxn>
                  <a:cxn ang="0">
                    <a:pos x="433" y="1508"/>
                  </a:cxn>
                  <a:cxn ang="0">
                    <a:pos x="433" y="1551"/>
                  </a:cxn>
                  <a:cxn ang="0">
                    <a:pos x="433" y="1594"/>
                  </a:cxn>
                  <a:cxn ang="0">
                    <a:pos x="444" y="1605"/>
                  </a:cxn>
                  <a:cxn ang="0">
                    <a:pos x="449" y="1610"/>
                  </a:cxn>
                  <a:cxn ang="0">
                    <a:pos x="455" y="1616"/>
                  </a:cxn>
                  <a:cxn ang="0">
                    <a:pos x="465" y="1621"/>
                  </a:cxn>
                  <a:cxn ang="0">
                    <a:pos x="471" y="1627"/>
                  </a:cxn>
                  <a:cxn ang="0">
                    <a:pos x="476" y="1632"/>
                  </a:cxn>
                  <a:cxn ang="0">
                    <a:pos x="482" y="1637"/>
                  </a:cxn>
                  <a:cxn ang="0">
                    <a:pos x="487" y="1643"/>
                  </a:cxn>
                  <a:cxn ang="0">
                    <a:pos x="498" y="1643"/>
                  </a:cxn>
                  <a:cxn ang="0">
                    <a:pos x="503" y="1648"/>
                  </a:cxn>
                  <a:cxn ang="0">
                    <a:pos x="509" y="1654"/>
                  </a:cxn>
                  <a:cxn ang="0">
                    <a:pos x="514" y="1659"/>
                  </a:cxn>
                  <a:cxn ang="0">
                    <a:pos x="520" y="1664"/>
                  </a:cxn>
                  <a:cxn ang="0">
                    <a:pos x="547" y="827"/>
                  </a:cxn>
                  <a:cxn ang="0">
                    <a:pos x="184" y="0"/>
                  </a:cxn>
                  <a:cxn ang="0">
                    <a:pos x="0" y="584"/>
                  </a:cxn>
                </a:cxnLst>
                <a:rect l="0" t="0" r="r" b="b"/>
                <a:pathLst>
                  <a:path w="547" h="1670">
                    <a:moveTo>
                      <a:pt x="0" y="584"/>
                    </a:moveTo>
                    <a:lnTo>
                      <a:pt x="98" y="530"/>
                    </a:lnTo>
                    <a:lnTo>
                      <a:pt x="108" y="535"/>
                    </a:lnTo>
                    <a:lnTo>
                      <a:pt x="119" y="546"/>
                    </a:lnTo>
                    <a:lnTo>
                      <a:pt x="130" y="557"/>
                    </a:lnTo>
                    <a:lnTo>
                      <a:pt x="146" y="562"/>
                    </a:lnTo>
                    <a:lnTo>
                      <a:pt x="157" y="573"/>
                    </a:lnTo>
                    <a:lnTo>
                      <a:pt x="168" y="584"/>
                    </a:lnTo>
                    <a:lnTo>
                      <a:pt x="179" y="595"/>
                    </a:lnTo>
                    <a:lnTo>
                      <a:pt x="195" y="600"/>
                    </a:lnTo>
                    <a:lnTo>
                      <a:pt x="206" y="611"/>
                    </a:lnTo>
                    <a:lnTo>
                      <a:pt x="217" y="622"/>
                    </a:lnTo>
                    <a:lnTo>
                      <a:pt x="227" y="633"/>
                    </a:lnTo>
                    <a:lnTo>
                      <a:pt x="238" y="643"/>
                    </a:lnTo>
                    <a:lnTo>
                      <a:pt x="249" y="649"/>
                    </a:lnTo>
                    <a:lnTo>
                      <a:pt x="260" y="660"/>
                    </a:lnTo>
                    <a:lnTo>
                      <a:pt x="271" y="670"/>
                    </a:lnTo>
                    <a:lnTo>
                      <a:pt x="281" y="681"/>
                    </a:lnTo>
                    <a:lnTo>
                      <a:pt x="292" y="692"/>
                    </a:lnTo>
                    <a:lnTo>
                      <a:pt x="309" y="703"/>
                    </a:lnTo>
                    <a:lnTo>
                      <a:pt x="319" y="714"/>
                    </a:lnTo>
                    <a:lnTo>
                      <a:pt x="330" y="719"/>
                    </a:lnTo>
                    <a:lnTo>
                      <a:pt x="341" y="730"/>
                    </a:lnTo>
                    <a:lnTo>
                      <a:pt x="352" y="741"/>
                    </a:lnTo>
                    <a:lnTo>
                      <a:pt x="363" y="751"/>
                    </a:lnTo>
                    <a:lnTo>
                      <a:pt x="373" y="762"/>
                    </a:lnTo>
                    <a:lnTo>
                      <a:pt x="384" y="773"/>
                    </a:lnTo>
                    <a:lnTo>
                      <a:pt x="395" y="784"/>
                    </a:lnTo>
                    <a:lnTo>
                      <a:pt x="406" y="795"/>
                    </a:lnTo>
                    <a:lnTo>
                      <a:pt x="417" y="805"/>
                    </a:lnTo>
                    <a:lnTo>
                      <a:pt x="428" y="816"/>
                    </a:lnTo>
                    <a:lnTo>
                      <a:pt x="438" y="827"/>
                    </a:lnTo>
                    <a:lnTo>
                      <a:pt x="449" y="838"/>
                    </a:lnTo>
                    <a:lnTo>
                      <a:pt x="460" y="849"/>
                    </a:lnTo>
                    <a:lnTo>
                      <a:pt x="455" y="870"/>
                    </a:lnTo>
                    <a:lnTo>
                      <a:pt x="455" y="892"/>
                    </a:lnTo>
                    <a:lnTo>
                      <a:pt x="449" y="914"/>
                    </a:lnTo>
                    <a:lnTo>
                      <a:pt x="449" y="941"/>
                    </a:lnTo>
                    <a:lnTo>
                      <a:pt x="444" y="962"/>
                    </a:lnTo>
                    <a:lnTo>
                      <a:pt x="444" y="989"/>
                    </a:lnTo>
                    <a:lnTo>
                      <a:pt x="438" y="1011"/>
                    </a:lnTo>
                    <a:lnTo>
                      <a:pt x="438" y="1032"/>
                    </a:lnTo>
                    <a:lnTo>
                      <a:pt x="438" y="1059"/>
                    </a:lnTo>
                    <a:lnTo>
                      <a:pt x="438" y="1081"/>
                    </a:lnTo>
                    <a:lnTo>
                      <a:pt x="433" y="1108"/>
                    </a:lnTo>
                    <a:lnTo>
                      <a:pt x="433" y="1130"/>
                    </a:lnTo>
                    <a:lnTo>
                      <a:pt x="433" y="1151"/>
                    </a:lnTo>
                    <a:lnTo>
                      <a:pt x="433" y="1178"/>
                    </a:lnTo>
                    <a:lnTo>
                      <a:pt x="433" y="1200"/>
                    </a:lnTo>
                    <a:lnTo>
                      <a:pt x="433" y="1227"/>
                    </a:lnTo>
                    <a:lnTo>
                      <a:pt x="433" y="1248"/>
                    </a:lnTo>
                    <a:lnTo>
                      <a:pt x="433" y="1276"/>
                    </a:lnTo>
                    <a:lnTo>
                      <a:pt x="433" y="1297"/>
                    </a:lnTo>
                    <a:lnTo>
                      <a:pt x="433" y="1319"/>
                    </a:lnTo>
                    <a:lnTo>
                      <a:pt x="433" y="1346"/>
                    </a:lnTo>
                    <a:lnTo>
                      <a:pt x="433" y="1367"/>
                    </a:lnTo>
                    <a:lnTo>
                      <a:pt x="433" y="1394"/>
                    </a:lnTo>
                    <a:lnTo>
                      <a:pt x="433" y="1416"/>
                    </a:lnTo>
                    <a:lnTo>
                      <a:pt x="433" y="1438"/>
                    </a:lnTo>
                    <a:lnTo>
                      <a:pt x="433" y="1459"/>
                    </a:lnTo>
                    <a:lnTo>
                      <a:pt x="433" y="1486"/>
                    </a:lnTo>
                    <a:lnTo>
                      <a:pt x="433" y="1508"/>
                    </a:lnTo>
                    <a:lnTo>
                      <a:pt x="433" y="1529"/>
                    </a:lnTo>
                    <a:lnTo>
                      <a:pt x="433" y="1551"/>
                    </a:lnTo>
                    <a:lnTo>
                      <a:pt x="433" y="1573"/>
                    </a:lnTo>
                    <a:lnTo>
                      <a:pt x="433" y="1594"/>
                    </a:lnTo>
                    <a:lnTo>
                      <a:pt x="438" y="1600"/>
                    </a:lnTo>
                    <a:lnTo>
                      <a:pt x="444" y="1605"/>
                    </a:lnTo>
                    <a:lnTo>
                      <a:pt x="449" y="1605"/>
                    </a:lnTo>
                    <a:lnTo>
                      <a:pt x="449" y="1610"/>
                    </a:lnTo>
                    <a:lnTo>
                      <a:pt x="455" y="1610"/>
                    </a:lnTo>
                    <a:lnTo>
                      <a:pt x="455" y="1616"/>
                    </a:lnTo>
                    <a:lnTo>
                      <a:pt x="460" y="1616"/>
                    </a:lnTo>
                    <a:lnTo>
                      <a:pt x="465" y="1621"/>
                    </a:lnTo>
                    <a:lnTo>
                      <a:pt x="471" y="1621"/>
                    </a:lnTo>
                    <a:lnTo>
                      <a:pt x="471" y="1627"/>
                    </a:lnTo>
                    <a:lnTo>
                      <a:pt x="476" y="1627"/>
                    </a:lnTo>
                    <a:lnTo>
                      <a:pt x="476" y="1632"/>
                    </a:lnTo>
                    <a:lnTo>
                      <a:pt x="482" y="1632"/>
                    </a:lnTo>
                    <a:lnTo>
                      <a:pt x="482" y="1637"/>
                    </a:lnTo>
                    <a:lnTo>
                      <a:pt x="487" y="1637"/>
                    </a:lnTo>
                    <a:lnTo>
                      <a:pt x="487" y="1643"/>
                    </a:lnTo>
                    <a:lnTo>
                      <a:pt x="493" y="1643"/>
                    </a:lnTo>
                    <a:lnTo>
                      <a:pt x="498" y="1643"/>
                    </a:lnTo>
                    <a:lnTo>
                      <a:pt x="498" y="1648"/>
                    </a:lnTo>
                    <a:lnTo>
                      <a:pt x="503" y="1648"/>
                    </a:lnTo>
                    <a:lnTo>
                      <a:pt x="503" y="1654"/>
                    </a:lnTo>
                    <a:lnTo>
                      <a:pt x="509" y="1654"/>
                    </a:lnTo>
                    <a:lnTo>
                      <a:pt x="509" y="1659"/>
                    </a:lnTo>
                    <a:lnTo>
                      <a:pt x="514" y="1659"/>
                    </a:lnTo>
                    <a:lnTo>
                      <a:pt x="514" y="1664"/>
                    </a:lnTo>
                    <a:lnTo>
                      <a:pt x="520" y="1664"/>
                    </a:lnTo>
                    <a:lnTo>
                      <a:pt x="525" y="1670"/>
                    </a:lnTo>
                    <a:lnTo>
                      <a:pt x="547" y="827"/>
                    </a:lnTo>
                    <a:lnTo>
                      <a:pt x="536" y="827"/>
                    </a:lnTo>
                    <a:lnTo>
                      <a:pt x="184" y="0"/>
                    </a:lnTo>
                    <a:lnTo>
                      <a:pt x="6" y="238"/>
                    </a:lnTo>
                    <a:lnTo>
                      <a:pt x="0" y="584"/>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51" name="Freeform 192"/>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close/>
                  </a:path>
                </a:pathLst>
              </a:custGeom>
              <a:solidFill>
                <a:srgbClr val="E1E7D7"/>
              </a:solidFill>
              <a:ln w="9525">
                <a:noFill/>
                <a:round/>
                <a:headEnd/>
                <a:tailEnd/>
              </a:ln>
            </p:spPr>
            <p:txBody>
              <a:bodyPr/>
              <a:lstStyle/>
              <a:p>
                <a:endParaRPr lang="en-US" dirty="0">
                  <a:solidFill>
                    <a:srgbClr val="000000"/>
                  </a:solidFill>
                </a:endParaRPr>
              </a:p>
            </p:txBody>
          </p:sp>
          <p:sp>
            <p:nvSpPr>
              <p:cNvPr id="252" name="Freeform 193"/>
              <p:cNvSpPr>
                <a:spLocks/>
              </p:cNvSpPr>
              <p:nvPr/>
            </p:nvSpPr>
            <p:spPr bwMode="auto">
              <a:xfrm>
                <a:off x="889" y="1712"/>
                <a:ext cx="98" cy="632"/>
              </a:xfrm>
              <a:custGeom>
                <a:avLst/>
                <a:gdLst/>
                <a:ahLst/>
                <a:cxnLst>
                  <a:cxn ang="0">
                    <a:pos x="0" y="567"/>
                  </a:cxn>
                  <a:cxn ang="0">
                    <a:pos x="81" y="632"/>
                  </a:cxn>
                  <a:cxn ang="0">
                    <a:pos x="98" y="76"/>
                  </a:cxn>
                  <a:cxn ang="0">
                    <a:pos x="92" y="70"/>
                  </a:cxn>
                  <a:cxn ang="0">
                    <a:pos x="92" y="65"/>
                  </a:cxn>
                  <a:cxn ang="0">
                    <a:pos x="87" y="65"/>
                  </a:cxn>
                  <a:cxn ang="0">
                    <a:pos x="87" y="60"/>
                  </a:cxn>
                  <a:cxn ang="0">
                    <a:pos x="81" y="54"/>
                  </a:cxn>
                  <a:cxn ang="0">
                    <a:pos x="76" y="49"/>
                  </a:cxn>
                  <a:cxn ang="0">
                    <a:pos x="71" y="43"/>
                  </a:cxn>
                  <a:cxn ang="0">
                    <a:pos x="65" y="38"/>
                  </a:cxn>
                  <a:cxn ang="0">
                    <a:pos x="65" y="33"/>
                  </a:cxn>
                  <a:cxn ang="0">
                    <a:pos x="60" y="33"/>
                  </a:cxn>
                  <a:cxn ang="0">
                    <a:pos x="60" y="27"/>
                  </a:cxn>
                  <a:cxn ang="0">
                    <a:pos x="54" y="27"/>
                  </a:cxn>
                  <a:cxn ang="0">
                    <a:pos x="49" y="27"/>
                  </a:cxn>
                  <a:cxn ang="0">
                    <a:pos x="49" y="22"/>
                  </a:cxn>
                  <a:cxn ang="0">
                    <a:pos x="44" y="22"/>
                  </a:cxn>
                  <a:cxn ang="0">
                    <a:pos x="44" y="16"/>
                  </a:cxn>
                  <a:cxn ang="0">
                    <a:pos x="38" y="16"/>
                  </a:cxn>
                  <a:cxn ang="0">
                    <a:pos x="38" y="11"/>
                  </a:cxn>
                  <a:cxn ang="0">
                    <a:pos x="33" y="11"/>
                  </a:cxn>
                  <a:cxn ang="0">
                    <a:pos x="33" y="6"/>
                  </a:cxn>
                  <a:cxn ang="0">
                    <a:pos x="27" y="6"/>
                  </a:cxn>
                  <a:cxn ang="0">
                    <a:pos x="22" y="0"/>
                  </a:cxn>
                  <a:cxn ang="0">
                    <a:pos x="17" y="0"/>
                  </a:cxn>
                  <a:cxn ang="0">
                    <a:pos x="17" y="16"/>
                  </a:cxn>
                  <a:cxn ang="0">
                    <a:pos x="11" y="33"/>
                  </a:cxn>
                  <a:cxn ang="0">
                    <a:pos x="11" y="49"/>
                  </a:cxn>
                  <a:cxn ang="0">
                    <a:pos x="11" y="65"/>
                  </a:cxn>
                  <a:cxn ang="0">
                    <a:pos x="6" y="81"/>
                  </a:cxn>
                  <a:cxn ang="0">
                    <a:pos x="6" y="97"/>
                  </a:cxn>
                  <a:cxn ang="0">
                    <a:pos x="6" y="114"/>
                  </a:cxn>
                  <a:cxn ang="0">
                    <a:pos x="6" y="135"/>
                  </a:cxn>
                  <a:cxn ang="0">
                    <a:pos x="6" y="151"/>
                  </a:cxn>
                  <a:cxn ang="0">
                    <a:pos x="0" y="168"/>
                  </a:cxn>
                  <a:cxn ang="0">
                    <a:pos x="0" y="184"/>
                  </a:cxn>
                  <a:cxn ang="0">
                    <a:pos x="0" y="206"/>
                  </a:cxn>
                  <a:cxn ang="0">
                    <a:pos x="0" y="222"/>
                  </a:cxn>
                  <a:cxn ang="0">
                    <a:pos x="0" y="238"/>
                  </a:cxn>
                  <a:cxn ang="0">
                    <a:pos x="0" y="260"/>
                  </a:cxn>
                  <a:cxn ang="0">
                    <a:pos x="0" y="276"/>
                  </a:cxn>
                  <a:cxn ang="0">
                    <a:pos x="0" y="292"/>
                  </a:cxn>
                  <a:cxn ang="0">
                    <a:pos x="0" y="314"/>
                  </a:cxn>
                  <a:cxn ang="0">
                    <a:pos x="0" y="330"/>
                  </a:cxn>
                  <a:cxn ang="0">
                    <a:pos x="0" y="346"/>
                  </a:cxn>
                  <a:cxn ang="0">
                    <a:pos x="0" y="368"/>
                  </a:cxn>
                  <a:cxn ang="0">
                    <a:pos x="0" y="384"/>
                  </a:cxn>
                  <a:cxn ang="0">
                    <a:pos x="0" y="405"/>
                  </a:cxn>
                  <a:cxn ang="0">
                    <a:pos x="0" y="422"/>
                  </a:cxn>
                  <a:cxn ang="0">
                    <a:pos x="0" y="438"/>
                  </a:cxn>
                  <a:cxn ang="0">
                    <a:pos x="0" y="459"/>
                  </a:cxn>
                  <a:cxn ang="0">
                    <a:pos x="0" y="476"/>
                  </a:cxn>
                  <a:cxn ang="0">
                    <a:pos x="0" y="492"/>
                  </a:cxn>
                  <a:cxn ang="0">
                    <a:pos x="0" y="513"/>
                  </a:cxn>
                  <a:cxn ang="0">
                    <a:pos x="0" y="530"/>
                  </a:cxn>
                  <a:cxn ang="0">
                    <a:pos x="0" y="546"/>
                  </a:cxn>
                  <a:cxn ang="0">
                    <a:pos x="0" y="567"/>
                  </a:cxn>
                </a:cxnLst>
                <a:rect l="0" t="0" r="r" b="b"/>
                <a:pathLst>
                  <a:path w="98" h="632">
                    <a:moveTo>
                      <a:pt x="0" y="567"/>
                    </a:moveTo>
                    <a:lnTo>
                      <a:pt x="81" y="632"/>
                    </a:lnTo>
                    <a:lnTo>
                      <a:pt x="98" y="76"/>
                    </a:lnTo>
                    <a:lnTo>
                      <a:pt x="92" y="70"/>
                    </a:lnTo>
                    <a:lnTo>
                      <a:pt x="92" y="65"/>
                    </a:lnTo>
                    <a:lnTo>
                      <a:pt x="87" y="65"/>
                    </a:lnTo>
                    <a:lnTo>
                      <a:pt x="87" y="60"/>
                    </a:lnTo>
                    <a:lnTo>
                      <a:pt x="81" y="54"/>
                    </a:lnTo>
                    <a:lnTo>
                      <a:pt x="76" y="49"/>
                    </a:lnTo>
                    <a:lnTo>
                      <a:pt x="71" y="43"/>
                    </a:lnTo>
                    <a:lnTo>
                      <a:pt x="65" y="38"/>
                    </a:lnTo>
                    <a:lnTo>
                      <a:pt x="65" y="33"/>
                    </a:lnTo>
                    <a:lnTo>
                      <a:pt x="60" y="33"/>
                    </a:lnTo>
                    <a:lnTo>
                      <a:pt x="60" y="27"/>
                    </a:lnTo>
                    <a:lnTo>
                      <a:pt x="54" y="27"/>
                    </a:lnTo>
                    <a:lnTo>
                      <a:pt x="49" y="27"/>
                    </a:lnTo>
                    <a:lnTo>
                      <a:pt x="49" y="22"/>
                    </a:lnTo>
                    <a:lnTo>
                      <a:pt x="44" y="22"/>
                    </a:lnTo>
                    <a:lnTo>
                      <a:pt x="44" y="16"/>
                    </a:lnTo>
                    <a:lnTo>
                      <a:pt x="38" y="16"/>
                    </a:lnTo>
                    <a:lnTo>
                      <a:pt x="38" y="11"/>
                    </a:lnTo>
                    <a:lnTo>
                      <a:pt x="33" y="11"/>
                    </a:lnTo>
                    <a:lnTo>
                      <a:pt x="33" y="6"/>
                    </a:lnTo>
                    <a:lnTo>
                      <a:pt x="27" y="6"/>
                    </a:lnTo>
                    <a:lnTo>
                      <a:pt x="22" y="0"/>
                    </a:lnTo>
                    <a:lnTo>
                      <a:pt x="17" y="0"/>
                    </a:lnTo>
                    <a:lnTo>
                      <a:pt x="17" y="16"/>
                    </a:lnTo>
                    <a:lnTo>
                      <a:pt x="11" y="33"/>
                    </a:lnTo>
                    <a:lnTo>
                      <a:pt x="11" y="49"/>
                    </a:lnTo>
                    <a:lnTo>
                      <a:pt x="11" y="65"/>
                    </a:lnTo>
                    <a:lnTo>
                      <a:pt x="6" y="81"/>
                    </a:lnTo>
                    <a:lnTo>
                      <a:pt x="6" y="97"/>
                    </a:lnTo>
                    <a:lnTo>
                      <a:pt x="6" y="114"/>
                    </a:lnTo>
                    <a:lnTo>
                      <a:pt x="6" y="135"/>
                    </a:lnTo>
                    <a:lnTo>
                      <a:pt x="6" y="151"/>
                    </a:lnTo>
                    <a:lnTo>
                      <a:pt x="0" y="168"/>
                    </a:lnTo>
                    <a:lnTo>
                      <a:pt x="0" y="184"/>
                    </a:lnTo>
                    <a:lnTo>
                      <a:pt x="0" y="206"/>
                    </a:lnTo>
                    <a:lnTo>
                      <a:pt x="0" y="222"/>
                    </a:lnTo>
                    <a:lnTo>
                      <a:pt x="0" y="238"/>
                    </a:lnTo>
                    <a:lnTo>
                      <a:pt x="0" y="260"/>
                    </a:lnTo>
                    <a:lnTo>
                      <a:pt x="0" y="276"/>
                    </a:lnTo>
                    <a:lnTo>
                      <a:pt x="0" y="292"/>
                    </a:lnTo>
                    <a:lnTo>
                      <a:pt x="0" y="314"/>
                    </a:lnTo>
                    <a:lnTo>
                      <a:pt x="0" y="330"/>
                    </a:lnTo>
                    <a:lnTo>
                      <a:pt x="0" y="346"/>
                    </a:lnTo>
                    <a:lnTo>
                      <a:pt x="0" y="368"/>
                    </a:lnTo>
                    <a:lnTo>
                      <a:pt x="0" y="384"/>
                    </a:lnTo>
                    <a:lnTo>
                      <a:pt x="0" y="405"/>
                    </a:lnTo>
                    <a:lnTo>
                      <a:pt x="0" y="422"/>
                    </a:lnTo>
                    <a:lnTo>
                      <a:pt x="0" y="438"/>
                    </a:lnTo>
                    <a:lnTo>
                      <a:pt x="0" y="459"/>
                    </a:lnTo>
                    <a:lnTo>
                      <a:pt x="0" y="476"/>
                    </a:lnTo>
                    <a:lnTo>
                      <a:pt x="0" y="492"/>
                    </a:lnTo>
                    <a:lnTo>
                      <a:pt x="0" y="513"/>
                    </a:lnTo>
                    <a:lnTo>
                      <a:pt x="0" y="530"/>
                    </a:lnTo>
                    <a:lnTo>
                      <a:pt x="0" y="546"/>
                    </a:lnTo>
                    <a:lnTo>
                      <a:pt x="0" y="567"/>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53" name="Freeform 194"/>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54" name="Freeform 195"/>
              <p:cNvSpPr>
                <a:spLocks/>
              </p:cNvSpPr>
              <p:nvPr/>
            </p:nvSpPr>
            <p:spPr bwMode="auto">
              <a:xfrm>
                <a:off x="1003" y="1809"/>
                <a:ext cx="49" cy="611"/>
              </a:xfrm>
              <a:custGeom>
                <a:avLst/>
                <a:gdLst/>
                <a:ahLst/>
                <a:cxnLst>
                  <a:cxn ang="0">
                    <a:pos x="43" y="611"/>
                  </a:cxn>
                  <a:cxn ang="0">
                    <a:pos x="49" y="22"/>
                  </a:cxn>
                  <a:cxn ang="0">
                    <a:pos x="16" y="0"/>
                  </a:cxn>
                  <a:cxn ang="0">
                    <a:pos x="0" y="573"/>
                  </a:cxn>
                  <a:cxn ang="0">
                    <a:pos x="43" y="611"/>
                  </a:cxn>
                </a:cxnLst>
                <a:rect l="0" t="0" r="r" b="b"/>
                <a:pathLst>
                  <a:path w="49" h="611">
                    <a:moveTo>
                      <a:pt x="43" y="611"/>
                    </a:moveTo>
                    <a:lnTo>
                      <a:pt x="49" y="22"/>
                    </a:lnTo>
                    <a:lnTo>
                      <a:pt x="16" y="0"/>
                    </a:lnTo>
                    <a:lnTo>
                      <a:pt x="0" y="573"/>
                    </a:lnTo>
                    <a:lnTo>
                      <a:pt x="43" y="6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55" name="Freeform 196"/>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close/>
                  </a:path>
                </a:pathLst>
              </a:custGeom>
              <a:solidFill>
                <a:srgbClr val="FF5050"/>
              </a:solidFill>
              <a:ln w="9525">
                <a:noFill/>
                <a:round/>
                <a:headEnd/>
                <a:tailEnd/>
              </a:ln>
            </p:spPr>
            <p:txBody>
              <a:bodyPr/>
              <a:lstStyle/>
              <a:p>
                <a:endParaRPr lang="en-US" dirty="0">
                  <a:solidFill>
                    <a:srgbClr val="000000"/>
                  </a:solidFill>
                </a:endParaRPr>
              </a:p>
            </p:txBody>
          </p:sp>
          <p:sp>
            <p:nvSpPr>
              <p:cNvPr id="256" name="Freeform 197"/>
              <p:cNvSpPr>
                <a:spLocks/>
              </p:cNvSpPr>
              <p:nvPr/>
            </p:nvSpPr>
            <p:spPr bwMode="auto">
              <a:xfrm>
                <a:off x="1068" y="1863"/>
                <a:ext cx="168" cy="665"/>
              </a:xfrm>
              <a:custGeom>
                <a:avLst/>
                <a:gdLst/>
                <a:ahLst/>
                <a:cxnLst>
                  <a:cxn ang="0">
                    <a:pos x="11" y="541"/>
                  </a:cxn>
                  <a:cxn ang="0">
                    <a:pos x="16" y="552"/>
                  </a:cxn>
                  <a:cxn ang="0">
                    <a:pos x="27" y="557"/>
                  </a:cxn>
                  <a:cxn ang="0">
                    <a:pos x="38" y="568"/>
                  </a:cxn>
                  <a:cxn ang="0">
                    <a:pos x="43" y="579"/>
                  </a:cxn>
                  <a:cxn ang="0">
                    <a:pos x="54" y="584"/>
                  </a:cxn>
                  <a:cxn ang="0">
                    <a:pos x="65" y="595"/>
                  </a:cxn>
                  <a:cxn ang="0">
                    <a:pos x="76" y="600"/>
                  </a:cxn>
                  <a:cxn ang="0">
                    <a:pos x="81" y="611"/>
                  </a:cxn>
                  <a:cxn ang="0">
                    <a:pos x="92" y="616"/>
                  </a:cxn>
                  <a:cxn ang="0">
                    <a:pos x="103" y="622"/>
                  </a:cxn>
                  <a:cxn ang="0">
                    <a:pos x="113" y="633"/>
                  </a:cxn>
                  <a:cxn ang="0">
                    <a:pos x="124" y="638"/>
                  </a:cxn>
                  <a:cxn ang="0">
                    <a:pos x="135" y="643"/>
                  </a:cxn>
                  <a:cxn ang="0">
                    <a:pos x="141" y="654"/>
                  </a:cxn>
                  <a:cxn ang="0">
                    <a:pos x="151" y="660"/>
                  </a:cxn>
                  <a:cxn ang="0">
                    <a:pos x="168" y="141"/>
                  </a:cxn>
                  <a:cxn ang="0">
                    <a:pos x="162" y="136"/>
                  </a:cxn>
                  <a:cxn ang="0">
                    <a:pos x="157" y="125"/>
                  </a:cxn>
                  <a:cxn ang="0">
                    <a:pos x="146" y="114"/>
                  </a:cxn>
                  <a:cxn ang="0">
                    <a:pos x="141" y="103"/>
                  </a:cxn>
                  <a:cxn ang="0">
                    <a:pos x="130" y="98"/>
                  </a:cxn>
                  <a:cxn ang="0">
                    <a:pos x="119" y="87"/>
                  </a:cxn>
                  <a:cxn ang="0">
                    <a:pos x="113" y="76"/>
                  </a:cxn>
                  <a:cxn ang="0">
                    <a:pos x="103" y="71"/>
                  </a:cxn>
                  <a:cxn ang="0">
                    <a:pos x="92" y="60"/>
                  </a:cxn>
                  <a:cxn ang="0">
                    <a:pos x="81" y="55"/>
                  </a:cxn>
                  <a:cxn ang="0">
                    <a:pos x="70" y="44"/>
                  </a:cxn>
                  <a:cxn ang="0">
                    <a:pos x="59" y="33"/>
                  </a:cxn>
                  <a:cxn ang="0">
                    <a:pos x="49" y="27"/>
                  </a:cxn>
                  <a:cxn ang="0">
                    <a:pos x="38" y="17"/>
                  </a:cxn>
                  <a:cxn ang="0">
                    <a:pos x="27" y="11"/>
                  </a:cxn>
                  <a:cxn ang="0">
                    <a:pos x="16" y="0"/>
                  </a:cxn>
                  <a:cxn ang="0">
                    <a:pos x="16" y="33"/>
                  </a:cxn>
                  <a:cxn ang="0">
                    <a:pos x="16" y="65"/>
                  </a:cxn>
                  <a:cxn ang="0">
                    <a:pos x="11" y="98"/>
                  </a:cxn>
                  <a:cxn ang="0">
                    <a:pos x="11" y="130"/>
                  </a:cxn>
                  <a:cxn ang="0">
                    <a:pos x="11" y="163"/>
                  </a:cxn>
                  <a:cxn ang="0">
                    <a:pos x="5" y="195"/>
                  </a:cxn>
                  <a:cxn ang="0">
                    <a:pos x="5" y="233"/>
                  </a:cxn>
                  <a:cxn ang="0">
                    <a:pos x="5" y="265"/>
                  </a:cxn>
                  <a:cxn ang="0">
                    <a:pos x="0" y="298"/>
                  </a:cxn>
                  <a:cxn ang="0">
                    <a:pos x="0" y="330"/>
                  </a:cxn>
                  <a:cxn ang="0">
                    <a:pos x="0" y="368"/>
                  </a:cxn>
                  <a:cxn ang="0">
                    <a:pos x="0" y="400"/>
                  </a:cxn>
                  <a:cxn ang="0">
                    <a:pos x="0" y="433"/>
                  </a:cxn>
                  <a:cxn ang="0">
                    <a:pos x="0" y="471"/>
                  </a:cxn>
                  <a:cxn ang="0">
                    <a:pos x="5" y="503"/>
                  </a:cxn>
                  <a:cxn ang="0">
                    <a:pos x="5" y="535"/>
                  </a:cxn>
                </a:cxnLst>
                <a:rect l="0" t="0" r="r" b="b"/>
                <a:pathLst>
                  <a:path w="168" h="665">
                    <a:moveTo>
                      <a:pt x="5" y="535"/>
                    </a:moveTo>
                    <a:lnTo>
                      <a:pt x="11" y="541"/>
                    </a:lnTo>
                    <a:lnTo>
                      <a:pt x="16" y="546"/>
                    </a:lnTo>
                    <a:lnTo>
                      <a:pt x="16" y="552"/>
                    </a:lnTo>
                    <a:lnTo>
                      <a:pt x="22" y="557"/>
                    </a:lnTo>
                    <a:lnTo>
                      <a:pt x="27" y="557"/>
                    </a:lnTo>
                    <a:lnTo>
                      <a:pt x="32" y="562"/>
                    </a:lnTo>
                    <a:lnTo>
                      <a:pt x="38" y="568"/>
                    </a:lnTo>
                    <a:lnTo>
                      <a:pt x="43" y="573"/>
                    </a:lnTo>
                    <a:lnTo>
                      <a:pt x="43" y="579"/>
                    </a:lnTo>
                    <a:lnTo>
                      <a:pt x="49" y="579"/>
                    </a:lnTo>
                    <a:lnTo>
                      <a:pt x="54" y="584"/>
                    </a:lnTo>
                    <a:lnTo>
                      <a:pt x="59" y="589"/>
                    </a:lnTo>
                    <a:lnTo>
                      <a:pt x="65" y="595"/>
                    </a:lnTo>
                    <a:lnTo>
                      <a:pt x="70" y="595"/>
                    </a:lnTo>
                    <a:lnTo>
                      <a:pt x="76" y="600"/>
                    </a:lnTo>
                    <a:lnTo>
                      <a:pt x="81" y="606"/>
                    </a:lnTo>
                    <a:lnTo>
                      <a:pt x="81" y="611"/>
                    </a:lnTo>
                    <a:lnTo>
                      <a:pt x="86" y="611"/>
                    </a:lnTo>
                    <a:lnTo>
                      <a:pt x="92" y="616"/>
                    </a:lnTo>
                    <a:lnTo>
                      <a:pt x="97" y="622"/>
                    </a:lnTo>
                    <a:lnTo>
                      <a:pt x="103" y="622"/>
                    </a:lnTo>
                    <a:lnTo>
                      <a:pt x="108" y="627"/>
                    </a:lnTo>
                    <a:lnTo>
                      <a:pt x="113" y="633"/>
                    </a:lnTo>
                    <a:lnTo>
                      <a:pt x="119" y="633"/>
                    </a:lnTo>
                    <a:lnTo>
                      <a:pt x="124" y="638"/>
                    </a:lnTo>
                    <a:lnTo>
                      <a:pt x="130" y="643"/>
                    </a:lnTo>
                    <a:lnTo>
                      <a:pt x="135" y="643"/>
                    </a:lnTo>
                    <a:lnTo>
                      <a:pt x="141" y="649"/>
                    </a:lnTo>
                    <a:lnTo>
                      <a:pt x="141" y="654"/>
                    </a:lnTo>
                    <a:lnTo>
                      <a:pt x="146" y="654"/>
                    </a:lnTo>
                    <a:lnTo>
                      <a:pt x="151" y="660"/>
                    </a:lnTo>
                    <a:lnTo>
                      <a:pt x="157" y="665"/>
                    </a:lnTo>
                    <a:lnTo>
                      <a:pt x="168" y="141"/>
                    </a:lnTo>
                    <a:lnTo>
                      <a:pt x="168" y="136"/>
                    </a:lnTo>
                    <a:lnTo>
                      <a:pt x="162" y="136"/>
                    </a:lnTo>
                    <a:lnTo>
                      <a:pt x="157" y="130"/>
                    </a:lnTo>
                    <a:lnTo>
                      <a:pt x="157" y="125"/>
                    </a:lnTo>
                    <a:lnTo>
                      <a:pt x="151" y="119"/>
                    </a:lnTo>
                    <a:lnTo>
                      <a:pt x="146" y="114"/>
                    </a:lnTo>
                    <a:lnTo>
                      <a:pt x="146" y="109"/>
                    </a:lnTo>
                    <a:lnTo>
                      <a:pt x="141" y="103"/>
                    </a:lnTo>
                    <a:lnTo>
                      <a:pt x="135" y="103"/>
                    </a:lnTo>
                    <a:lnTo>
                      <a:pt x="130" y="98"/>
                    </a:lnTo>
                    <a:lnTo>
                      <a:pt x="124" y="92"/>
                    </a:lnTo>
                    <a:lnTo>
                      <a:pt x="119" y="87"/>
                    </a:lnTo>
                    <a:lnTo>
                      <a:pt x="119" y="82"/>
                    </a:lnTo>
                    <a:lnTo>
                      <a:pt x="113" y="76"/>
                    </a:lnTo>
                    <a:lnTo>
                      <a:pt x="108" y="76"/>
                    </a:lnTo>
                    <a:lnTo>
                      <a:pt x="103" y="71"/>
                    </a:lnTo>
                    <a:lnTo>
                      <a:pt x="97" y="65"/>
                    </a:lnTo>
                    <a:lnTo>
                      <a:pt x="92" y="60"/>
                    </a:lnTo>
                    <a:lnTo>
                      <a:pt x="86" y="55"/>
                    </a:lnTo>
                    <a:lnTo>
                      <a:pt x="81" y="55"/>
                    </a:lnTo>
                    <a:lnTo>
                      <a:pt x="76" y="49"/>
                    </a:lnTo>
                    <a:lnTo>
                      <a:pt x="70" y="44"/>
                    </a:lnTo>
                    <a:lnTo>
                      <a:pt x="65" y="38"/>
                    </a:lnTo>
                    <a:lnTo>
                      <a:pt x="59" y="33"/>
                    </a:lnTo>
                    <a:lnTo>
                      <a:pt x="54" y="33"/>
                    </a:lnTo>
                    <a:lnTo>
                      <a:pt x="49" y="27"/>
                    </a:lnTo>
                    <a:lnTo>
                      <a:pt x="43" y="22"/>
                    </a:lnTo>
                    <a:lnTo>
                      <a:pt x="38" y="17"/>
                    </a:lnTo>
                    <a:lnTo>
                      <a:pt x="32" y="17"/>
                    </a:lnTo>
                    <a:lnTo>
                      <a:pt x="27" y="11"/>
                    </a:lnTo>
                    <a:lnTo>
                      <a:pt x="22" y="6"/>
                    </a:lnTo>
                    <a:lnTo>
                      <a:pt x="16" y="0"/>
                    </a:lnTo>
                    <a:lnTo>
                      <a:pt x="16" y="17"/>
                    </a:lnTo>
                    <a:lnTo>
                      <a:pt x="16" y="33"/>
                    </a:lnTo>
                    <a:lnTo>
                      <a:pt x="16" y="49"/>
                    </a:lnTo>
                    <a:lnTo>
                      <a:pt x="16" y="65"/>
                    </a:lnTo>
                    <a:lnTo>
                      <a:pt x="11" y="82"/>
                    </a:lnTo>
                    <a:lnTo>
                      <a:pt x="11" y="98"/>
                    </a:lnTo>
                    <a:lnTo>
                      <a:pt x="11" y="114"/>
                    </a:lnTo>
                    <a:lnTo>
                      <a:pt x="11" y="130"/>
                    </a:lnTo>
                    <a:lnTo>
                      <a:pt x="11" y="146"/>
                    </a:lnTo>
                    <a:lnTo>
                      <a:pt x="11" y="163"/>
                    </a:lnTo>
                    <a:lnTo>
                      <a:pt x="5" y="179"/>
                    </a:lnTo>
                    <a:lnTo>
                      <a:pt x="5" y="195"/>
                    </a:lnTo>
                    <a:lnTo>
                      <a:pt x="5" y="211"/>
                    </a:lnTo>
                    <a:lnTo>
                      <a:pt x="5" y="233"/>
                    </a:lnTo>
                    <a:lnTo>
                      <a:pt x="5" y="249"/>
                    </a:lnTo>
                    <a:lnTo>
                      <a:pt x="5" y="265"/>
                    </a:lnTo>
                    <a:lnTo>
                      <a:pt x="5" y="281"/>
                    </a:lnTo>
                    <a:lnTo>
                      <a:pt x="0" y="298"/>
                    </a:lnTo>
                    <a:lnTo>
                      <a:pt x="0" y="314"/>
                    </a:lnTo>
                    <a:lnTo>
                      <a:pt x="0" y="330"/>
                    </a:lnTo>
                    <a:lnTo>
                      <a:pt x="0" y="352"/>
                    </a:lnTo>
                    <a:lnTo>
                      <a:pt x="0" y="368"/>
                    </a:lnTo>
                    <a:lnTo>
                      <a:pt x="0" y="384"/>
                    </a:lnTo>
                    <a:lnTo>
                      <a:pt x="0" y="400"/>
                    </a:lnTo>
                    <a:lnTo>
                      <a:pt x="0" y="416"/>
                    </a:lnTo>
                    <a:lnTo>
                      <a:pt x="0" y="433"/>
                    </a:lnTo>
                    <a:lnTo>
                      <a:pt x="0" y="454"/>
                    </a:lnTo>
                    <a:lnTo>
                      <a:pt x="0" y="471"/>
                    </a:lnTo>
                    <a:lnTo>
                      <a:pt x="5" y="487"/>
                    </a:lnTo>
                    <a:lnTo>
                      <a:pt x="5" y="503"/>
                    </a:lnTo>
                    <a:lnTo>
                      <a:pt x="5" y="519"/>
                    </a:lnTo>
                    <a:lnTo>
                      <a:pt x="5" y="535"/>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57" name="Freeform 198"/>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close/>
                  </a:path>
                </a:pathLst>
              </a:custGeom>
              <a:solidFill>
                <a:srgbClr val="E1E7D7"/>
              </a:solidFill>
              <a:ln w="9525">
                <a:noFill/>
                <a:round/>
                <a:headEnd/>
                <a:tailEnd/>
              </a:ln>
            </p:spPr>
            <p:txBody>
              <a:bodyPr/>
              <a:lstStyle/>
              <a:p>
                <a:endParaRPr lang="en-US" dirty="0">
                  <a:solidFill>
                    <a:srgbClr val="000000"/>
                  </a:solidFill>
                </a:endParaRPr>
              </a:p>
            </p:txBody>
          </p:sp>
          <p:sp>
            <p:nvSpPr>
              <p:cNvPr id="258" name="Freeform 199"/>
              <p:cNvSpPr>
                <a:spLocks/>
              </p:cNvSpPr>
              <p:nvPr/>
            </p:nvSpPr>
            <p:spPr bwMode="auto">
              <a:xfrm>
                <a:off x="1457" y="1831"/>
                <a:ext cx="1202" cy="913"/>
              </a:xfrm>
              <a:custGeom>
                <a:avLst/>
                <a:gdLst/>
                <a:ahLst/>
                <a:cxnLst>
                  <a:cxn ang="0">
                    <a:pos x="22" y="76"/>
                  </a:cxn>
                  <a:cxn ang="0">
                    <a:pos x="22" y="130"/>
                  </a:cxn>
                  <a:cxn ang="0">
                    <a:pos x="22" y="184"/>
                  </a:cxn>
                  <a:cxn ang="0">
                    <a:pos x="17" y="238"/>
                  </a:cxn>
                  <a:cxn ang="0">
                    <a:pos x="17" y="292"/>
                  </a:cxn>
                  <a:cxn ang="0">
                    <a:pos x="11" y="346"/>
                  </a:cxn>
                  <a:cxn ang="0">
                    <a:pos x="11" y="400"/>
                  </a:cxn>
                  <a:cxn ang="0">
                    <a:pos x="11" y="454"/>
                  </a:cxn>
                  <a:cxn ang="0">
                    <a:pos x="6" y="508"/>
                  </a:cxn>
                  <a:cxn ang="0">
                    <a:pos x="6" y="557"/>
                  </a:cxn>
                  <a:cxn ang="0">
                    <a:pos x="0" y="611"/>
                  </a:cxn>
                  <a:cxn ang="0">
                    <a:pos x="0" y="665"/>
                  </a:cxn>
                  <a:cxn ang="0">
                    <a:pos x="0" y="724"/>
                  </a:cxn>
                  <a:cxn ang="0">
                    <a:pos x="0" y="778"/>
                  </a:cxn>
                  <a:cxn ang="0">
                    <a:pos x="0" y="832"/>
                  </a:cxn>
                  <a:cxn ang="0">
                    <a:pos x="0" y="886"/>
                  </a:cxn>
                  <a:cxn ang="0">
                    <a:pos x="1180" y="870"/>
                  </a:cxn>
                  <a:cxn ang="0">
                    <a:pos x="1180" y="816"/>
                  </a:cxn>
                  <a:cxn ang="0">
                    <a:pos x="1185" y="762"/>
                  </a:cxn>
                  <a:cxn ang="0">
                    <a:pos x="1185" y="708"/>
                  </a:cxn>
                  <a:cxn ang="0">
                    <a:pos x="1185" y="654"/>
                  </a:cxn>
                  <a:cxn ang="0">
                    <a:pos x="1191" y="600"/>
                  </a:cxn>
                  <a:cxn ang="0">
                    <a:pos x="1191" y="546"/>
                  </a:cxn>
                  <a:cxn ang="0">
                    <a:pos x="1196" y="492"/>
                  </a:cxn>
                  <a:cxn ang="0">
                    <a:pos x="1196" y="438"/>
                  </a:cxn>
                  <a:cxn ang="0">
                    <a:pos x="1196" y="384"/>
                  </a:cxn>
                  <a:cxn ang="0">
                    <a:pos x="1202" y="330"/>
                  </a:cxn>
                  <a:cxn ang="0">
                    <a:pos x="1202" y="276"/>
                  </a:cxn>
                  <a:cxn ang="0">
                    <a:pos x="1202" y="222"/>
                  </a:cxn>
                  <a:cxn ang="0">
                    <a:pos x="1202" y="168"/>
                  </a:cxn>
                  <a:cxn ang="0">
                    <a:pos x="1202" y="114"/>
                  </a:cxn>
                  <a:cxn ang="0">
                    <a:pos x="1202" y="59"/>
                  </a:cxn>
                  <a:cxn ang="0">
                    <a:pos x="1202" y="5"/>
                  </a:cxn>
                  <a:cxn ang="0">
                    <a:pos x="22" y="49"/>
                  </a:cxn>
                </a:cxnLst>
                <a:rect l="0" t="0" r="r" b="b"/>
                <a:pathLst>
                  <a:path w="1202" h="913">
                    <a:moveTo>
                      <a:pt x="22" y="49"/>
                    </a:moveTo>
                    <a:lnTo>
                      <a:pt x="22" y="76"/>
                    </a:lnTo>
                    <a:lnTo>
                      <a:pt x="22" y="103"/>
                    </a:lnTo>
                    <a:lnTo>
                      <a:pt x="22" y="130"/>
                    </a:lnTo>
                    <a:lnTo>
                      <a:pt x="22" y="157"/>
                    </a:lnTo>
                    <a:lnTo>
                      <a:pt x="22" y="184"/>
                    </a:lnTo>
                    <a:lnTo>
                      <a:pt x="17" y="211"/>
                    </a:lnTo>
                    <a:lnTo>
                      <a:pt x="17" y="238"/>
                    </a:lnTo>
                    <a:lnTo>
                      <a:pt x="17" y="265"/>
                    </a:lnTo>
                    <a:lnTo>
                      <a:pt x="17" y="292"/>
                    </a:lnTo>
                    <a:lnTo>
                      <a:pt x="17" y="319"/>
                    </a:lnTo>
                    <a:lnTo>
                      <a:pt x="11" y="346"/>
                    </a:lnTo>
                    <a:lnTo>
                      <a:pt x="11" y="373"/>
                    </a:lnTo>
                    <a:lnTo>
                      <a:pt x="11" y="400"/>
                    </a:lnTo>
                    <a:lnTo>
                      <a:pt x="11" y="427"/>
                    </a:lnTo>
                    <a:lnTo>
                      <a:pt x="11" y="454"/>
                    </a:lnTo>
                    <a:lnTo>
                      <a:pt x="6" y="481"/>
                    </a:lnTo>
                    <a:lnTo>
                      <a:pt x="6" y="508"/>
                    </a:lnTo>
                    <a:lnTo>
                      <a:pt x="6" y="530"/>
                    </a:lnTo>
                    <a:lnTo>
                      <a:pt x="6" y="557"/>
                    </a:lnTo>
                    <a:lnTo>
                      <a:pt x="6" y="584"/>
                    </a:lnTo>
                    <a:lnTo>
                      <a:pt x="0" y="611"/>
                    </a:lnTo>
                    <a:lnTo>
                      <a:pt x="0" y="638"/>
                    </a:lnTo>
                    <a:lnTo>
                      <a:pt x="0" y="665"/>
                    </a:lnTo>
                    <a:lnTo>
                      <a:pt x="0" y="697"/>
                    </a:lnTo>
                    <a:lnTo>
                      <a:pt x="0" y="724"/>
                    </a:lnTo>
                    <a:lnTo>
                      <a:pt x="0" y="751"/>
                    </a:lnTo>
                    <a:lnTo>
                      <a:pt x="0" y="778"/>
                    </a:lnTo>
                    <a:lnTo>
                      <a:pt x="0" y="805"/>
                    </a:lnTo>
                    <a:lnTo>
                      <a:pt x="0" y="832"/>
                    </a:lnTo>
                    <a:lnTo>
                      <a:pt x="0" y="859"/>
                    </a:lnTo>
                    <a:lnTo>
                      <a:pt x="0" y="886"/>
                    </a:lnTo>
                    <a:lnTo>
                      <a:pt x="0" y="913"/>
                    </a:lnTo>
                    <a:lnTo>
                      <a:pt x="1180" y="870"/>
                    </a:lnTo>
                    <a:lnTo>
                      <a:pt x="1180" y="843"/>
                    </a:lnTo>
                    <a:lnTo>
                      <a:pt x="1180" y="816"/>
                    </a:lnTo>
                    <a:lnTo>
                      <a:pt x="1180" y="789"/>
                    </a:lnTo>
                    <a:lnTo>
                      <a:pt x="1185" y="762"/>
                    </a:lnTo>
                    <a:lnTo>
                      <a:pt x="1185" y="735"/>
                    </a:lnTo>
                    <a:lnTo>
                      <a:pt x="1185" y="708"/>
                    </a:lnTo>
                    <a:lnTo>
                      <a:pt x="1185" y="681"/>
                    </a:lnTo>
                    <a:lnTo>
                      <a:pt x="1185" y="654"/>
                    </a:lnTo>
                    <a:lnTo>
                      <a:pt x="1191" y="627"/>
                    </a:lnTo>
                    <a:lnTo>
                      <a:pt x="1191" y="600"/>
                    </a:lnTo>
                    <a:lnTo>
                      <a:pt x="1191" y="573"/>
                    </a:lnTo>
                    <a:lnTo>
                      <a:pt x="1191" y="546"/>
                    </a:lnTo>
                    <a:lnTo>
                      <a:pt x="1196" y="519"/>
                    </a:lnTo>
                    <a:lnTo>
                      <a:pt x="1196" y="492"/>
                    </a:lnTo>
                    <a:lnTo>
                      <a:pt x="1196" y="465"/>
                    </a:lnTo>
                    <a:lnTo>
                      <a:pt x="1196" y="438"/>
                    </a:lnTo>
                    <a:lnTo>
                      <a:pt x="1196" y="411"/>
                    </a:lnTo>
                    <a:lnTo>
                      <a:pt x="1196" y="384"/>
                    </a:lnTo>
                    <a:lnTo>
                      <a:pt x="1202" y="357"/>
                    </a:lnTo>
                    <a:lnTo>
                      <a:pt x="1202" y="330"/>
                    </a:lnTo>
                    <a:lnTo>
                      <a:pt x="1202" y="303"/>
                    </a:lnTo>
                    <a:lnTo>
                      <a:pt x="1202" y="276"/>
                    </a:lnTo>
                    <a:lnTo>
                      <a:pt x="1202" y="249"/>
                    </a:lnTo>
                    <a:lnTo>
                      <a:pt x="1202" y="222"/>
                    </a:lnTo>
                    <a:lnTo>
                      <a:pt x="1202" y="195"/>
                    </a:lnTo>
                    <a:lnTo>
                      <a:pt x="1202" y="168"/>
                    </a:lnTo>
                    <a:lnTo>
                      <a:pt x="1202" y="141"/>
                    </a:lnTo>
                    <a:lnTo>
                      <a:pt x="1202" y="114"/>
                    </a:lnTo>
                    <a:lnTo>
                      <a:pt x="1202" y="87"/>
                    </a:lnTo>
                    <a:lnTo>
                      <a:pt x="1202" y="59"/>
                    </a:lnTo>
                    <a:lnTo>
                      <a:pt x="1202" y="32"/>
                    </a:lnTo>
                    <a:lnTo>
                      <a:pt x="1202" y="5"/>
                    </a:lnTo>
                    <a:lnTo>
                      <a:pt x="1180" y="0"/>
                    </a:lnTo>
                    <a:lnTo>
                      <a:pt x="22" y="4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59" name="Freeform 200"/>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60" name="Freeform 201"/>
              <p:cNvSpPr>
                <a:spLocks/>
              </p:cNvSpPr>
              <p:nvPr/>
            </p:nvSpPr>
            <p:spPr bwMode="auto">
              <a:xfrm>
                <a:off x="1263" y="1928"/>
                <a:ext cx="65" cy="38"/>
              </a:xfrm>
              <a:custGeom>
                <a:avLst/>
                <a:gdLst/>
                <a:ahLst/>
                <a:cxnLst>
                  <a:cxn ang="0">
                    <a:pos x="0" y="33"/>
                  </a:cxn>
                  <a:cxn ang="0">
                    <a:pos x="65" y="38"/>
                  </a:cxn>
                  <a:cxn ang="0">
                    <a:pos x="65" y="0"/>
                  </a:cxn>
                  <a:cxn ang="0">
                    <a:pos x="59" y="0"/>
                  </a:cxn>
                  <a:cxn ang="0">
                    <a:pos x="59" y="6"/>
                  </a:cxn>
                  <a:cxn ang="0">
                    <a:pos x="54" y="6"/>
                  </a:cxn>
                  <a:cxn ang="0">
                    <a:pos x="48" y="11"/>
                  </a:cxn>
                  <a:cxn ang="0">
                    <a:pos x="43" y="11"/>
                  </a:cxn>
                  <a:cxn ang="0">
                    <a:pos x="38" y="11"/>
                  </a:cxn>
                  <a:cxn ang="0">
                    <a:pos x="32" y="17"/>
                  </a:cxn>
                  <a:cxn ang="0">
                    <a:pos x="27" y="17"/>
                  </a:cxn>
                  <a:cxn ang="0">
                    <a:pos x="21" y="17"/>
                  </a:cxn>
                  <a:cxn ang="0">
                    <a:pos x="21" y="22"/>
                  </a:cxn>
                  <a:cxn ang="0">
                    <a:pos x="16" y="22"/>
                  </a:cxn>
                  <a:cxn ang="0">
                    <a:pos x="10" y="22"/>
                  </a:cxn>
                  <a:cxn ang="0">
                    <a:pos x="10" y="27"/>
                  </a:cxn>
                  <a:cxn ang="0">
                    <a:pos x="5" y="27"/>
                  </a:cxn>
                  <a:cxn ang="0">
                    <a:pos x="0" y="33"/>
                  </a:cxn>
                </a:cxnLst>
                <a:rect l="0" t="0" r="r" b="b"/>
                <a:pathLst>
                  <a:path w="65" h="38">
                    <a:moveTo>
                      <a:pt x="0" y="33"/>
                    </a:moveTo>
                    <a:lnTo>
                      <a:pt x="65" y="38"/>
                    </a:lnTo>
                    <a:lnTo>
                      <a:pt x="65" y="0"/>
                    </a:lnTo>
                    <a:lnTo>
                      <a:pt x="59" y="0"/>
                    </a:lnTo>
                    <a:lnTo>
                      <a:pt x="59" y="6"/>
                    </a:lnTo>
                    <a:lnTo>
                      <a:pt x="54" y="6"/>
                    </a:lnTo>
                    <a:lnTo>
                      <a:pt x="48" y="11"/>
                    </a:lnTo>
                    <a:lnTo>
                      <a:pt x="43" y="11"/>
                    </a:lnTo>
                    <a:lnTo>
                      <a:pt x="38" y="11"/>
                    </a:lnTo>
                    <a:lnTo>
                      <a:pt x="32" y="17"/>
                    </a:lnTo>
                    <a:lnTo>
                      <a:pt x="27" y="17"/>
                    </a:lnTo>
                    <a:lnTo>
                      <a:pt x="21" y="17"/>
                    </a:lnTo>
                    <a:lnTo>
                      <a:pt x="21" y="22"/>
                    </a:lnTo>
                    <a:lnTo>
                      <a:pt x="16" y="22"/>
                    </a:lnTo>
                    <a:lnTo>
                      <a:pt x="10" y="22"/>
                    </a:lnTo>
                    <a:lnTo>
                      <a:pt x="10" y="27"/>
                    </a:lnTo>
                    <a:lnTo>
                      <a:pt x="5" y="27"/>
                    </a:lnTo>
                    <a:lnTo>
                      <a:pt x="0" y="33"/>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61" name="Freeform 202"/>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62" name="Freeform 203"/>
              <p:cNvSpPr>
                <a:spLocks/>
              </p:cNvSpPr>
              <p:nvPr/>
            </p:nvSpPr>
            <p:spPr bwMode="auto">
              <a:xfrm>
                <a:off x="1246" y="1993"/>
                <a:ext cx="71" cy="638"/>
              </a:xfrm>
              <a:custGeom>
                <a:avLst/>
                <a:gdLst/>
                <a:ahLst/>
                <a:cxnLst>
                  <a:cxn ang="0">
                    <a:pos x="22" y="0"/>
                  </a:cxn>
                  <a:cxn ang="0">
                    <a:pos x="22" y="16"/>
                  </a:cxn>
                  <a:cxn ang="0">
                    <a:pos x="22" y="38"/>
                  </a:cxn>
                  <a:cxn ang="0">
                    <a:pos x="22" y="54"/>
                  </a:cxn>
                  <a:cxn ang="0">
                    <a:pos x="17" y="76"/>
                  </a:cxn>
                  <a:cxn ang="0">
                    <a:pos x="17" y="92"/>
                  </a:cxn>
                  <a:cxn ang="0">
                    <a:pos x="17" y="108"/>
                  </a:cxn>
                  <a:cxn ang="0">
                    <a:pos x="17" y="130"/>
                  </a:cxn>
                  <a:cxn ang="0">
                    <a:pos x="17" y="146"/>
                  </a:cxn>
                  <a:cxn ang="0">
                    <a:pos x="17" y="168"/>
                  </a:cxn>
                  <a:cxn ang="0">
                    <a:pos x="11" y="184"/>
                  </a:cxn>
                  <a:cxn ang="0">
                    <a:pos x="11" y="200"/>
                  </a:cxn>
                  <a:cxn ang="0">
                    <a:pos x="11" y="222"/>
                  </a:cxn>
                  <a:cxn ang="0">
                    <a:pos x="11" y="238"/>
                  </a:cxn>
                  <a:cxn ang="0">
                    <a:pos x="11" y="259"/>
                  </a:cxn>
                  <a:cxn ang="0">
                    <a:pos x="11" y="276"/>
                  </a:cxn>
                  <a:cxn ang="0">
                    <a:pos x="11" y="297"/>
                  </a:cxn>
                  <a:cxn ang="0">
                    <a:pos x="11" y="313"/>
                  </a:cxn>
                  <a:cxn ang="0">
                    <a:pos x="11" y="330"/>
                  </a:cxn>
                  <a:cxn ang="0">
                    <a:pos x="11" y="351"/>
                  </a:cxn>
                  <a:cxn ang="0">
                    <a:pos x="11" y="368"/>
                  </a:cxn>
                  <a:cxn ang="0">
                    <a:pos x="11" y="389"/>
                  </a:cxn>
                  <a:cxn ang="0">
                    <a:pos x="11" y="405"/>
                  </a:cxn>
                  <a:cxn ang="0">
                    <a:pos x="11" y="422"/>
                  </a:cxn>
                  <a:cxn ang="0">
                    <a:pos x="6" y="443"/>
                  </a:cxn>
                  <a:cxn ang="0">
                    <a:pos x="6" y="459"/>
                  </a:cxn>
                  <a:cxn ang="0">
                    <a:pos x="6" y="481"/>
                  </a:cxn>
                  <a:cxn ang="0">
                    <a:pos x="6" y="497"/>
                  </a:cxn>
                  <a:cxn ang="0">
                    <a:pos x="6" y="513"/>
                  </a:cxn>
                  <a:cxn ang="0">
                    <a:pos x="6" y="530"/>
                  </a:cxn>
                  <a:cxn ang="0">
                    <a:pos x="6" y="551"/>
                  </a:cxn>
                  <a:cxn ang="0">
                    <a:pos x="0" y="567"/>
                  </a:cxn>
                  <a:cxn ang="0">
                    <a:pos x="0" y="584"/>
                  </a:cxn>
                  <a:cxn ang="0">
                    <a:pos x="0" y="589"/>
                  </a:cxn>
                  <a:cxn ang="0">
                    <a:pos x="6" y="589"/>
                  </a:cxn>
                  <a:cxn ang="0">
                    <a:pos x="6" y="594"/>
                  </a:cxn>
                  <a:cxn ang="0">
                    <a:pos x="11" y="594"/>
                  </a:cxn>
                  <a:cxn ang="0">
                    <a:pos x="11" y="600"/>
                  </a:cxn>
                  <a:cxn ang="0">
                    <a:pos x="11" y="605"/>
                  </a:cxn>
                  <a:cxn ang="0">
                    <a:pos x="17" y="605"/>
                  </a:cxn>
                  <a:cxn ang="0">
                    <a:pos x="17" y="611"/>
                  </a:cxn>
                  <a:cxn ang="0">
                    <a:pos x="22" y="616"/>
                  </a:cxn>
                  <a:cxn ang="0">
                    <a:pos x="27" y="621"/>
                  </a:cxn>
                  <a:cxn ang="0">
                    <a:pos x="33" y="627"/>
                  </a:cxn>
                  <a:cxn ang="0">
                    <a:pos x="38" y="632"/>
                  </a:cxn>
                  <a:cxn ang="0">
                    <a:pos x="44" y="632"/>
                  </a:cxn>
                  <a:cxn ang="0">
                    <a:pos x="44" y="638"/>
                  </a:cxn>
                  <a:cxn ang="0">
                    <a:pos x="49" y="638"/>
                  </a:cxn>
                  <a:cxn ang="0">
                    <a:pos x="55" y="638"/>
                  </a:cxn>
                  <a:cxn ang="0">
                    <a:pos x="71" y="16"/>
                  </a:cxn>
                  <a:cxn ang="0">
                    <a:pos x="71" y="11"/>
                  </a:cxn>
                  <a:cxn ang="0">
                    <a:pos x="71" y="6"/>
                  </a:cxn>
                  <a:cxn ang="0">
                    <a:pos x="65" y="6"/>
                  </a:cxn>
                  <a:cxn ang="0">
                    <a:pos x="65" y="0"/>
                  </a:cxn>
                  <a:cxn ang="0">
                    <a:pos x="60" y="0"/>
                  </a:cxn>
                  <a:cxn ang="0">
                    <a:pos x="55" y="0"/>
                  </a:cxn>
                  <a:cxn ang="0">
                    <a:pos x="49" y="0"/>
                  </a:cxn>
                  <a:cxn ang="0">
                    <a:pos x="44" y="0"/>
                  </a:cxn>
                  <a:cxn ang="0">
                    <a:pos x="38" y="0"/>
                  </a:cxn>
                  <a:cxn ang="0">
                    <a:pos x="33" y="0"/>
                  </a:cxn>
                  <a:cxn ang="0">
                    <a:pos x="27" y="0"/>
                  </a:cxn>
                  <a:cxn ang="0">
                    <a:pos x="22" y="0"/>
                  </a:cxn>
                </a:cxnLst>
                <a:rect l="0" t="0" r="r" b="b"/>
                <a:pathLst>
                  <a:path w="71" h="638">
                    <a:moveTo>
                      <a:pt x="22" y="0"/>
                    </a:moveTo>
                    <a:lnTo>
                      <a:pt x="22" y="16"/>
                    </a:lnTo>
                    <a:lnTo>
                      <a:pt x="22" y="38"/>
                    </a:lnTo>
                    <a:lnTo>
                      <a:pt x="22" y="54"/>
                    </a:lnTo>
                    <a:lnTo>
                      <a:pt x="17" y="76"/>
                    </a:lnTo>
                    <a:lnTo>
                      <a:pt x="17" y="92"/>
                    </a:lnTo>
                    <a:lnTo>
                      <a:pt x="17" y="108"/>
                    </a:lnTo>
                    <a:lnTo>
                      <a:pt x="17" y="130"/>
                    </a:lnTo>
                    <a:lnTo>
                      <a:pt x="17" y="146"/>
                    </a:lnTo>
                    <a:lnTo>
                      <a:pt x="17" y="168"/>
                    </a:lnTo>
                    <a:lnTo>
                      <a:pt x="11" y="184"/>
                    </a:lnTo>
                    <a:lnTo>
                      <a:pt x="11" y="200"/>
                    </a:lnTo>
                    <a:lnTo>
                      <a:pt x="11" y="222"/>
                    </a:lnTo>
                    <a:lnTo>
                      <a:pt x="11" y="238"/>
                    </a:lnTo>
                    <a:lnTo>
                      <a:pt x="11" y="259"/>
                    </a:lnTo>
                    <a:lnTo>
                      <a:pt x="11" y="276"/>
                    </a:lnTo>
                    <a:lnTo>
                      <a:pt x="11" y="297"/>
                    </a:lnTo>
                    <a:lnTo>
                      <a:pt x="11" y="313"/>
                    </a:lnTo>
                    <a:lnTo>
                      <a:pt x="11" y="330"/>
                    </a:lnTo>
                    <a:lnTo>
                      <a:pt x="11" y="351"/>
                    </a:lnTo>
                    <a:lnTo>
                      <a:pt x="11" y="368"/>
                    </a:lnTo>
                    <a:lnTo>
                      <a:pt x="11" y="389"/>
                    </a:lnTo>
                    <a:lnTo>
                      <a:pt x="11" y="405"/>
                    </a:lnTo>
                    <a:lnTo>
                      <a:pt x="11" y="422"/>
                    </a:lnTo>
                    <a:lnTo>
                      <a:pt x="6" y="443"/>
                    </a:lnTo>
                    <a:lnTo>
                      <a:pt x="6" y="459"/>
                    </a:lnTo>
                    <a:lnTo>
                      <a:pt x="6" y="481"/>
                    </a:lnTo>
                    <a:lnTo>
                      <a:pt x="6" y="497"/>
                    </a:lnTo>
                    <a:lnTo>
                      <a:pt x="6" y="513"/>
                    </a:lnTo>
                    <a:lnTo>
                      <a:pt x="6" y="530"/>
                    </a:lnTo>
                    <a:lnTo>
                      <a:pt x="6" y="551"/>
                    </a:lnTo>
                    <a:lnTo>
                      <a:pt x="0" y="567"/>
                    </a:lnTo>
                    <a:lnTo>
                      <a:pt x="0" y="584"/>
                    </a:lnTo>
                    <a:lnTo>
                      <a:pt x="0" y="589"/>
                    </a:lnTo>
                    <a:lnTo>
                      <a:pt x="6" y="589"/>
                    </a:lnTo>
                    <a:lnTo>
                      <a:pt x="6" y="594"/>
                    </a:lnTo>
                    <a:lnTo>
                      <a:pt x="11" y="594"/>
                    </a:lnTo>
                    <a:lnTo>
                      <a:pt x="11" y="600"/>
                    </a:lnTo>
                    <a:lnTo>
                      <a:pt x="11" y="605"/>
                    </a:lnTo>
                    <a:lnTo>
                      <a:pt x="17" y="605"/>
                    </a:lnTo>
                    <a:lnTo>
                      <a:pt x="17" y="611"/>
                    </a:lnTo>
                    <a:lnTo>
                      <a:pt x="22" y="616"/>
                    </a:lnTo>
                    <a:lnTo>
                      <a:pt x="27" y="621"/>
                    </a:lnTo>
                    <a:lnTo>
                      <a:pt x="33" y="627"/>
                    </a:lnTo>
                    <a:lnTo>
                      <a:pt x="38" y="632"/>
                    </a:lnTo>
                    <a:lnTo>
                      <a:pt x="44" y="632"/>
                    </a:lnTo>
                    <a:lnTo>
                      <a:pt x="44" y="638"/>
                    </a:lnTo>
                    <a:lnTo>
                      <a:pt x="49" y="638"/>
                    </a:lnTo>
                    <a:lnTo>
                      <a:pt x="55" y="638"/>
                    </a:lnTo>
                    <a:lnTo>
                      <a:pt x="71" y="16"/>
                    </a:lnTo>
                    <a:lnTo>
                      <a:pt x="71" y="11"/>
                    </a:lnTo>
                    <a:lnTo>
                      <a:pt x="71" y="6"/>
                    </a:lnTo>
                    <a:lnTo>
                      <a:pt x="65" y="6"/>
                    </a:lnTo>
                    <a:lnTo>
                      <a:pt x="65" y="0"/>
                    </a:lnTo>
                    <a:lnTo>
                      <a:pt x="60" y="0"/>
                    </a:lnTo>
                    <a:lnTo>
                      <a:pt x="55" y="0"/>
                    </a:lnTo>
                    <a:lnTo>
                      <a:pt x="49" y="0"/>
                    </a:lnTo>
                    <a:lnTo>
                      <a:pt x="44" y="0"/>
                    </a:lnTo>
                    <a:lnTo>
                      <a:pt x="38" y="0"/>
                    </a:lnTo>
                    <a:lnTo>
                      <a:pt x="33" y="0"/>
                    </a:lnTo>
                    <a:lnTo>
                      <a:pt x="27" y="0"/>
                    </a:lnTo>
                    <a:lnTo>
                      <a:pt x="22"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63" name="Freeform 204"/>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close/>
                  </a:path>
                </a:pathLst>
              </a:custGeom>
              <a:solidFill>
                <a:srgbClr val="000000"/>
              </a:solidFill>
              <a:ln w="9525">
                <a:noFill/>
                <a:round/>
                <a:headEnd/>
                <a:tailEnd/>
              </a:ln>
            </p:spPr>
            <p:txBody>
              <a:bodyPr/>
              <a:lstStyle/>
              <a:p>
                <a:endParaRPr lang="en-US" dirty="0">
                  <a:solidFill>
                    <a:srgbClr val="000000"/>
                  </a:solidFill>
                </a:endParaRPr>
              </a:p>
            </p:txBody>
          </p:sp>
          <p:sp>
            <p:nvSpPr>
              <p:cNvPr id="264" name="Freeform 205"/>
              <p:cNvSpPr>
                <a:spLocks/>
              </p:cNvSpPr>
              <p:nvPr/>
            </p:nvSpPr>
            <p:spPr bwMode="auto">
              <a:xfrm>
                <a:off x="1679" y="2026"/>
                <a:ext cx="785" cy="389"/>
              </a:xfrm>
              <a:custGeom>
                <a:avLst/>
                <a:gdLst/>
                <a:ahLst/>
                <a:cxnLst>
                  <a:cxn ang="0">
                    <a:pos x="0" y="389"/>
                  </a:cxn>
                  <a:cxn ang="0">
                    <a:pos x="785" y="362"/>
                  </a:cxn>
                  <a:cxn ang="0">
                    <a:pos x="785" y="0"/>
                  </a:cxn>
                  <a:cxn ang="0">
                    <a:pos x="17" y="27"/>
                  </a:cxn>
                  <a:cxn ang="0">
                    <a:pos x="0" y="389"/>
                  </a:cxn>
                </a:cxnLst>
                <a:rect l="0" t="0" r="r" b="b"/>
                <a:pathLst>
                  <a:path w="785" h="389">
                    <a:moveTo>
                      <a:pt x="0" y="389"/>
                    </a:moveTo>
                    <a:lnTo>
                      <a:pt x="785" y="362"/>
                    </a:lnTo>
                    <a:lnTo>
                      <a:pt x="785" y="0"/>
                    </a:lnTo>
                    <a:lnTo>
                      <a:pt x="17" y="27"/>
                    </a:lnTo>
                    <a:lnTo>
                      <a:pt x="0" y="389"/>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65" name="Freeform 206"/>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close/>
                  </a:path>
                </a:pathLst>
              </a:custGeom>
              <a:solidFill>
                <a:srgbClr val="99CCFF"/>
              </a:solidFill>
              <a:ln w="9525">
                <a:noFill/>
                <a:round/>
                <a:headEnd/>
                <a:tailEnd/>
              </a:ln>
            </p:spPr>
            <p:txBody>
              <a:bodyPr/>
              <a:lstStyle/>
              <a:p>
                <a:endParaRPr lang="en-US" dirty="0">
                  <a:solidFill>
                    <a:srgbClr val="000000"/>
                  </a:solidFill>
                </a:endParaRPr>
              </a:p>
            </p:txBody>
          </p:sp>
          <p:sp>
            <p:nvSpPr>
              <p:cNvPr id="266" name="Freeform 207"/>
              <p:cNvSpPr>
                <a:spLocks/>
              </p:cNvSpPr>
              <p:nvPr/>
            </p:nvSpPr>
            <p:spPr bwMode="auto">
              <a:xfrm>
                <a:off x="2091" y="2047"/>
                <a:ext cx="357" cy="330"/>
              </a:xfrm>
              <a:custGeom>
                <a:avLst/>
                <a:gdLst/>
                <a:ahLst/>
                <a:cxnLst>
                  <a:cxn ang="0">
                    <a:pos x="16" y="22"/>
                  </a:cxn>
                  <a:cxn ang="0">
                    <a:pos x="10" y="43"/>
                  </a:cxn>
                  <a:cxn ang="0">
                    <a:pos x="10" y="65"/>
                  </a:cxn>
                  <a:cxn ang="0">
                    <a:pos x="10" y="81"/>
                  </a:cxn>
                  <a:cxn ang="0">
                    <a:pos x="5" y="103"/>
                  </a:cxn>
                  <a:cxn ang="0">
                    <a:pos x="5" y="124"/>
                  </a:cxn>
                  <a:cxn ang="0">
                    <a:pos x="5" y="141"/>
                  </a:cxn>
                  <a:cxn ang="0">
                    <a:pos x="5" y="157"/>
                  </a:cxn>
                  <a:cxn ang="0">
                    <a:pos x="5" y="178"/>
                  </a:cxn>
                  <a:cxn ang="0">
                    <a:pos x="5" y="195"/>
                  </a:cxn>
                  <a:cxn ang="0">
                    <a:pos x="5" y="216"/>
                  </a:cxn>
                  <a:cxn ang="0">
                    <a:pos x="5" y="238"/>
                  </a:cxn>
                  <a:cxn ang="0">
                    <a:pos x="5" y="254"/>
                  </a:cxn>
                  <a:cxn ang="0">
                    <a:pos x="5" y="276"/>
                  </a:cxn>
                  <a:cxn ang="0">
                    <a:pos x="0" y="297"/>
                  </a:cxn>
                  <a:cxn ang="0">
                    <a:pos x="0" y="319"/>
                  </a:cxn>
                  <a:cxn ang="0">
                    <a:pos x="10" y="330"/>
                  </a:cxn>
                  <a:cxn ang="0">
                    <a:pos x="32" y="330"/>
                  </a:cxn>
                  <a:cxn ang="0">
                    <a:pos x="54" y="330"/>
                  </a:cxn>
                  <a:cxn ang="0">
                    <a:pos x="75" y="330"/>
                  </a:cxn>
                  <a:cxn ang="0">
                    <a:pos x="97" y="330"/>
                  </a:cxn>
                  <a:cxn ang="0">
                    <a:pos x="119" y="330"/>
                  </a:cxn>
                  <a:cxn ang="0">
                    <a:pos x="140" y="330"/>
                  </a:cxn>
                  <a:cxn ang="0">
                    <a:pos x="162" y="330"/>
                  </a:cxn>
                  <a:cxn ang="0">
                    <a:pos x="178" y="330"/>
                  </a:cxn>
                  <a:cxn ang="0">
                    <a:pos x="200" y="324"/>
                  </a:cxn>
                  <a:cxn ang="0">
                    <a:pos x="221" y="324"/>
                  </a:cxn>
                  <a:cxn ang="0">
                    <a:pos x="243" y="324"/>
                  </a:cxn>
                  <a:cxn ang="0">
                    <a:pos x="265" y="324"/>
                  </a:cxn>
                  <a:cxn ang="0">
                    <a:pos x="286" y="324"/>
                  </a:cxn>
                  <a:cxn ang="0">
                    <a:pos x="308" y="324"/>
                  </a:cxn>
                  <a:cxn ang="0">
                    <a:pos x="330" y="324"/>
                  </a:cxn>
                  <a:cxn ang="0">
                    <a:pos x="357" y="11"/>
                  </a:cxn>
                  <a:cxn ang="0">
                    <a:pos x="16" y="11"/>
                  </a:cxn>
                </a:cxnLst>
                <a:rect l="0" t="0" r="r" b="b"/>
                <a:pathLst>
                  <a:path w="357" h="330">
                    <a:moveTo>
                      <a:pt x="16" y="11"/>
                    </a:moveTo>
                    <a:lnTo>
                      <a:pt x="16" y="22"/>
                    </a:lnTo>
                    <a:lnTo>
                      <a:pt x="16" y="33"/>
                    </a:lnTo>
                    <a:lnTo>
                      <a:pt x="10" y="43"/>
                    </a:lnTo>
                    <a:lnTo>
                      <a:pt x="10" y="54"/>
                    </a:lnTo>
                    <a:lnTo>
                      <a:pt x="10" y="65"/>
                    </a:lnTo>
                    <a:lnTo>
                      <a:pt x="10" y="76"/>
                    </a:lnTo>
                    <a:lnTo>
                      <a:pt x="10" y="81"/>
                    </a:lnTo>
                    <a:lnTo>
                      <a:pt x="10" y="92"/>
                    </a:lnTo>
                    <a:lnTo>
                      <a:pt x="5" y="103"/>
                    </a:lnTo>
                    <a:lnTo>
                      <a:pt x="5" y="114"/>
                    </a:lnTo>
                    <a:lnTo>
                      <a:pt x="5" y="124"/>
                    </a:lnTo>
                    <a:lnTo>
                      <a:pt x="5" y="130"/>
                    </a:lnTo>
                    <a:lnTo>
                      <a:pt x="5" y="141"/>
                    </a:lnTo>
                    <a:lnTo>
                      <a:pt x="5" y="151"/>
                    </a:lnTo>
                    <a:lnTo>
                      <a:pt x="5" y="157"/>
                    </a:lnTo>
                    <a:lnTo>
                      <a:pt x="5" y="168"/>
                    </a:lnTo>
                    <a:lnTo>
                      <a:pt x="5" y="178"/>
                    </a:lnTo>
                    <a:lnTo>
                      <a:pt x="5" y="189"/>
                    </a:lnTo>
                    <a:lnTo>
                      <a:pt x="5" y="195"/>
                    </a:lnTo>
                    <a:lnTo>
                      <a:pt x="5" y="205"/>
                    </a:lnTo>
                    <a:lnTo>
                      <a:pt x="5" y="216"/>
                    </a:lnTo>
                    <a:lnTo>
                      <a:pt x="5" y="227"/>
                    </a:lnTo>
                    <a:lnTo>
                      <a:pt x="5" y="238"/>
                    </a:lnTo>
                    <a:lnTo>
                      <a:pt x="5" y="243"/>
                    </a:lnTo>
                    <a:lnTo>
                      <a:pt x="5" y="254"/>
                    </a:lnTo>
                    <a:lnTo>
                      <a:pt x="5" y="265"/>
                    </a:lnTo>
                    <a:lnTo>
                      <a:pt x="5" y="276"/>
                    </a:lnTo>
                    <a:lnTo>
                      <a:pt x="5" y="287"/>
                    </a:lnTo>
                    <a:lnTo>
                      <a:pt x="0" y="297"/>
                    </a:lnTo>
                    <a:lnTo>
                      <a:pt x="0" y="308"/>
                    </a:lnTo>
                    <a:lnTo>
                      <a:pt x="0" y="319"/>
                    </a:lnTo>
                    <a:lnTo>
                      <a:pt x="0" y="330"/>
                    </a:lnTo>
                    <a:lnTo>
                      <a:pt x="10" y="330"/>
                    </a:lnTo>
                    <a:lnTo>
                      <a:pt x="21" y="330"/>
                    </a:lnTo>
                    <a:lnTo>
                      <a:pt x="32" y="330"/>
                    </a:lnTo>
                    <a:lnTo>
                      <a:pt x="43" y="330"/>
                    </a:lnTo>
                    <a:lnTo>
                      <a:pt x="54" y="330"/>
                    </a:lnTo>
                    <a:lnTo>
                      <a:pt x="64" y="330"/>
                    </a:lnTo>
                    <a:lnTo>
                      <a:pt x="75" y="330"/>
                    </a:lnTo>
                    <a:lnTo>
                      <a:pt x="86" y="330"/>
                    </a:lnTo>
                    <a:lnTo>
                      <a:pt x="97" y="330"/>
                    </a:lnTo>
                    <a:lnTo>
                      <a:pt x="108" y="330"/>
                    </a:lnTo>
                    <a:lnTo>
                      <a:pt x="119" y="330"/>
                    </a:lnTo>
                    <a:lnTo>
                      <a:pt x="129" y="330"/>
                    </a:lnTo>
                    <a:lnTo>
                      <a:pt x="140" y="330"/>
                    </a:lnTo>
                    <a:lnTo>
                      <a:pt x="151" y="330"/>
                    </a:lnTo>
                    <a:lnTo>
                      <a:pt x="162" y="330"/>
                    </a:lnTo>
                    <a:lnTo>
                      <a:pt x="167" y="330"/>
                    </a:lnTo>
                    <a:lnTo>
                      <a:pt x="178" y="330"/>
                    </a:lnTo>
                    <a:lnTo>
                      <a:pt x="189" y="330"/>
                    </a:lnTo>
                    <a:lnTo>
                      <a:pt x="200" y="324"/>
                    </a:lnTo>
                    <a:lnTo>
                      <a:pt x="211" y="324"/>
                    </a:lnTo>
                    <a:lnTo>
                      <a:pt x="221" y="324"/>
                    </a:lnTo>
                    <a:lnTo>
                      <a:pt x="232" y="324"/>
                    </a:lnTo>
                    <a:lnTo>
                      <a:pt x="243" y="324"/>
                    </a:lnTo>
                    <a:lnTo>
                      <a:pt x="254" y="324"/>
                    </a:lnTo>
                    <a:lnTo>
                      <a:pt x="265" y="324"/>
                    </a:lnTo>
                    <a:lnTo>
                      <a:pt x="275" y="324"/>
                    </a:lnTo>
                    <a:lnTo>
                      <a:pt x="286" y="324"/>
                    </a:lnTo>
                    <a:lnTo>
                      <a:pt x="297" y="324"/>
                    </a:lnTo>
                    <a:lnTo>
                      <a:pt x="308" y="324"/>
                    </a:lnTo>
                    <a:lnTo>
                      <a:pt x="319" y="324"/>
                    </a:lnTo>
                    <a:lnTo>
                      <a:pt x="330" y="324"/>
                    </a:lnTo>
                    <a:lnTo>
                      <a:pt x="340" y="324"/>
                    </a:lnTo>
                    <a:lnTo>
                      <a:pt x="357" y="11"/>
                    </a:lnTo>
                    <a:lnTo>
                      <a:pt x="335" y="0"/>
                    </a:lnTo>
                    <a:lnTo>
                      <a:pt x="16"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67" name="Freeform 208"/>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close/>
                  </a:path>
                </a:pathLst>
              </a:custGeom>
              <a:solidFill>
                <a:srgbClr val="CCECFF"/>
              </a:solidFill>
              <a:ln w="9525">
                <a:noFill/>
                <a:round/>
                <a:headEnd/>
                <a:tailEnd/>
              </a:ln>
            </p:spPr>
            <p:txBody>
              <a:bodyPr/>
              <a:lstStyle/>
              <a:p>
                <a:endParaRPr lang="en-US" dirty="0">
                  <a:solidFill>
                    <a:srgbClr val="000000"/>
                  </a:solidFill>
                </a:endParaRPr>
              </a:p>
            </p:txBody>
          </p:sp>
          <p:sp>
            <p:nvSpPr>
              <p:cNvPr id="268" name="Freeform 209"/>
              <p:cNvSpPr>
                <a:spLocks/>
              </p:cNvSpPr>
              <p:nvPr/>
            </p:nvSpPr>
            <p:spPr bwMode="auto">
              <a:xfrm>
                <a:off x="1712" y="2058"/>
                <a:ext cx="368" cy="335"/>
              </a:xfrm>
              <a:custGeom>
                <a:avLst/>
                <a:gdLst/>
                <a:ahLst/>
                <a:cxnLst>
                  <a:cxn ang="0">
                    <a:pos x="16" y="16"/>
                  </a:cxn>
                  <a:cxn ang="0">
                    <a:pos x="5" y="32"/>
                  </a:cxn>
                  <a:cxn ang="0">
                    <a:pos x="0" y="324"/>
                  </a:cxn>
                  <a:cxn ang="0">
                    <a:pos x="16" y="335"/>
                  </a:cxn>
                  <a:cxn ang="0">
                    <a:pos x="351" y="324"/>
                  </a:cxn>
                  <a:cxn ang="0">
                    <a:pos x="368" y="22"/>
                  </a:cxn>
                  <a:cxn ang="0">
                    <a:pos x="368" y="16"/>
                  </a:cxn>
                  <a:cxn ang="0">
                    <a:pos x="368" y="11"/>
                  </a:cxn>
                  <a:cxn ang="0">
                    <a:pos x="362" y="11"/>
                  </a:cxn>
                  <a:cxn ang="0">
                    <a:pos x="362" y="5"/>
                  </a:cxn>
                  <a:cxn ang="0">
                    <a:pos x="357" y="5"/>
                  </a:cxn>
                  <a:cxn ang="0">
                    <a:pos x="351" y="5"/>
                  </a:cxn>
                  <a:cxn ang="0">
                    <a:pos x="346" y="5"/>
                  </a:cxn>
                  <a:cxn ang="0">
                    <a:pos x="341" y="5"/>
                  </a:cxn>
                  <a:cxn ang="0">
                    <a:pos x="335" y="5"/>
                  </a:cxn>
                  <a:cxn ang="0">
                    <a:pos x="335" y="0"/>
                  </a:cxn>
                  <a:cxn ang="0">
                    <a:pos x="330" y="0"/>
                  </a:cxn>
                  <a:cxn ang="0">
                    <a:pos x="324" y="0"/>
                  </a:cxn>
                  <a:cxn ang="0">
                    <a:pos x="314" y="5"/>
                  </a:cxn>
                  <a:cxn ang="0">
                    <a:pos x="303" y="5"/>
                  </a:cxn>
                  <a:cxn ang="0">
                    <a:pos x="292" y="5"/>
                  </a:cxn>
                  <a:cxn ang="0">
                    <a:pos x="281" y="5"/>
                  </a:cxn>
                  <a:cxn ang="0">
                    <a:pos x="276" y="5"/>
                  </a:cxn>
                  <a:cxn ang="0">
                    <a:pos x="265" y="5"/>
                  </a:cxn>
                  <a:cxn ang="0">
                    <a:pos x="254" y="5"/>
                  </a:cxn>
                  <a:cxn ang="0">
                    <a:pos x="243" y="11"/>
                  </a:cxn>
                  <a:cxn ang="0">
                    <a:pos x="232" y="11"/>
                  </a:cxn>
                  <a:cxn ang="0">
                    <a:pos x="222" y="11"/>
                  </a:cxn>
                  <a:cxn ang="0">
                    <a:pos x="216" y="11"/>
                  </a:cxn>
                  <a:cxn ang="0">
                    <a:pos x="205" y="11"/>
                  </a:cxn>
                  <a:cxn ang="0">
                    <a:pos x="195" y="11"/>
                  </a:cxn>
                  <a:cxn ang="0">
                    <a:pos x="184" y="11"/>
                  </a:cxn>
                  <a:cxn ang="0">
                    <a:pos x="173" y="11"/>
                  </a:cxn>
                  <a:cxn ang="0">
                    <a:pos x="162" y="11"/>
                  </a:cxn>
                  <a:cxn ang="0">
                    <a:pos x="151" y="11"/>
                  </a:cxn>
                  <a:cxn ang="0">
                    <a:pos x="146" y="11"/>
                  </a:cxn>
                  <a:cxn ang="0">
                    <a:pos x="135" y="11"/>
                  </a:cxn>
                  <a:cxn ang="0">
                    <a:pos x="124" y="11"/>
                  </a:cxn>
                  <a:cxn ang="0">
                    <a:pos x="113" y="11"/>
                  </a:cxn>
                  <a:cxn ang="0">
                    <a:pos x="103" y="11"/>
                  </a:cxn>
                  <a:cxn ang="0">
                    <a:pos x="92" y="16"/>
                  </a:cxn>
                  <a:cxn ang="0">
                    <a:pos x="86" y="16"/>
                  </a:cxn>
                  <a:cxn ang="0">
                    <a:pos x="76" y="16"/>
                  </a:cxn>
                  <a:cxn ang="0">
                    <a:pos x="65" y="16"/>
                  </a:cxn>
                  <a:cxn ang="0">
                    <a:pos x="54" y="16"/>
                  </a:cxn>
                  <a:cxn ang="0">
                    <a:pos x="48" y="16"/>
                  </a:cxn>
                  <a:cxn ang="0">
                    <a:pos x="38" y="16"/>
                  </a:cxn>
                  <a:cxn ang="0">
                    <a:pos x="27" y="16"/>
                  </a:cxn>
                  <a:cxn ang="0">
                    <a:pos x="16" y="16"/>
                  </a:cxn>
                </a:cxnLst>
                <a:rect l="0" t="0" r="r" b="b"/>
                <a:pathLst>
                  <a:path w="368" h="335">
                    <a:moveTo>
                      <a:pt x="16" y="16"/>
                    </a:moveTo>
                    <a:lnTo>
                      <a:pt x="5" y="32"/>
                    </a:lnTo>
                    <a:lnTo>
                      <a:pt x="0" y="324"/>
                    </a:lnTo>
                    <a:lnTo>
                      <a:pt x="16" y="335"/>
                    </a:lnTo>
                    <a:lnTo>
                      <a:pt x="351" y="324"/>
                    </a:lnTo>
                    <a:lnTo>
                      <a:pt x="368" y="22"/>
                    </a:lnTo>
                    <a:lnTo>
                      <a:pt x="368" y="16"/>
                    </a:lnTo>
                    <a:lnTo>
                      <a:pt x="368" y="11"/>
                    </a:lnTo>
                    <a:lnTo>
                      <a:pt x="362" y="11"/>
                    </a:lnTo>
                    <a:lnTo>
                      <a:pt x="362" y="5"/>
                    </a:lnTo>
                    <a:lnTo>
                      <a:pt x="357" y="5"/>
                    </a:lnTo>
                    <a:lnTo>
                      <a:pt x="351" y="5"/>
                    </a:lnTo>
                    <a:lnTo>
                      <a:pt x="346" y="5"/>
                    </a:lnTo>
                    <a:lnTo>
                      <a:pt x="341" y="5"/>
                    </a:lnTo>
                    <a:lnTo>
                      <a:pt x="335" y="5"/>
                    </a:lnTo>
                    <a:lnTo>
                      <a:pt x="335" y="0"/>
                    </a:lnTo>
                    <a:lnTo>
                      <a:pt x="330" y="0"/>
                    </a:lnTo>
                    <a:lnTo>
                      <a:pt x="324" y="0"/>
                    </a:lnTo>
                    <a:lnTo>
                      <a:pt x="314" y="5"/>
                    </a:lnTo>
                    <a:lnTo>
                      <a:pt x="303" y="5"/>
                    </a:lnTo>
                    <a:lnTo>
                      <a:pt x="292" y="5"/>
                    </a:lnTo>
                    <a:lnTo>
                      <a:pt x="281" y="5"/>
                    </a:lnTo>
                    <a:lnTo>
                      <a:pt x="276" y="5"/>
                    </a:lnTo>
                    <a:lnTo>
                      <a:pt x="265" y="5"/>
                    </a:lnTo>
                    <a:lnTo>
                      <a:pt x="254" y="5"/>
                    </a:lnTo>
                    <a:lnTo>
                      <a:pt x="243" y="11"/>
                    </a:lnTo>
                    <a:lnTo>
                      <a:pt x="232" y="11"/>
                    </a:lnTo>
                    <a:lnTo>
                      <a:pt x="222" y="11"/>
                    </a:lnTo>
                    <a:lnTo>
                      <a:pt x="216" y="11"/>
                    </a:lnTo>
                    <a:lnTo>
                      <a:pt x="205" y="11"/>
                    </a:lnTo>
                    <a:lnTo>
                      <a:pt x="195" y="11"/>
                    </a:lnTo>
                    <a:lnTo>
                      <a:pt x="184" y="11"/>
                    </a:lnTo>
                    <a:lnTo>
                      <a:pt x="173" y="11"/>
                    </a:lnTo>
                    <a:lnTo>
                      <a:pt x="162" y="11"/>
                    </a:lnTo>
                    <a:lnTo>
                      <a:pt x="151" y="11"/>
                    </a:lnTo>
                    <a:lnTo>
                      <a:pt x="146" y="11"/>
                    </a:lnTo>
                    <a:lnTo>
                      <a:pt x="135" y="11"/>
                    </a:lnTo>
                    <a:lnTo>
                      <a:pt x="124" y="11"/>
                    </a:lnTo>
                    <a:lnTo>
                      <a:pt x="113" y="11"/>
                    </a:lnTo>
                    <a:lnTo>
                      <a:pt x="103" y="11"/>
                    </a:lnTo>
                    <a:lnTo>
                      <a:pt x="92" y="16"/>
                    </a:lnTo>
                    <a:lnTo>
                      <a:pt x="86" y="16"/>
                    </a:lnTo>
                    <a:lnTo>
                      <a:pt x="76" y="16"/>
                    </a:lnTo>
                    <a:lnTo>
                      <a:pt x="65" y="16"/>
                    </a:lnTo>
                    <a:lnTo>
                      <a:pt x="54" y="16"/>
                    </a:lnTo>
                    <a:lnTo>
                      <a:pt x="48" y="16"/>
                    </a:lnTo>
                    <a:lnTo>
                      <a:pt x="38" y="16"/>
                    </a:lnTo>
                    <a:lnTo>
                      <a:pt x="27" y="16"/>
                    </a:lnTo>
                    <a:lnTo>
                      <a:pt x="16" y="16"/>
                    </a:lnTo>
                  </a:path>
                </a:pathLst>
              </a:custGeom>
              <a:solidFill>
                <a:srgbClr val="99CCFF"/>
              </a:solidFill>
              <a:ln w="0">
                <a:solidFill>
                  <a:srgbClr val="000000"/>
                </a:solidFill>
                <a:prstDash val="solid"/>
                <a:round/>
                <a:headEnd/>
                <a:tailEnd/>
              </a:ln>
            </p:spPr>
            <p:txBody>
              <a:bodyPr/>
              <a:lstStyle/>
              <a:p>
                <a:endParaRPr lang="en-US" dirty="0">
                  <a:solidFill>
                    <a:srgbClr val="000000"/>
                  </a:solidFill>
                </a:endParaRPr>
              </a:p>
            </p:txBody>
          </p:sp>
          <p:sp>
            <p:nvSpPr>
              <p:cNvPr id="269" name="Freeform 210"/>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close/>
                  </a:path>
                </a:pathLst>
              </a:custGeom>
              <a:solidFill>
                <a:srgbClr val="C0C0C0"/>
              </a:solidFill>
              <a:ln w="9525">
                <a:noFill/>
                <a:round/>
                <a:headEnd/>
                <a:tailEnd/>
              </a:ln>
            </p:spPr>
            <p:txBody>
              <a:bodyPr/>
              <a:lstStyle/>
              <a:p>
                <a:endParaRPr lang="en-US" dirty="0">
                  <a:solidFill>
                    <a:srgbClr val="000000"/>
                  </a:solidFill>
                </a:endParaRPr>
              </a:p>
            </p:txBody>
          </p:sp>
          <p:sp>
            <p:nvSpPr>
              <p:cNvPr id="270" name="Freeform 211"/>
              <p:cNvSpPr>
                <a:spLocks/>
              </p:cNvSpPr>
              <p:nvPr/>
            </p:nvSpPr>
            <p:spPr bwMode="auto">
              <a:xfrm>
                <a:off x="630" y="2382"/>
                <a:ext cx="616" cy="265"/>
              </a:xfrm>
              <a:custGeom>
                <a:avLst/>
                <a:gdLst/>
                <a:ahLst/>
                <a:cxnLst>
                  <a:cxn ang="0">
                    <a:pos x="10" y="22"/>
                  </a:cxn>
                  <a:cxn ang="0">
                    <a:pos x="27" y="38"/>
                  </a:cxn>
                  <a:cxn ang="0">
                    <a:pos x="43" y="54"/>
                  </a:cxn>
                  <a:cxn ang="0">
                    <a:pos x="59" y="70"/>
                  </a:cxn>
                  <a:cxn ang="0">
                    <a:pos x="75" y="87"/>
                  </a:cxn>
                  <a:cxn ang="0">
                    <a:pos x="92" y="103"/>
                  </a:cxn>
                  <a:cxn ang="0">
                    <a:pos x="108" y="119"/>
                  </a:cxn>
                  <a:cxn ang="0">
                    <a:pos x="129" y="135"/>
                  </a:cxn>
                  <a:cxn ang="0">
                    <a:pos x="146" y="151"/>
                  </a:cxn>
                  <a:cxn ang="0">
                    <a:pos x="167" y="168"/>
                  </a:cxn>
                  <a:cxn ang="0">
                    <a:pos x="184" y="184"/>
                  </a:cxn>
                  <a:cxn ang="0">
                    <a:pos x="200" y="200"/>
                  </a:cxn>
                  <a:cxn ang="0">
                    <a:pos x="221" y="216"/>
                  </a:cxn>
                  <a:cxn ang="0">
                    <a:pos x="238" y="232"/>
                  </a:cxn>
                  <a:cxn ang="0">
                    <a:pos x="259" y="243"/>
                  </a:cxn>
                  <a:cxn ang="0">
                    <a:pos x="276" y="259"/>
                  </a:cxn>
                  <a:cxn ang="0">
                    <a:pos x="616" y="249"/>
                  </a:cxn>
                  <a:cxn ang="0">
                    <a:pos x="600" y="232"/>
                  </a:cxn>
                  <a:cxn ang="0">
                    <a:pos x="579" y="216"/>
                  </a:cxn>
                  <a:cxn ang="0">
                    <a:pos x="562" y="200"/>
                  </a:cxn>
                  <a:cxn ang="0">
                    <a:pos x="546" y="184"/>
                  </a:cxn>
                  <a:cxn ang="0">
                    <a:pos x="524" y="168"/>
                  </a:cxn>
                  <a:cxn ang="0">
                    <a:pos x="508" y="151"/>
                  </a:cxn>
                  <a:cxn ang="0">
                    <a:pos x="492" y="130"/>
                  </a:cxn>
                  <a:cxn ang="0">
                    <a:pos x="470" y="114"/>
                  </a:cxn>
                  <a:cxn ang="0">
                    <a:pos x="454" y="97"/>
                  </a:cxn>
                  <a:cxn ang="0">
                    <a:pos x="432" y="81"/>
                  </a:cxn>
                  <a:cxn ang="0">
                    <a:pos x="411" y="70"/>
                  </a:cxn>
                  <a:cxn ang="0">
                    <a:pos x="395" y="54"/>
                  </a:cxn>
                  <a:cxn ang="0">
                    <a:pos x="373" y="38"/>
                  </a:cxn>
                  <a:cxn ang="0">
                    <a:pos x="351" y="27"/>
                  </a:cxn>
                  <a:cxn ang="0">
                    <a:pos x="335" y="11"/>
                  </a:cxn>
                  <a:cxn ang="0">
                    <a:pos x="313" y="0"/>
                  </a:cxn>
                </a:cxnLst>
                <a:rect l="0" t="0" r="r" b="b"/>
                <a:pathLst>
                  <a:path w="616" h="265">
                    <a:moveTo>
                      <a:pt x="0" y="11"/>
                    </a:moveTo>
                    <a:lnTo>
                      <a:pt x="10" y="22"/>
                    </a:lnTo>
                    <a:lnTo>
                      <a:pt x="16" y="27"/>
                    </a:lnTo>
                    <a:lnTo>
                      <a:pt x="27" y="38"/>
                    </a:lnTo>
                    <a:lnTo>
                      <a:pt x="32" y="43"/>
                    </a:lnTo>
                    <a:lnTo>
                      <a:pt x="43" y="54"/>
                    </a:lnTo>
                    <a:lnTo>
                      <a:pt x="48" y="65"/>
                    </a:lnTo>
                    <a:lnTo>
                      <a:pt x="59" y="70"/>
                    </a:lnTo>
                    <a:lnTo>
                      <a:pt x="65" y="81"/>
                    </a:lnTo>
                    <a:lnTo>
                      <a:pt x="75" y="87"/>
                    </a:lnTo>
                    <a:lnTo>
                      <a:pt x="86" y="97"/>
                    </a:lnTo>
                    <a:lnTo>
                      <a:pt x="92" y="103"/>
                    </a:lnTo>
                    <a:lnTo>
                      <a:pt x="102" y="114"/>
                    </a:lnTo>
                    <a:lnTo>
                      <a:pt x="108" y="119"/>
                    </a:lnTo>
                    <a:lnTo>
                      <a:pt x="119" y="130"/>
                    </a:lnTo>
                    <a:lnTo>
                      <a:pt x="129" y="135"/>
                    </a:lnTo>
                    <a:lnTo>
                      <a:pt x="135" y="146"/>
                    </a:lnTo>
                    <a:lnTo>
                      <a:pt x="146" y="151"/>
                    </a:lnTo>
                    <a:lnTo>
                      <a:pt x="157" y="162"/>
                    </a:lnTo>
                    <a:lnTo>
                      <a:pt x="167" y="168"/>
                    </a:lnTo>
                    <a:lnTo>
                      <a:pt x="173" y="178"/>
                    </a:lnTo>
                    <a:lnTo>
                      <a:pt x="184" y="184"/>
                    </a:lnTo>
                    <a:lnTo>
                      <a:pt x="194" y="189"/>
                    </a:lnTo>
                    <a:lnTo>
                      <a:pt x="200" y="200"/>
                    </a:lnTo>
                    <a:lnTo>
                      <a:pt x="211" y="205"/>
                    </a:lnTo>
                    <a:lnTo>
                      <a:pt x="221" y="216"/>
                    </a:lnTo>
                    <a:lnTo>
                      <a:pt x="232" y="222"/>
                    </a:lnTo>
                    <a:lnTo>
                      <a:pt x="238" y="232"/>
                    </a:lnTo>
                    <a:lnTo>
                      <a:pt x="248" y="238"/>
                    </a:lnTo>
                    <a:lnTo>
                      <a:pt x="259" y="243"/>
                    </a:lnTo>
                    <a:lnTo>
                      <a:pt x="270" y="254"/>
                    </a:lnTo>
                    <a:lnTo>
                      <a:pt x="276" y="259"/>
                    </a:lnTo>
                    <a:lnTo>
                      <a:pt x="286" y="265"/>
                    </a:lnTo>
                    <a:lnTo>
                      <a:pt x="616" y="249"/>
                    </a:lnTo>
                    <a:lnTo>
                      <a:pt x="606" y="243"/>
                    </a:lnTo>
                    <a:lnTo>
                      <a:pt x="600" y="232"/>
                    </a:lnTo>
                    <a:lnTo>
                      <a:pt x="589" y="227"/>
                    </a:lnTo>
                    <a:lnTo>
                      <a:pt x="579" y="216"/>
                    </a:lnTo>
                    <a:lnTo>
                      <a:pt x="573" y="211"/>
                    </a:lnTo>
                    <a:lnTo>
                      <a:pt x="562" y="200"/>
                    </a:lnTo>
                    <a:lnTo>
                      <a:pt x="551" y="189"/>
                    </a:lnTo>
                    <a:lnTo>
                      <a:pt x="546" y="184"/>
                    </a:lnTo>
                    <a:lnTo>
                      <a:pt x="535" y="173"/>
                    </a:lnTo>
                    <a:lnTo>
                      <a:pt x="524" y="168"/>
                    </a:lnTo>
                    <a:lnTo>
                      <a:pt x="519" y="157"/>
                    </a:lnTo>
                    <a:lnTo>
                      <a:pt x="508" y="151"/>
                    </a:lnTo>
                    <a:lnTo>
                      <a:pt x="497" y="141"/>
                    </a:lnTo>
                    <a:lnTo>
                      <a:pt x="492" y="130"/>
                    </a:lnTo>
                    <a:lnTo>
                      <a:pt x="481" y="124"/>
                    </a:lnTo>
                    <a:lnTo>
                      <a:pt x="470" y="114"/>
                    </a:lnTo>
                    <a:lnTo>
                      <a:pt x="460" y="108"/>
                    </a:lnTo>
                    <a:lnTo>
                      <a:pt x="454" y="97"/>
                    </a:lnTo>
                    <a:lnTo>
                      <a:pt x="443" y="92"/>
                    </a:lnTo>
                    <a:lnTo>
                      <a:pt x="432" y="81"/>
                    </a:lnTo>
                    <a:lnTo>
                      <a:pt x="422" y="76"/>
                    </a:lnTo>
                    <a:lnTo>
                      <a:pt x="411" y="70"/>
                    </a:lnTo>
                    <a:lnTo>
                      <a:pt x="405" y="60"/>
                    </a:lnTo>
                    <a:lnTo>
                      <a:pt x="395" y="54"/>
                    </a:lnTo>
                    <a:lnTo>
                      <a:pt x="384" y="43"/>
                    </a:lnTo>
                    <a:lnTo>
                      <a:pt x="373" y="38"/>
                    </a:lnTo>
                    <a:lnTo>
                      <a:pt x="362" y="33"/>
                    </a:lnTo>
                    <a:lnTo>
                      <a:pt x="351" y="27"/>
                    </a:lnTo>
                    <a:lnTo>
                      <a:pt x="346" y="16"/>
                    </a:lnTo>
                    <a:lnTo>
                      <a:pt x="335" y="11"/>
                    </a:lnTo>
                    <a:lnTo>
                      <a:pt x="324" y="6"/>
                    </a:lnTo>
                    <a:lnTo>
                      <a:pt x="313" y="0"/>
                    </a:lnTo>
                    <a:lnTo>
                      <a:pt x="0" y="11"/>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71" name="Freeform 212"/>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72" name="Freeform 213"/>
              <p:cNvSpPr>
                <a:spLocks/>
              </p:cNvSpPr>
              <p:nvPr/>
            </p:nvSpPr>
            <p:spPr bwMode="auto">
              <a:xfrm>
                <a:off x="1079" y="2447"/>
                <a:ext cx="75" cy="65"/>
              </a:xfrm>
              <a:custGeom>
                <a:avLst/>
                <a:gdLst/>
                <a:ahLst/>
                <a:cxnLst>
                  <a:cxn ang="0">
                    <a:pos x="0" y="0"/>
                  </a:cxn>
                  <a:cxn ang="0">
                    <a:pos x="75" y="65"/>
                  </a:cxn>
                  <a:cxn ang="0">
                    <a:pos x="0" y="0"/>
                  </a:cxn>
                </a:cxnLst>
                <a:rect l="0" t="0" r="r" b="b"/>
                <a:pathLst>
                  <a:path w="75" h="65">
                    <a:moveTo>
                      <a:pt x="0" y="0"/>
                    </a:moveTo>
                    <a:lnTo>
                      <a:pt x="75" y="65"/>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73" name="Freeform 214"/>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close/>
                  </a:path>
                </a:pathLst>
              </a:custGeom>
              <a:solidFill>
                <a:srgbClr val="FFFFFF"/>
              </a:solidFill>
              <a:ln w="9525">
                <a:noFill/>
                <a:round/>
                <a:headEnd/>
                <a:tailEnd/>
              </a:ln>
            </p:spPr>
            <p:txBody>
              <a:bodyPr/>
              <a:lstStyle/>
              <a:p>
                <a:endParaRPr lang="en-US" dirty="0">
                  <a:solidFill>
                    <a:srgbClr val="000000"/>
                  </a:solidFill>
                </a:endParaRPr>
              </a:p>
            </p:txBody>
          </p:sp>
          <p:sp>
            <p:nvSpPr>
              <p:cNvPr id="274" name="Freeform 215"/>
              <p:cNvSpPr>
                <a:spLocks/>
              </p:cNvSpPr>
              <p:nvPr/>
            </p:nvSpPr>
            <p:spPr bwMode="auto">
              <a:xfrm>
                <a:off x="1171" y="2523"/>
                <a:ext cx="16" cy="16"/>
              </a:xfrm>
              <a:custGeom>
                <a:avLst/>
                <a:gdLst/>
                <a:ahLst/>
                <a:cxnLst>
                  <a:cxn ang="0">
                    <a:pos x="0" y="0"/>
                  </a:cxn>
                  <a:cxn ang="0">
                    <a:pos x="16" y="16"/>
                  </a:cxn>
                  <a:cxn ang="0">
                    <a:pos x="0" y="0"/>
                  </a:cxn>
                </a:cxnLst>
                <a:rect l="0" t="0" r="r" b="b"/>
                <a:pathLst>
                  <a:path w="16" h="16">
                    <a:moveTo>
                      <a:pt x="0" y="0"/>
                    </a:moveTo>
                    <a:lnTo>
                      <a:pt x="16" y="16"/>
                    </a:lnTo>
                    <a:lnTo>
                      <a:pt x="0" y="0"/>
                    </a:lnTo>
                  </a:path>
                </a:pathLst>
              </a:custGeom>
              <a:noFill/>
              <a:ln w="0">
                <a:solidFill>
                  <a:srgbClr val="000000"/>
                </a:solidFill>
                <a:prstDash val="solid"/>
                <a:round/>
                <a:headEnd/>
                <a:tailEnd/>
              </a:ln>
            </p:spPr>
            <p:txBody>
              <a:bodyPr/>
              <a:lstStyle/>
              <a:p>
                <a:endParaRPr lang="en-US" dirty="0">
                  <a:solidFill>
                    <a:srgbClr val="000000"/>
                  </a:solidFill>
                </a:endParaRPr>
              </a:p>
            </p:txBody>
          </p:sp>
          <p:sp>
            <p:nvSpPr>
              <p:cNvPr id="275" name="Freeform 216"/>
              <p:cNvSpPr>
                <a:spLocks/>
              </p:cNvSpPr>
              <p:nvPr/>
            </p:nvSpPr>
            <p:spPr bwMode="auto">
              <a:xfrm>
                <a:off x="2112" y="336"/>
                <a:ext cx="789" cy="321"/>
              </a:xfrm>
              <a:custGeom>
                <a:avLst/>
                <a:gdLst/>
                <a:ahLst/>
                <a:cxnLst>
                  <a:cxn ang="0">
                    <a:pos x="0" y="627"/>
                  </a:cxn>
                  <a:cxn ang="0">
                    <a:pos x="18" y="433"/>
                  </a:cxn>
                  <a:cxn ang="0">
                    <a:pos x="99" y="273"/>
                  </a:cxn>
                  <a:cxn ang="0">
                    <a:pos x="238" y="97"/>
                  </a:cxn>
                  <a:cxn ang="0">
                    <a:pos x="377" y="21"/>
                  </a:cxn>
                  <a:cxn ang="0">
                    <a:pos x="554" y="0"/>
                  </a:cxn>
                  <a:cxn ang="0">
                    <a:pos x="635" y="68"/>
                  </a:cxn>
                  <a:cxn ang="0">
                    <a:pos x="664" y="224"/>
                  </a:cxn>
                  <a:cxn ang="0">
                    <a:pos x="789" y="81"/>
                  </a:cxn>
                  <a:cxn ang="0">
                    <a:pos x="913" y="55"/>
                  </a:cxn>
                  <a:cxn ang="0">
                    <a:pos x="1044" y="97"/>
                  </a:cxn>
                  <a:cxn ang="0">
                    <a:pos x="1118" y="173"/>
                  </a:cxn>
                  <a:cxn ang="0">
                    <a:pos x="1242" y="61"/>
                  </a:cxn>
                  <a:cxn ang="0">
                    <a:pos x="1365" y="34"/>
                  </a:cxn>
                  <a:cxn ang="0">
                    <a:pos x="1498" y="81"/>
                  </a:cxn>
                  <a:cxn ang="0">
                    <a:pos x="1567" y="224"/>
                  </a:cxn>
                  <a:cxn ang="0">
                    <a:pos x="1578" y="384"/>
                  </a:cxn>
                  <a:cxn ang="0">
                    <a:pos x="1525" y="502"/>
                  </a:cxn>
                  <a:cxn ang="0">
                    <a:pos x="1394" y="446"/>
                  </a:cxn>
                  <a:cxn ang="0">
                    <a:pos x="1394" y="334"/>
                  </a:cxn>
                  <a:cxn ang="0">
                    <a:pos x="1359" y="211"/>
                  </a:cxn>
                  <a:cxn ang="0">
                    <a:pos x="1262" y="194"/>
                  </a:cxn>
                  <a:cxn ang="0">
                    <a:pos x="1124" y="287"/>
                  </a:cxn>
                  <a:cxn ang="0">
                    <a:pos x="1055" y="473"/>
                  </a:cxn>
                  <a:cxn ang="0">
                    <a:pos x="892" y="412"/>
                  </a:cxn>
                  <a:cxn ang="0">
                    <a:pos x="913" y="216"/>
                  </a:cxn>
                  <a:cxn ang="0">
                    <a:pos x="774" y="258"/>
                  </a:cxn>
                  <a:cxn ang="0">
                    <a:pos x="671" y="391"/>
                  </a:cxn>
                  <a:cxn ang="0">
                    <a:pos x="616" y="536"/>
                  </a:cxn>
                  <a:cxn ang="0">
                    <a:pos x="487" y="502"/>
                  </a:cxn>
                  <a:cxn ang="0">
                    <a:pos x="481" y="321"/>
                  </a:cxn>
                  <a:cxn ang="0">
                    <a:pos x="432" y="178"/>
                  </a:cxn>
                  <a:cxn ang="0">
                    <a:pos x="308" y="224"/>
                  </a:cxn>
                  <a:cxn ang="0">
                    <a:pos x="196" y="349"/>
                  </a:cxn>
                  <a:cxn ang="0">
                    <a:pos x="141" y="640"/>
                  </a:cxn>
                  <a:cxn ang="0">
                    <a:pos x="0" y="627"/>
                  </a:cxn>
                  <a:cxn ang="0">
                    <a:pos x="0" y="627"/>
                  </a:cxn>
                </a:cxnLst>
                <a:rect l="0" t="0" r="r" b="b"/>
                <a:pathLst>
                  <a:path w="1578" h="640">
                    <a:moveTo>
                      <a:pt x="0" y="627"/>
                    </a:moveTo>
                    <a:lnTo>
                      <a:pt x="18" y="433"/>
                    </a:lnTo>
                    <a:lnTo>
                      <a:pt x="99" y="273"/>
                    </a:lnTo>
                    <a:lnTo>
                      <a:pt x="238" y="97"/>
                    </a:lnTo>
                    <a:lnTo>
                      <a:pt x="377" y="21"/>
                    </a:lnTo>
                    <a:lnTo>
                      <a:pt x="554" y="0"/>
                    </a:lnTo>
                    <a:lnTo>
                      <a:pt x="635" y="68"/>
                    </a:lnTo>
                    <a:lnTo>
                      <a:pt x="664" y="224"/>
                    </a:lnTo>
                    <a:lnTo>
                      <a:pt x="789" y="81"/>
                    </a:lnTo>
                    <a:lnTo>
                      <a:pt x="913" y="55"/>
                    </a:lnTo>
                    <a:lnTo>
                      <a:pt x="1044" y="97"/>
                    </a:lnTo>
                    <a:lnTo>
                      <a:pt x="1118" y="173"/>
                    </a:lnTo>
                    <a:lnTo>
                      <a:pt x="1242" y="61"/>
                    </a:lnTo>
                    <a:lnTo>
                      <a:pt x="1365" y="34"/>
                    </a:lnTo>
                    <a:lnTo>
                      <a:pt x="1498" y="81"/>
                    </a:lnTo>
                    <a:lnTo>
                      <a:pt x="1567" y="224"/>
                    </a:lnTo>
                    <a:lnTo>
                      <a:pt x="1578" y="384"/>
                    </a:lnTo>
                    <a:lnTo>
                      <a:pt x="1525" y="502"/>
                    </a:lnTo>
                    <a:lnTo>
                      <a:pt x="1394" y="446"/>
                    </a:lnTo>
                    <a:lnTo>
                      <a:pt x="1394" y="334"/>
                    </a:lnTo>
                    <a:lnTo>
                      <a:pt x="1359" y="211"/>
                    </a:lnTo>
                    <a:lnTo>
                      <a:pt x="1262" y="194"/>
                    </a:lnTo>
                    <a:lnTo>
                      <a:pt x="1124" y="287"/>
                    </a:lnTo>
                    <a:lnTo>
                      <a:pt x="1055" y="473"/>
                    </a:lnTo>
                    <a:lnTo>
                      <a:pt x="892" y="412"/>
                    </a:lnTo>
                    <a:lnTo>
                      <a:pt x="913" y="216"/>
                    </a:lnTo>
                    <a:lnTo>
                      <a:pt x="774" y="258"/>
                    </a:lnTo>
                    <a:lnTo>
                      <a:pt x="671" y="391"/>
                    </a:lnTo>
                    <a:lnTo>
                      <a:pt x="616" y="536"/>
                    </a:lnTo>
                    <a:lnTo>
                      <a:pt x="487" y="502"/>
                    </a:lnTo>
                    <a:lnTo>
                      <a:pt x="481" y="321"/>
                    </a:lnTo>
                    <a:lnTo>
                      <a:pt x="432" y="178"/>
                    </a:lnTo>
                    <a:lnTo>
                      <a:pt x="308" y="224"/>
                    </a:lnTo>
                    <a:lnTo>
                      <a:pt x="196" y="349"/>
                    </a:lnTo>
                    <a:lnTo>
                      <a:pt x="141" y="640"/>
                    </a:lnTo>
                    <a:lnTo>
                      <a:pt x="0" y="627"/>
                    </a:lnTo>
                    <a:lnTo>
                      <a:pt x="0" y="627"/>
                    </a:lnTo>
                    <a:close/>
                  </a:path>
                </a:pathLst>
              </a:custGeom>
              <a:solidFill>
                <a:srgbClr val="000000"/>
              </a:solidFill>
              <a:ln w="9525">
                <a:noFill/>
                <a:round/>
                <a:headEnd/>
                <a:tailEnd/>
              </a:ln>
            </p:spPr>
            <p:txBody>
              <a:bodyPr/>
              <a:lstStyle/>
              <a:p>
                <a:endParaRPr lang="en-US" dirty="0">
                  <a:solidFill>
                    <a:srgbClr val="000000"/>
                  </a:solidFill>
                </a:endParaRPr>
              </a:p>
            </p:txBody>
          </p:sp>
        </p:grpSp>
        <p:sp>
          <p:nvSpPr>
            <p:cNvPr id="240" name="Text Box 79"/>
            <p:cNvSpPr txBox="1">
              <a:spLocks noChangeArrowheads="1"/>
            </p:cNvSpPr>
            <p:nvPr/>
          </p:nvSpPr>
          <p:spPr bwMode="auto">
            <a:xfrm>
              <a:off x="4922695" y="3886200"/>
              <a:ext cx="3029237" cy="716941"/>
            </a:xfrm>
            <a:prstGeom prst="rect">
              <a:avLst/>
            </a:prstGeom>
            <a:noFill/>
            <a:ln w="9525">
              <a:noFill/>
              <a:miter lim="800000"/>
              <a:headEnd/>
              <a:tailEnd/>
            </a:ln>
            <a:effectLst/>
          </p:spPr>
          <p:txBody>
            <a:bodyPr wrap="square">
              <a:spAutoFit/>
              <a:flatTx/>
            </a:bodyPr>
            <a:lstStyle/>
            <a:p>
              <a:pPr algn="ctr">
                <a:spcBef>
                  <a:spcPct val="50000"/>
                </a:spcBef>
              </a:pPr>
              <a:r>
                <a:rPr lang="en-US" sz="1600" dirty="0">
                  <a:solidFill>
                    <a:srgbClr val="000000"/>
                  </a:solidFill>
                </a:rPr>
                <a:t> </a:t>
              </a:r>
              <a:r>
                <a:rPr lang="en-US" sz="1200" b="1" dirty="0" smtClean="0">
                  <a:solidFill>
                    <a:srgbClr val="000000"/>
                  </a:solidFill>
                </a:rPr>
                <a:t>Home (Patient &amp; Family Caregivers)</a:t>
              </a:r>
              <a:endParaRPr lang="en-US" sz="1200" dirty="0">
                <a:solidFill>
                  <a:srgbClr val="000000"/>
                </a:solidFill>
              </a:endParaRPr>
            </a:p>
          </p:txBody>
        </p:sp>
      </p:grpSp>
      <p:pic>
        <p:nvPicPr>
          <p:cNvPr id="196710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1" y="3621742"/>
            <a:ext cx="2438400" cy="73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0" y="1905000"/>
            <a:ext cx="1981200" cy="43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01071" y="1676400"/>
            <a:ext cx="2414329" cy="72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711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62550" y="1766771"/>
            <a:ext cx="633450" cy="595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1" name="Straight Arrow Connector 290"/>
          <p:cNvCxnSpPr/>
          <p:nvPr/>
        </p:nvCxnSpPr>
        <p:spPr>
          <a:xfrm flipV="1">
            <a:off x="6096000" y="2054407"/>
            <a:ext cx="381000" cy="29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2" name="Straight Arrow Connector 291"/>
          <p:cNvCxnSpPr/>
          <p:nvPr/>
        </p:nvCxnSpPr>
        <p:spPr>
          <a:xfrm flipV="1">
            <a:off x="5029200" y="2057400"/>
            <a:ext cx="381000" cy="299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3" name="Straight Arrow Connector 292"/>
          <p:cNvCxnSpPr/>
          <p:nvPr/>
        </p:nvCxnSpPr>
        <p:spPr>
          <a:xfrm flipV="1">
            <a:off x="2665063" y="2405184"/>
            <a:ext cx="636320" cy="157702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7" name="Straight Arrow Connector 296"/>
          <p:cNvCxnSpPr/>
          <p:nvPr/>
        </p:nvCxnSpPr>
        <p:spPr>
          <a:xfrm>
            <a:off x="2665063" y="4004235"/>
            <a:ext cx="1632637" cy="18812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8" name="Straight Arrow Connector 297"/>
          <p:cNvCxnSpPr/>
          <p:nvPr/>
        </p:nvCxnSpPr>
        <p:spPr>
          <a:xfrm>
            <a:off x="2665063" y="4004235"/>
            <a:ext cx="392552" cy="9820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02" name="Straight Arrow Connector 301"/>
          <p:cNvCxnSpPr/>
          <p:nvPr/>
        </p:nvCxnSpPr>
        <p:spPr>
          <a:xfrm>
            <a:off x="2654430" y="4004235"/>
            <a:ext cx="2047244" cy="231765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1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19600" y="6321886"/>
            <a:ext cx="2667000" cy="45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2" name="Straight Arrow Connector 311"/>
          <p:cNvCxnSpPr/>
          <p:nvPr/>
        </p:nvCxnSpPr>
        <p:spPr>
          <a:xfrm flipH="1" flipV="1">
            <a:off x="4800600" y="1219200"/>
            <a:ext cx="1000550" cy="5076"/>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315" name="Straight Connector 314"/>
          <p:cNvCxnSpPr/>
          <p:nvPr/>
        </p:nvCxnSpPr>
        <p:spPr>
          <a:xfrm>
            <a:off x="5791200" y="1256562"/>
            <a:ext cx="0" cy="419838"/>
          </a:xfrm>
          <a:prstGeom prst="line">
            <a:avLst/>
          </a:prstGeom>
          <a:ln>
            <a:solidFill>
              <a:srgbClr val="00B050"/>
            </a:solidFill>
          </a:ln>
        </p:spPr>
        <p:style>
          <a:lnRef idx="3">
            <a:schemeClr val="accent1"/>
          </a:lnRef>
          <a:fillRef idx="0">
            <a:schemeClr val="accent1"/>
          </a:fillRef>
          <a:effectRef idx="2">
            <a:schemeClr val="accent1"/>
          </a:effectRef>
          <a:fontRef idx="minor">
            <a:schemeClr val="tx1"/>
          </a:fontRef>
        </p:style>
      </p:cxnSp>
      <p:pic>
        <p:nvPicPr>
          <p:cNvPr id="31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21166" y="3962400"/>
            <a:ext cx="3287070" cy="49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0" name="Straight Arrow Connector 319"/>
          <p:cNvCxnSpPr/>
          <p:nvPr/>
        </p:nvCxnSpPr>
        <p:spPr>
          <a:xfrm flipH="1">
            <a:off x="4724401" y="2253333"/>
            <a:ext cx="3809999" cy="1677008"/>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321" name="Straight Arrow Connector 320"/>
          <p:cNvCxnSpPr/>
          <p:nvPr/>
        </p:nvCxnSpPr>
        <p:spPr>
          <a:xfrm flipH="1">
            <a:off x="4953000" y="2286000"/>
            <a:ext cx="3568094" cy="4035886"/>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332" name="Straight Arrow Connector 331"/>
          <p:cNvCxnSpPr/>
          <p:nvPr/>
        </p:nvCxnSpPr>
        <p:spPr>
          <a:xfrm>
            <a:off x="8534400" y="2253333"/>
            <a:ext cx="0" cy="2919896"/>
          </a:xfrm>
          <a:prstGeom prst="straightConnector1">
            <a:avLst/>
          </a:prstGeom>
          <a:ln>
            <a:solidFill>
              <a:srgbClr val="00B050"/>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570628" y="51145"/>
            <a:ext cx="8229600" cy="1020762"/>
          </a:xfrm>
        </p:spPr>
        <p:txBody>
          <a:bodyPr/>
          <a:lstStyle/>
          <a:p>
            <a:r>
              <a:rPr lang="en-US" sz="2400" dirty="0" smtClean="0"/>
              <a:t>Process Changes </a:t>
            </a:r>
            <a:r>
              <a:rPr lang="en-US" sz="2400" dirty="0"/>
              <a:t>to Achieve an Ideal Transition </a:t>
            </a:r>
            <a:r>
              <a:rPr lang="en-US" sz="2400" dirty="0" smtClean="0"/>
              <a:t/>
            </a:r>
            <a:br>
              <a:rPr lang="en-US" sz="2400" dirty="0" smtClean="0"/>
            </a:br>
            <a:r>
              <a:rPr lang="en-US" sz="2400" dirty="0" smtClean="0"/>
              <a:t>from </a:t>
            </a:r>
            <a:r>
              <a:rPr lang="en-US" sz="2400" dirty="0"/>
              <a:t>Hospital (or SNF) to Home</a:t>
            </a:r>
          </a:p>
        </p:txBody>
      </p:sp>
      <p:cxnSp>
        <p:nvCxnSpPr>
          <p:cNvPr id="229" name="Straight Arrow Connector 228"/>
          <p:cNvCxnSpPr/>
          <p:nvPr/>
        </p:nvCxnSpPr>
        <p:spPr>
          <a:xfrm flipH="1">
            <a:off x="3967274" y="5181599"/>
            <a:ext cx="4553820" cy="1"/>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92420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6711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theme/theme1.xml><?xml version="1.0" encoding="utf-8"?>
<a:theme xmlns:a="http://schemas.openxmlformats.org/drawingml/2006/main" name="IHI Blue">
  <a:themeElements>
    <a:clrScheme name="IHI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3">
      <a:dk1>
        <a:srgbClr val="000000"/>
      </a:dk1>
      <a:lt1>
        <a:srgbClr val="FFFFFF"/>
      </a:lt1>
      <a:dk2>
        <a:srgbClr val="000000"/>
      </a:dk2>
      <a:lt2>
        <a:srgbClr val="808080"/>
      </a:lt2>
      <a:accent1>
        <a:srgbClr val="8CBEE6"/>
      </a:accent1>
      <a:accent2>
        <a:srgbClr val="2E4D7B"/>
      </a:accent2>
      <a:accent3>
        <a:srgbClr val="FFFFFF"/>
      </a:accent3>
      <a:accent4>
        <a:srgbClr val="000000"/>
      </a:accent4>
      <a:accent5>
        <a:srgbClr val="C5DBF0"/>
      </a:accent5>
      <a:accent6>
        <a:srgbClr val="29456F"/>
      </a:accent6>
      <a:hlink>
        <a:srgbClr val="660000"/>
      </a:hlink>
      <a:folHlink>
        <a:srgbClr val="B588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CBEE6"/>
        </a:accent1>
        <a:accent2>
          <a:srgbClr val="2E4D7B"/>
        </a:accent2>
        <a:accent3>
          <a:srgbClr val="FFFFFF"/>
        </a:accent3>
        <a:accent4>
          <a:srgbClr val="000000"/>
        </a:accent4>
        <a:accent5>
          <a:srgbClr val="C5DBF0"/>
        </a:accent5>
        <a:accent6>
          <a:srgbClr val="29456F"/>
        </a:accent6>
        <a:hlink>
          <a:srgbClr val="660000"/>
        </a:hlink>
        <a:folHlink>
          <a:srgbClr val="B588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heme1">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5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6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7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8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9_IHI White">
  <a:themeElements>
    <a:clrScheme name="1_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Theme1">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0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1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2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3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IHI Standard Powerpoint Template">
  <a:themeElements>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Standard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Standard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Standard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Standard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Standard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Standard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Standard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Standard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Standard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Standard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Standard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Standard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4_IHI White">
  <a:themeElements>
    <a:clrScheme name="1_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_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26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2_IHI Standard Powerpoint Template">
  <a:themeElements>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Standard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Standard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Standard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Standard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Standard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Standard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Standard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Standard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Standard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Standard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Standard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Standard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5_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9_IHI White Template">
  <a:themeElements>
    <a:clrScheme name="19_IHI Whi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IHI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IHI Whit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IHI Whit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IHI Whit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IHI Whit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IHI Whit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IHI Whit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IHI Whit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IHI Whit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IHI Whit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IHI Whit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IHI Whit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IHI Whit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IHI White Templa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28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9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0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6_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5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7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_IHI Standard Powerpoint Template">
  <a:themeElements>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Standard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Standar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Standard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Standard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Standard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Standard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Standard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Standard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Standard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Standard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Standard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Standard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Standard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IHI only">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IHI White">
  <a:themeElements>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HI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I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I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I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I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I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I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I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I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I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I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I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I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9145</TotalTime>
  <Words>2546</Words>
  <Application>Microsoft Office PowerPoint</Application>
  <PresentationFormat>On-screen Show (4:3)</PresentationFormat>
  <Paragraphs>354</Paragraphs>
  <Slides>40</Slides>
  <Notes>40</Notes>
  <HiddenSlides>0</HiddenSlides>
  <MMClips>0</MMClips>
  <ScaleCrop>false</ScaleCrop>
  <HeadingPairs>
    <vt:vector size="6" baseType="variant">
      <vt:variant>
        <vt:lpstr>Theme</vt:lpstr>
      </vt:variant>
      <vt:variant>
        <vt:i4>50</vt:i4>
      </vt:variant>
      <vt:variant>
        <vt:lpstr>Embedded OLE Servers</vt:lpstr>
      </vt:variant>
      <vt:variant>
        <vt:i4>2</vt:i4>
      </vt:variant>
      <vt:variant>
        <vt:lpstr>Slide Titles</vt:lpstr>
      </vt:variant>
      <vt:variant>
        <vt:i4>40</vt:i4>
      </vt:variant>
    </vt:vector>
  </HeadingPairs>
  <TitlesOfParts>
    <vt:vector size="92" baseType="lpstr">
      <vt:lpstr>IHI Blue</vt:lpstr>
      <vt:lpstr>IHI White</vt:lpstr>
      <vt:lpstr>10_IHI White</vt:lpstr>
      <vt:lpstr>1_IHI only</vt:lpstr>
      <vt:lpstr>2_IHI only</vt:lpstr>
      <vt:lpstr>3_IHI only</vt:lpstr>
      <vt:lpstr>5_IHI White</vt:lpstr>
      <vt:lpstr>1_IHI White</vt:lpstr>
      <vt:lpstr>2_IHI White</vt:lpstr>
      <vt:lpstr>3_IHI White</vt:lpstr>
      <vt:lpstr>9_Default Design</vt:lpstr>
      <vt:lpstr>Custom Design</vt:lpstr>
      <vt:lpstr>6_IHI White</vt:lpstr>
      <vt:lpstr>4_IHI White</vt:lpstr>
      <vt:lpstr>Theme1</vt:lpstr>
      <vt:lpstr>7_IHI White</vt:lpstr>
      <vt:lpstr>1_Custom Design</vt:lpstr>
      <vt:lpstr>2_Custom Design</vt:lpstr>
      <vt:lpstr>8_IHI White</vt:lpstr>
      <vt:lpstr>9_IHI White</vt:lpstr>
      <vt:lpstr>11_IHI White</vt:lpstr>
      <vt:lpstr>12_IHI White</vt:lpstr>
      <vt:lpstr>13_IHI White</vt:lpstr>
      <vt:lpstr>14_IHI White</vt:lpstr>
      <vt:lpstr>15_IHI White</vt:lpstr>
      <vt:lpstr>16_IHI White</vt:lpstr>
      <vt:lpstr>17_IHI White</vt:lpstr>
      <vt:lpstr>18_IHI White</vt:lpstr>
      <vt:lpstr>19_IHI White</vt:lpstr>
      <vt:lpstr>1_Theme1</vt:lpstr>
      <vt:lpstr>20_IHI White</vt:lpstr>
      <vt:lpstr>21_IHI White</vt:lpstr>
      <vt:lpstr>22_IHI White</vt:lpstr>
      <vt:lpstr>23_IHI White</vt:lpstr>
      <vt:lpstr>IHI Standard Powerpoint Template</vt:lpstr>
      <vt:lpstr>24_IHI White</vt:lpstr>
      <vt:lpstr>IHI only</vt:lpstr>
      <vt:lpstr>4_IHI only</vt:lpstr>
      <vt:lpstr>26_IHI White</vt:lpstr>
      <vt:lpstr>2_IHI Standard Powerpoint Template</vt:lpstr>
      <vt:lpstr>5_IHI only</vt:lpstr>
      <vt:lpstr>19_IHI White Template</vt:lpstr>
      <vt:lpstr>IHI White Template</vt:lpstr>
      <vt:lpstr>28_IHI White</vt:lpstr>
      <vt:lpstr>29_IHI White</vt:lpstr>
      <vt:lpstr>30_IHI White</vt:lpstr>
      <vt:lpstr>6_IHI only</vt:lpstr>
      <vt:lpstr>25_IHI White</vt:lpstr>
      <vt:lpstr>27_IHI White</vt:lpstr>
      <vt:lpstr>1_IHI Standard Powerpoint Template</vt:lpstr>
      <vt:lpstr>Clip</vt:lpstr>
      <vt:lpstr>Microsoft Excel 97-2003 Worksheet</vt:lpstr>
      <vt:lpstr>Reliable Implementation and  Scale-up of Changes </vt:lpstr>
      <vt:lpstr>Session Objectives</vt:lpstr>
      <vt:lpstr>Execution of Strategic  Quality Improvement Initiatives</vt:lpstr>
      <vt:lpstr>Aim Statement #1</vt:lpstr>
      <vt:lpstr>Aim Statement #2</vt:lpstr>
      <vt:lpstr>Aim Statement #3</vt:lpstr>
      <vt:lpstr>PowerPoint Presentation</vt:lpstr>
      <vt:lpstr>Achieving Desired Results  in the MA STAAR Collaborative </vt:lpstr>
      <vt:lpstr>Process Changes to Achieve an Ideal Transition  from Hospital (or SNF) to Home</vt:lpstr>
      <vt:lpstr>Front-line Improvement Team:  Testing Changes and Designing Reliable Processes</vt:lpstr>
      <vt:lpstr>PowerPoint Presentation</vt:lpstr>
      <vt:lpstr>PowerPoint Presentation</vt:lpstr>
      <vt:lpstr>PowerPoint Presentation</vt:lpstr>
      <vt:lpstr>Suggestions for Conducting   PDSA Cycles</vt:lpstr>
      <vt:lpstr>Testing and Implementing Changes</vt:lpstr>
      <vt:lpstr>Example of Iterative PDSA Cycles to Improve Patient Understanding using Teach Back</vt:lpstr>
      <vt:lpstr>Example of Iterative PDSA Cycles to Improve Patient Understanding using Teach Back (2)</vt:lpstr>
      <vt:lpstr>PowerPoint Presentation</vt:lpstr>
      <vt:lpstr> Use of Human Factors and  Reliability Science   </vt:lpstr>
      <vt:lpstr>Specify the Standard Work</vt:lpstr>
      <vt:lpstr>Example of Work Specification</vt:lpstr>
      <vt:lpstr>Example of Work Specification (2)</vt:lpstr>
      <vt:lpstr>Specification of Work</vt:lpstr>
      <vt:lpstr>Signaling Failures</vt:lpstr>
      <vt:lpstr>Learning from a Failed Test</vt:lpstr>
      <vt:lpstr>Using Process Measures to Evaluate the  Reliable Implementation of Changes</vt:lpstr>
      <vt:lpstr>Process Measure:  Patient Responses Using Teach Back*</vt:lpstr>
      <vt:lpstr>PowerPoint Presentation</vt:lpstr>
      <vt:lpstr>PowerPoint Presentation</vt:lpstr>
      <vt:lpstr>PowerPoint Presentation</vt:lpstr>
      <vt:lpstr>Example of Implementation</vt:lpstr>
      <vt:lpstr>Sustaining Improvements</vt:lpstr>
      <vt:lpstr> Evaluating Results and Spreading Successes</vt:lpstr>
      <vt:lpstr>Scale-up of Hospital-based Process Improvement Changes in STAAR </vt:lpstr>
      <vt:lpstr>Planning for Scale-up &amp; Spread</vt:lpstr>
      <vt:lpstr>Scale-up Planning at SG</vt:lpstr>
      <vt:lpstr>Initial Scale-up Work at SG</vt:lpstr>
      <vt:lpstr>PowerPoint Presentation</vt:lpstr>
      <vt:lpstr>Spread from Pilot Units to Clinical Departments to Entire Hospital</vt:lpstr>
      <vt:lpstr>PowerPoint Presentation</vt:lpstr>
    </vt:vector>
  </TitlesOfParts>
  <Company>Institute for Healthcare Improvement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jsmall</dc:creator>
  <cp:lastModifiedBy>kbones</cp:lastModifiedBy>
  <cp:revision>712</cp:revision>
  <dcterms:created xsi:type="dcterms:W3CDTF">2005-11-29T20:27:12Z</dcterms:created>
  <dcterms:modified xsi:type="dcterms:W3CDTF">2012-04-23T01:01:52Z</dcterms:modified>
</cp:coreProperties>
</file>